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1"/>
  </p:notesMasterIdLst>
  <p:sldIdLst>
    <p:sldId id="269" r:id="rId2"/>
    <p:sldId id="272" r:id="rId3"/>
    <p:sldId id="273" r:id="rId4"/>
    <p:sldId id="275" r:id="rId5"/>
    <p:sldId id="271" r:id="rId6"/>
    <p:sldId id="276" r:id="rId7"/>
    <p:sldId id="278" r:id="rId8"/>
    <p:sldId id="279" r:id="rId9"/>
    <p:sldId id="314" r:id="rId10"/>
    <p:sldId id="316" r:id="rId11"/>
    <p:sldId id="317" r:id="rId12"/>
    <p:sldId id="318" r:id="rId13"/>
    <p:sldId id="285" r:id="rId14"/>
    <p:sldId id="286" r:id="rId15"/>
    <p:sldId id="287" r:id="rId16"/>
    <p:sldId id="288" r:id="rId17"/>
    <p:sldId id="289" r:id="rId18"/>
    <p:sldId id="290" r:id="rId19"/>
    <p:sldId id="293" r:id="rId20"/>
    <p:sldId id="329" r:id="rId21"/>
    <p:sldId id="291" r:id="rId22"/>
    <p:sldId id="298" r:id="rId23"/>
    <p:sldId id="294" r:id="rId24"/>
    <p:sldId id="295" r:id="rId25"/>
    <p:sldId id="296" r:id="rId26"/>
    <p:sldId id="297" r:id="rId27"/>
    <p:sldId id="320" r:id="rId28"/>
    <p:sldId id="300" r:id="rId29"/>
    <p:sldId id="321" r:id="rId30"/>
    <p:sldId id="322" r:id="rId31"/>
    <p:sldId id="301" r:id="rId32"/>
    <p:sldId id="323" r:id="rId33"/>
    <p:sldId id="303" r:id="rId34"/>
    <p:sldId id="302" r:id="rId35"/>
    <p:sldId id="324" r:id="rId36"/>
    <p:sldId id="304" r:id="rId37"/>
    <p:sldId id="331" r:id="rId38"/>
    <p:sldId id="305" r:id="rId39"/>
    <p:sldId id="306" r:id="rId40"/>
    <p:sldId id="325" r:id="rId41"/>
    <p:sldId id="307" r:id="rId42"/>
    <p:sldId id="308" r:id="rId43"/>
    <p:sldId id="309" r:id="rId44"/>
    <p:sldId id="310" r:id="rId45"/>
    <p:sldId id="311" r:id="rId46"/>
    <p:sldId id="328" r:id="rId47"/>
    <p:sldId id="326" r:id="rId48"/>
    <p:sldId id="327" r:id="rId49"/>
    <p:sldId id="265" r:id="rId50"/>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6"/>
  </p:normalViewPr>
  <p:slideViewPr>
    <p:cSldViewPr>
      <p:cViewPr varScale="1">
        <p:scale>
          <a:sx n="105" d="100"/>
          <a:sy n="105" d="100"/>
        </p:scale>
        <p:origin x="184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Users/bbienkowska/Desktop/PLAN%20ROWNOSCI/Kopia%2520DANE%2520DO%2520DIAGNOZ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bbienkowska/Desktop/PLAN%20ROWNOSCI/Kopia%2520DANE%2520DO%2520DIAGNOZ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pl-PL" sz="1100">
                <a:latin typeface="Times New Roman" panose="02020603050405020304" pitchFamily="18" charset="0"/>
                <a:cs typeface="Times New Roman" panose="02020603050405020304" pitchFamily="18" charset="0"/>
              </a:rPr>
              <a:t>UDZIAŁ STANOWISK WEDŁUG RODZAJU W ZATRUDNIENIU NA</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pl-PL"/>
        </a:p>
      </c:txPr>
    </c:title>
    <c:autoTitleDeleted val="0"/>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23C-B542-8C2E-187463E17CB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23C-B542-8C2E-187463E17CB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23C-B542-8C2E-187463E17CB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pl-PL"/>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Arkusz1!$D$6:$D$8</c:f>
              <c:strCache>
                <c:ptCount val="3"/>
                <c:pt idx="0">
                  <c:v>Badawcze</c:v>
                </c:pt>
                <c:pt idx="1">
                  <c:v>Badawczo-dydaktyczne</c:v>
                </c:pt>
                <c:pt idx="2">
                  <c:v>Dydaktyczne</c:v>
                </c:pt>
              </c:strCache>
            </c:strRef>
          </c:cat>
          <c:val>
            <c:numRef>
              <c:f>Arkusz1!$E$6:$E$8</c:f>
              <c:numCache>
                <c:formatCode>0%</c:formatCode>
                <c:ptCount val="3"/>
                <c:pt idx="0">
                  <c:v>0.02</c:v>
                </c:pt>
                <c:pt idx="1">
                  <c:v>0.7</c:v>
                </c:pt>
                <c:pt idx="2">
                  <c:v>0.28000000000000003</c:v>
                </c:pt>
              </c:numCache>
            </c:numRef>
          </c:val>
          <c:extLst>
            <c:ext xmlns:c16="http://schemas.microsoft.com/office/drawing/2014/chart" uri="{C3380CC4-5D6E-409C-BE32-E72D297353CC}">
              <c16:uniqueId val="{00000006-223C-B542-8C2E-187463E17CB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100" b="1" i="0" u="none" strike="noStrike" kern="1200" cap="none" spc="50" baseline="0">
                <a:solidFill>
                  <a:schemeClr val="tx1"/>
                </a:solidFill>
                <a:latin typeface="Times New Roman" panose="02020603050405020304" pitchFamily="18" charset="0"/>
                <a:ea typeface="+mn-ea"/>
                <a:cs typeface="Times New Roman" panose="02020603050405020304" pitchFamily="18" charset="0"/>
              </a:defRPr>
            </a:pPr>
            <a:r>
              <a:rPr lang="pl-PL" sz="1100" b="1">
                <a:solidFill>
                  <a:schemeClr val="tx1"/>
                </a:solidFill>
                <a:latin typeface="Times New Roman" panose="02020603050405020304" pitchFamily="18" charset="0"/>
                <a:cs typeface="Times New Roman" panose="02020603050405020304" pitchFamily="18" charset="0"/>
              </a:rPr>
              <a:t>STRUKTURA PŁCI W GRUPACH</a:t>
            </a:r>
            <a:r>
              <a:rPr lang="pl-PL" sz="1100" b="1" baseline="0">
                <a:solidFill>
                  <a:schemeClr val="tx1"/>
                </a:solidFill>
                <a:latin typeface="Times New Roman" panose="02020603050405020304" pitchFamily="18" charset="0"/>
                <a:cs typeface="Times New Roman" panose="02020603050405020304" pitchFamily="18" charset="0"/>
              </a:rPr>
              <a:t> STANOWISK</a:t>
            </a:r>
            <a:endParaRPr lang="pl-PL" sz="1100" b="1">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100" b="1" i="0" u="none" strike="noStrike" kern="1200" cap="none" spc="50" baseline="0">
              <a:solidFill>
                <a:schemeClr val="tx1"/>
              </a:solidFill>
              <a:latin typeface="Times New Roman" panose="02020603050405020304" pitchFamily="18" charset="0"/>
              <a:ea typeface="+mn-ea"/>
              <a:cs typeface="Times New Roman" panose="02020603050405020304" pitchFamily="18" charset="0"/>
            </a:defRPr>
          </a:pPr>
          <a:endParaRPr lang="pl-PL"/>
        </a:p>
      </c:txPr>
    </c:title>
    <c:autoTitleDeleted val="0"/>
    <c:plotArea>
      <c:layout/>
      <c:barChart>
        <c:barDir val="col"/>
        <c:grouping val="clustered"/>
        <c:varyColors val="0"/>
        <c:ser>
          <c:idx val="0"/>
          <c:order val="0"/>
          <c:spPr>
            <a:noFill/>
            <a:ln w="25400" cap="flat" cmpd="sng" algn="ctr">
              <a:solidFill>
                <a:schemeClr val="accent2"/>
              </a:solidFill>
              <a:miter lim="800000"/>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50-9547-AC2B-4C6FCD7CF955}"/>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50-9547-AC2B-4C6FCD7CF955}"/>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50-9547-AC2B-4C6FCD7CF955}"/>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50-9547-AC2B-4C6FCD7CF955}"/>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50-9547-AC2B-4C6FCD7CF955}"/>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50-9547-AC2B-4C6FCD7CF95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pl-PL"/>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Arkusz1!$D$11:$E$16</c:f>
              <c:multiLvlStrCache>
                <c:ptCount val="6"/>
                <c:lvl>
                  <c:pt idx="0">
                    <c:v>K</c:v>
                  </c:pt>
                  <c:pt idx="1">
                    <c:v>M</c:v>
                  </c:pt>
                  <c:pt idx="2">
                    <c:v>K</c:v>
                  </c:pt>
                  <c:pt idx="3">
                    <c:v>M</c:v>
                  </c:pt>
                  <c:pt idx="4">
                    <c:v>K</c:v>
                  </c:pt>
                  <c:pt idx="5">
                    <c:v>M</c:v>
                  </c:pt>
                </c:lvl>
                <c:lvl>
                  <c:pt idx="0">
                    <c:v>Badawcze</c:v>
                  </c:pt>
                  <c:pt idx="2">
                    <c:v>Badwczo-dydaktyczne</c:v>
                  </c:pt>
                  <c:pt idx="4">
                    <c:v>Dydaktyczne</c:v>
                  </c:pt>
                </c:lvl>
              </c:multiLvlStrCache>
            </c:multiLvlStrRef>
          </c:cat>
          <c:val>
            <c:numRef>
              <c:f>Arkusz1!$F$11:$F$16</c:f>
              <c:numCache>
                <c:formatCode>0%</c:formatCode>
                <c:ptCount val="6"/>
                <c:pt idx="0">
                  <c:v>0.5</c:v>
                </c:pt>
                <c:pt idx="1">
                  <c:v>0.5</c:v>
                </c:pt>
                <c:pt idx="2">
                  <c:v>0.42</c:v>
                </c:pt>
                <c:pt idx="3">
                  <c:v>0.57999999999999996</c:v>
                </c:pt>
                <c:pt idx="4">
                  <c:v>0.59</c:v>
                </c:pt>
                <c:pt idx="5">
                  <c:v>0.41</c:v>
                </c:pt>
              </c:numCache>
            </c:numRef>
          </c:val>
          <c:extLst>
            <c:ext xmlns:c16="http://schemas.microsoft.com/office/drawing/2014/chart" uri="{C3380CC4-5D6E-409C-BE32-E72D297353CC}">
              <c16:uniqueId val="{00000006-7C50-9547-AC2B-4C6FCD7CF955}"/>
            </c:ext>
          </c:extLst>
        </c:ser>
        <c:dLbls>
          <c:showLegendKey val="0"/>
          <c:showVal val="0"/>
          <c:showCatName val="0"/>
          <c:showSerName val="0"/>
          <c:showPercent val="0"/>
          <c:showBubbleSize val="0"/>
        </c:dLbls>
        <c:gapWidth val="164"/>
        <c:overlap val="-35"/>
        <c:axId val="353128719"/>
        <c:axId val="360192079"/>
      </c:barChart>
      <c:catAx>
        <c:axId val="35312871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pl-PL"/>
          </a:p>
        </c:txPr>
        <c:crossAx val="360192079"/>
        <c:crosses val="autoZero"/>
        <c:auto val="1"/>
        <c:lblAlgn val="ctr"/>
        <c:lblOffset val="100"/>
        <c:noMultiLvlLbl val="0"/>
      </c:catAx>
      <c:valAx>
        <c:axId val="36019207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pl-PL"/>
          </a:p>
        </c:txPr>
        <c:crossAx val="353128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_rels/data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EDEC27-4E79-104F-9829-5BCF094C6C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6338EAB6-DAA2-D04A-9016-B2770C987532}">
      <dgm:prSet custT="1"/>
      <dgm:spPr>
        <a:noFill/>
        <a:ln>
          <a:solidFill>
            <a:srgbClr val="0070C0"/>
          </a:solidFill>
        </a:ln>
      </dgm:spPr>
      <dgm:t>
        <a:bodyPr/>
        <a:lstStyle/>
        <a:p>
          <a:pPr algn="ctr">
            <a:lnSpc>
              <a:spcPct val="150000"/>
            </a:lnSpc>
          </a:pPr>
          <a:r>
            <a:rPr lang="pl-PL" sz="1800" b="0" i="0" dirty="0">
              <a:solidFill>
                <a:srgbClr val="0070C0"/>
              </a:solidFill>
            </a:rPr>
            <a:t>Zbiór działań ukierunkowanych na promowanie równości płci poprzez zmiany instytucjonalne i kulturowe w organizacjach działających w obszarze badań i innowacji</a:t>
          </a:r>
          <a:endParaRPr lang="pl-PL" sz="1800" dirty="0">
            <a:solidFill>
              <a:srgbClr val="0070C0"/>
            </a:solidFill>
          </a:endParaRPr>
        </a:p>
      </dgm:t>
    </dgm:pt>
    <dgm:pt modelId="{70275F8F-8648-D04B-973E-7D271534C94A}" type="parTrans" cxnId="{67C2BEEC-1347-0F4E-854F-A7519DE8011D}">
      <dgm:prSet/>
      <dgm:spPr/>
      <dgm:t>
        <a:bodyPr/>
        <a:lstStyle/>
        <a:p>
          <a:endParaRPr lang="pl-PL"/>
        </a:p>
      </dgm:t>
    </dgm:pt>
    <dgm:pt modelId="{E77FC251-C17F-7541-9A78-BF4B9FA13BAC}" type="sibTrans" cxnId="{67C2BEEC-1347-0F4E-854F-A7519DE8011D}">
      <dgm:prSet/>
      <dgm:spPr/>
      <dgm:t>
        <a:bodyPr/>
        <a:lstStyle/>
        <a:p>
          <a:endParaRPr lang="pl-PL"/>
        </a:p>
      </dgm:t>
    </dgm:pt>
    <dgm:pt modelId="{E98350C9-B781-7E43-941C-FF4129C4590D}" type="pres">
      <dgm:prSet presAssocID="{F6EDEC27-4E79-104F-9829-5BCF094C6C70}" presName="linear" presStyleCnt="0">
        <dgm:presLayoutVars>
          <dgm:animLvl val="lvl"/>
          <dgm:resizeHandles val="exact"/>
        </dgm:presLayoutVars>
      </dgm:prSet>
      <dgm:spPr/>
    </dgm:pt>
    <dgm:pt modelId="{1539B2BD-E361-314F-8F35-740F3540DA4D}" type="pres">
      <dgm:prSet presAssocID="{6338EAB6-DAA2-D04A-9016-B2770C987532}" presName="parentText" presStyleLbl="node1" presStyleIdx="0" presStyleCnt="1" custScaleY="1021916">
        <dgm:presLayoutVars>
          <dgm:chMax val="0"/>
          <dgm:bulletEnabled val="1"/>
        </dgm:presLayoutVars>
      </dgm:prSet>
      <dgm:spPr/>
    </dgm:pt>
  </dgm:ptLst>
  <dgm:cxnLst>
    <dgm:cxn modelId="{0C767C22-EBFB-FD47-AF97-344D2411AB6D}" type="presOf" srcId="{F6EDEC27-4E79-104F-9829-5BCF094C6C70}" destId="{E98350C9-B781-7E43-941C-FF4129C4590D}" srcOrd="0" destOrd="0" presId="urn:microsoft.com/office/officeart/2005/8/layout/vList2"/>
    <dgm:cxn modelId="{6F30EB6A-685A-AB4D-A112-B8854CE0B05F}" type="presOf" srcId="{6338EAB6-DAA2-D04A-9016-B2770C987532}" destId="{1539B2BD-E361-314F-8F35-740F3540DA4D}" srcOrd="0" destOrd="0" presId="urn:microsoft.com/office/officeart/2005/8/layout/vList2"/>
    <dgm:cxn modelId="{67C2BEEC-1347-0F4E-854F-A7519DE8011D}" srcId="{F6EDEC27-4E79-104F-9829-5BCF094C6C70}" destId="{6338EAB6-DAA2-D04A-9016-B2770C987532}" srcOrd="0" destOrd="0" parTransId="{70275F8F-8648-D04B-973E-7D271534C94A}" sibTransId="{E77FC251-C17F-7541-9A78-BF4B9FA13BAC}"/>
    <dgm:cxn modelId="{34B443EF-0B7D-4C42-BB1C-65B6AD7732E9}" type="presParOf" srcId="{E98350C9-B781-7E43-941C-FF4129C4590D}" destId="{1539B2BD-E361-314F-8F35-740F3540DA4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15012C-6629-489D-94A9-A809E769AC32}"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A86C40EA-22D1-498A-921F-CA0E389225BB}">
      <dgm:prSet/>
      <dgm:spPr/>
      <dgm:t>
        <a:bodyPr/>
        <a:lstStyle/>
        <a:p>
          <a:pPr algn="just"/>
          <a:r>
            <a:rPr lang="pl-PL" dirty="0">
              <a:solidFill>
                <a:srgbClr val="0070C0"/>
              </a:solidFill>
              <a:latin typeface="+mj-lt"/>
            </a:rPr>
            <a:t>Gromadzenie i krytyczną analizę </a:t>
          </a:r>
          <a:r>
            <a:rPr lang="pl-PL" b="0" i="0" u="none" strike="noStrike" dirty="0">
              <a:solidFill>
                <a:srgbClr val="0070C0"/>
              </a:solidFill>
              <a:effectLst/>
              <a:latin typeface="+mj-lt"/>
            </a:rPr>
            <a:t>danych instytucji w podziale na płeć  w odniesieniu do różnych kategorii pracowników oraz ich roli w strukturze instytucji czy np. przypadków molestowania seksualnego, dyskryminacji itp.</a:t>
          </a:r>
          <a:endParaRPr lang="en-US" dirty="0">
            <a:solidFill>
              <a:srgbClr val="0070C0"/>
            </a:solidFill>
          </a:endParaRPr>
        </a:p>
      </dgm:t>
    </dgm:pt>
    <dgm:pt modelId="{AB95EF56-B493-4CE1-8673-787C1C0CB6A5}" type="parTrans" cxnId="{4277D5F3-6E03-43CC-9970-EC2269145C67}">
      <dgm:prSet/>
      <dgm:spPr/>
      <dgm:t>
        <a:bodyPr/>
        <a:lstStyle/>
        <a:p>
          <a:pPr algn="just"/>
          <a:endParaRPr lang="en-US">
            <a:solidFill>
              <a:srgbClr val="0070C0"/>
            </a:solidFill>
          </a:endParaRPr>
        </a:p>
      </dgm:t>
    </dgm:pt>
    <dgm:pt modelId="{F716FAA7-95E6-4832-8FC8-1674AE519769}" type="sibTrans" cxnId="{4277D5F3-6E03-43CC-9970-EC2269145C67}">
      <dgm:prSet/>
      <dgm:spPr/>
      <dgm:t>
        <a:bodyPr/>
        <a:lstStyle/>
        <a:p>
          <a:pPr algn="just"/>
          <a:endParaRPr lang="en-US">
            <a:solidFill>
              <a:srgbClr val="0070C0"/>
            </a:solidFill>
          </a:endParaRPr>
        </a:p>
      </dgm:t>
    </dgm:pt>
    <dgm:pt modelId="{9E6FE056-0DF9-4678-A878-F5802C06D038}">
      <dgm:prSet/>
      <dgm:spPr/>
      <dgm:t>
        <a:bodyPr/>
        <a:lstStyle/>
        <a:p>
          <a:pPr algn="just"/>
          <a:r>
            <a:rPr lang="pl-PL" b="0" i="0" u="none" strike="noStrike" dirty="0">
              <a:solidFill>
                <a:srgbClr val="0070C0"/>
              </a:solidFill>
              <a:effectLst/>
              <a:latin typeface="+mj-lt"/>
            </a:rPr>
            <a:t>Pozyskiwanie danych z istniejących źródeł administracyjnych (np. działu kadr, działu spraw studenckich, działu nauki itp.) </a:t>
          </a:r>
          <a:endParaRPr lang="en-US" dirty="0">
            <a:solidFill>
              <a:srgbClr val="0070C0"/>
            </a:solidFill>
          </a:endParaRPr>
        </a:p>
      </dgm:t>
    </dgm:pt>
    <dgm:pt modelId="{5C28E758-B964-42EE-AC8D-C5ABCFDB451F}" type="parTrans" cxnId="{6CCEFD3E-F720-449F-A669-37DA9E027606}">
      <dgm:prSet/>
      <dgm:spPr/>
      <dgm:t>
        <a:bodyPr/>
        <a:lstStyle/>
        <a:p>
          <a:pPr algn="just"/>
          <a:endParaRPr lang="en-US">
            <a:solidFill>
              <a:srgbClr val="0070C0"/>
            </a:solidFill>
          </a:endParaRPr>
        </a:p>
      </dgm:t>
    </dgm:pt>
    <dgm:pt modelId="{2F7B0066-2F41-4C19-9F50-FE54E27F0861}" type="sibTrans" cxnId="{6CCEFD3E-F720-449F-A669-37DA9E027606}">
      <dgm:prSet/>
      <dgm:spPr/>
      <dgm:t>
        <a:bodyPr/>
        <a:lstStyle/>
        <a:p>
          <a:pPr algn="just"/>
          <a:endParaRPr lang="en-US">
            <a:solidFill>
              <a:srgbClr val="0070C0"/>
            </a:solidFill>
          </a:endParaRPr>
        </a:p>
      </dgm:t>
    </dgm:pt>
    <dgm:pt modelId="{2F7B12E9-E70F-4D5D-89BF-35C7EDEF65CA}">
      <dgm:prSet/>
      <dgm:spPr/>
      <dgm:t>
        <a:bodyPr/>
        <a:lstStyle/>
        <a:p>
          <a:pPr algn="just"/>
          <a:r>
            <a:rPr lang="pl-PL" b="0" i="0" u="none" strike="noStrike" dirty="0">
              <a:solidFill>
                <a:srgbClr val="0070C0"/>
              </a:solidFill>
              <a:effectLst/>
              <a:latin typeface="+mj-lt"/>
            </a:rPr>
            <a:t>Gromadzenie danych specyficznych (zbieranych i opracowywanych celowo, z uwzględnieniem specyfiki organizacji, według ustalonych priorytetów, np. struktura płci członków projektów badawczych, efektywność publikacyjna z uwzględnieniem płci)</a:t>
          </a:r>
          <a:endParaRPr lang="en-US" dirty="0">
            <a:solidFill>
              <a:srgbClr val="0070C0"/>
            </a:solidFill>
          </a:endParaRPr>
        </a:p>
      </dgm:t>
    </dgm:pt>
    <dgm:pt modelId="{28034396-737C-438D-9A21-CE20D8DE3ECD}" type="parTrans" cxnId="{9B02E93D-16F6-41EC-9ACD-EFE4C7BE1F1A}">
      <dgm:prSet/>
      <dgm:spPr/>
      <dgm:t>
        <a:bodyPr/>
        <a:lstStyle/>
        <a:p>
          <a:pPr algn="just"/>
          <a:endParaRPr lang="en-US">
            <a:solidFill>
              <a:srgbClr val="0070C0"/>
            </a:solidFill>
          </a:endParaRPr>
        </a:p>
      </dgm:t>
    </dgm:pt>
    <dgm:pt modelId="{BA968AE2-04F6-4508-8CF7-9E9E8F22DD83}" type="sibTrans" cxnId="{9B02E93D-16F6-41EC-9ACD-EFE4C7BE1F1A}">
      <dgm:prSet/>
      <dgm:spPr/>
      <dgm:t>
        <a:bodyPr/>
        <a:lstStyle/>
        <a:p>
          <a:pPr algn="just"/>
          <a:endParaRPr lang="en-US">
            <a:solidFill>
              <a:srgbClr val="0070C0"/>
            </a:solidFill>
          </a:endParaRPr>
        </a:p>
      </dgm:t>
    </dgm:pt>
    <dgm:pt modelId="{018CED94-61AC-45C8-BBC4-7AAE49557289}">
      <dgm:prSet/>
      <dgm:spPr/>
      <dgm:t>
        <a:bodyPr/>
        <a:lstStyle/>
        <a:p>
          <a:pPr algn="just"/>
          <a:r>
            <a:rPr lang="pl-PL" b="0" i="0" u="none" strike="noStrike" dirty="0">
              <a:solidFill>
                <a:srgbClr val="0070C0"/>
              </a:solidFill>
              <a:effectLst/>
              <a:latin typeface="+mj-lt"/>
            </a:rPr>
            <a:t>Dokonywanie corocznej ewaluacji GEP, określania postępów w realizacji Planu, korekty podejmowanych działań, ustalania nowych priorytetów</a:t>
          </a:r>
          <a:endParaRPr lang="en-US" dirty="0">
            <a:solidFill>
              <a:srgbClr val="0070C0"/>
            </a:solidFill>
          </a:endParaRPr>
        </a:p>
      </dgm:t>
    </dgm:pt>
    <dgm:pt modelId="{C3308951-473D-494A-ABA7-85A2DEED4D4B}" type="parTrans" cxnId="{85E61123-EF06-4F85-9690-03723B13D20C}">
      <dgm:prSet/>
      <dgm:spPr/>
      <dgm:t>
        <a:bodyPr/>
        <a:lstStyle/>
        <a:p>
          <a:pPr algn="just"/>
          <a:endParaRPr lang="en-US">
            <a:solidFill>
              <a:srgbClr val="0070C0"/>
            </a:solidFill>
          </a:endParaRPr>
        </a:p>
      </dgm:t>
    </dgm:pt>
    <dgm:pt modelId="{56BE5148-2EA0-4473-8742-ECDFB632217B}" type="sibTrans" cxnId="{85E61123-EF06-4F85-9690-03723B13D20C}">
      <dgm:prSet/>
      <dgm:spPr/>
      <dgm:t>
        <a:bodyPr/>
        <a:lstStyle/>
        <a:p>
          <a:pPr algn="just"/>
          <a:endParaRPr lang="en-US">
            <a:solidFill>
              <a:srgbClr val="0070C0"/>
            </a:solidFill>
          </a:endParaRPr>
        </a:p>
      </dgm:t>
    </dgm:pt>
    <dgm:pt modelId="{389A6C19-AAC1-44AA-ACF5-E932C7DEF7F7}">
      <dgm:prSet/>
      <dgm:spPr/>
      <dgm:t>
        <a:bodyPr/>
        <a:lstStyle/>
        <a:p>
          <a:pPr algn="just"/>
          <a:r>
            <a:rPr lang="pl-PL" b="0" i="0" u="none" strike="noStrike" dirty="0">
              <a:solidFill>
                <a:srgbClr val="0070C0"/>
              </a:solidFill>
              <a:effectLst/>
              <a:latin typeface="+mj-lt"/>
            </a:rPr>
            <a:t>Sporządzanie corocznych sprawozdań z realizacji planu, które muszą być publikowane na stronie internetowej instytucji</a:t>
          </a:r>
          <a:endParaRPr lang="en-US" dirty="0">
            <a:solidFill>
              <a:srgbClr val="0070C0"/>
            </a:solidFill>
          </a:endParaRPr>
        </a:p>
      </dgm:t>
    </dgm:pt>
    <dgm:pt modelId="{9E82F840-CC58-4016-84F2-339EDF7691D9}" type="parTrans" cxnId="{F2F9B19A-77F4-4FCB-9ABF-F7503F9A4E61}">
      <dgm:prSet/>
      <dgm:spPr/>
      <dgm:t>
        <a:bodyPr/>
        <a:lstStyle/>
        <a:p>
          <a:pPr algn="just"/>
          <a:endParaRPr lang="en-US">
            <a:solidFill>
              <a:srgbClr val="0070C0"/>
            </a:solidFill>
          </a:endParaRPr>
        </a:p>
      </dgm:t>
    </dgm:pt>
    <dgm:pt modelId="{8A4975DD-33ED-4154-BA00-AF0FDB330F63}" type="sibTrans" cxnId="{F2F9B19A-77F4-4FCB-9ABF-F7503F9A4E61}">
      <dgm:prSet/>
      <dgm:spPr/>
      <dgm:t>
        <a:bodyPr/>
        <a:lstStyle/>
        <a:p>
          <a:pPr algn="just"/>
          <a:endParaRPr lang="en-US">
            <a:solidFill>
              <a:srgbClr val="0070C0"/>
            </a:solidFill>
          </a:endParaRPr>
        </a:p>
      </dgm:t>
    </dgm:pt>
    <dgm:pt modelId="{EF65EFFC-559B-6A46-B356-DCB115601811}" type="pres">
      <dgm:prSet presAssocID="{ED15012C-6629-489D-94A9-A809E769AC32}" presName="vert0" presStyleCnt="0">
        <dgm:presLayoutVars>
          <dgm:dir/>
          <dgm:animOne val="branch"/>
          <dgm:animLvl val="lvl"/>
        </dgm:presLayoutVars>
      </dgm:prSet>
      <dgm:spPr/>
    </dgm:pt>
    <dgm:pt modelId="{20F67409-C568-0441-92B3-3C070EC497E4}" type="pres">
      <dgm:prSet presAssocID="{A86C40EA-22D1-498A-921F-CA0E389225BB}" presName="thickLine" presStyleLbl="alignNode1" presStyleIdx="0" presStyleCnt="5"/>
      <dgm:spPr/>
    </dgm:pt>
    <dgm:pt modelId="{B54A327B-C5F0-DB4B-8088-7B6B500DAA67}" type="pres">
      <dgm:prSet presAssocID="{A86C40EA-22D1-498A-921F-CA0E389225BB}" presName="horz1" presStyleCnt="0"/>
      <dgm:spPr/>
    </dgm:pt>
    <dgm:pt modelId="{3FF6174D-87FC-DA45-BFDF-76FDBCDC07AC}" type="pres">
      <dgm:prSet presAssocID="{A86C40EA-22D1-498A-921F-CA0E389225BB}" presName="tx1" presStyleLbl="revTx" presStyleIdx="0" presStyleCnt="5"/>
      <dgm:spPr/>
    </dgm:pt>
    <dgm:pt modelId="{F63F519F-CB83-204B-85BB-D0CD9D26CD45}" type="pres">
      <dgm:prSet presAssocID="{A86C40EA-22D1-498A-921F-CA0E389225BB}" presName="vert1" presStyleCnt="0"/>
      <dgm:spPr/>
    </dgm:pt>
    <dgm:pt modelId="{8CF05F7F-73DB-C747-80A6-801278BC25D0}" type="pres">
      <dgm:prSet presAssocID="{9E6FE056-0DF9-4678-A878-F5802C06D038}" presName="thickLine" presStyleLbl="alignNode1" presStyleIdx="1" presStyleCnt="5"/>
      <dgm:spPr/>
    </dgm:pt>
    <dgm:pt modelId="{8A718F6D-0D11-FA41-8356-D43000EAE605}" type="pres">
      <dgm:prSet presAssocID="{9E6FE056-0DF9-4678-A878-F5802C06D038}" presName="horz1" presStyleCnt="0"/>
      <dgm:spPr/>
    </dgm:pt>
    <dgm:pt modelId="{CEFD2300-D109-3040-9311-A720926A4597}" type="pres">
      <dgm:prSet presAssocID="{9E6FE056-0DF9-4678-A878-F5802C06D038}" presName="tx1" presStyleLbl="revTx" presStyleIdx="1" presStyleCnt="5"/>
      <dgm:spPr/>
    </dgm:pt>
    <dgm:pt modelId="{E84A354F-57A9-6F40-9A3A-2B253508AF66}" type="pres">
      <dgm:prSet presAssocID="{9E6FE056-0DF9-4678-A878-F5802C06D038}" presName="vert1" presStyleCnt="0"/>
      <dgm:spPr/>
    </dgm:pt>
    <dgm:pt modelId="{FCC14B45-4CB5-EB40-8103-F5223644FA74}" type="pres">
      <dgm:prSet presAssocID="{2F7B12E9-E70F-4D5D-89BF-35C7EDEF65CA}" presName="thickLine" presStyleLbl="alignNode1" presStyleIdx="2" presStyleCnt="5"/>
      <dgm:spPr/>
    </dgm:pt>
    <dgm:pt modelId="{35207060-5FAE-2743-A296-7650E0810679}" type="pres">
      <dgm:prSet presAssocID="{2F7B12E9-E70F-4D5D-89BF-35C7EDEF65CA}" presName="horz1" presStyleCnt="0"/>
      <dgm:spPr/>
    </dgm:pt>
    <dgm:pt modelId="{7CD7F90A-CFAB-E240-89AC-CC35B30C17D8}" type="pres">
      <dgm:prSet presAssocID="{2F7B12E9-E70F-4D5D-89BF-35C7EDEF65CA}" presName="tx1" presStyleLbl="revTx" presStyleIdx="2" presStyleCnt="5"/>
      <dgm:spPr/>
    </dgm:pt>
    <dgm:pt modelId="{25A1BD41-AE29-AA4C-B7BE-962781619EEF}" type="pres">
      <dgm:prSet presAssocID="{2F7B12E9-E70F-4D5D-89BF-35C7EDEF65CA}" presName="vert1" presStyleCnt="0"/>
      <dgm:spPr/>
    </dgm:pt>
    <dgm:pt modelId="{D1F49FAB-DB38-474A-8888-7D891AA7C147}" type="pres">
      <dgm:prSet presAssocID="{018CED94-61AC-45C8-BBC4-7AAE49557289}" presName="thickLine" presStyleLbl="alignNode1" presStyleIdx="3" presStyleCnt="5"/>
      <dgm:spPr/>
    </dgm:pt>
    <dgm:pt modelId="{4BA03CD6-2ED2-564B-ABCB-AAE27EE8776A}" type="pres">
      <dgm:prSet presAssocID="{018CED94-61AC-45C8-BBC4-7AAE49557289}" presName="horz1" presStyleCnt="0"/>
      <dgm:spPr/>
    </dgm:pt>
    <dgm:pt modelId="{628EBAA6-122D-3B45-AEB2-0DC377CB6DCA}" type="pres">
      <dgm:prSet presAssocID="{018CED94-61AC-45C8-BBC4-7AAE49557289}" presName="tx1" presStyleLbl="revTx" presStyleIdx="3" presStyleCnt="5"/>
      <dgm:spPr/>
    </dgm:pt>
    <dgm:pt modelId="{C36B50A9-129C-C747-A3F9-AA33A75995D5}" type="pres">
      <dgm:prSet presAssocID="{018CED94-61AC-45C8-BBC4-7AAE49557289}" presName="vert1" presStyleCnt="0"/>
      <dgm:spPr/>
    </dgm:pt>
    <dgm:pt modelId="{969335E5-85EE-3D4E-9681-EA764CDE1F72}" type="pres">
      <dgm:prSet presAssocID="{389A6C19-AAC1-44AA-ACF5-E932C7DEF7F7}" presName="thickLine" presStyleLbl="alignNode1" presStyleIdx="4" presStyleCnt="5"/>
      <dgm:spPr/>
    </dgm:pt>
    <dgm:pt modelId="{F352A015-F4CE-8D46-9BDB-E4E1F76B9AAD}" type="pres">
      <dgm:prSet presAssocID="{389A6C19-AAC1-44AA-ACF5-E932C7DEF7F7}" presName="horz1" presStyleCnt="0"/>
      <dgm:spPr/>
    </dgm:pt>
    <dgm:pt modelId="{D74E4BC7-4D83-0A44-A44E-7B7206072AE5}" type="pres">
      <dgm:prSet presAssocID="{389A6C19-AAC1-44AA-ACF5-E932C7DEF7F7}" presName="tx1" presStyleLbl="revTx" presStyleIdx="4" presStyleCnt="5"/>
      <dgm:spPr/>
    </dgm:pt>
    <dgm:pt modelId="{85785CA5-A8B8-BF43-A450-883A78406927}" type="pres">
      <dgm:prSet presAssocID="{389A6C19-AAC1-44AA-ACF5-E932C7DEF7F7}" presName="vert1" presStyleCnt="0"/>
      <dgm:spPr/>
    </dgm:pt>
  </dgm:ptLst>
  <dgm:cxnLst>
    <dgm:cxn modelId="{85E61123-EF06-4F85-9690-03723B13D20C}" srcId="{ED15012C-6629-489D-94A9-A809E769AC32}" destId="{018CED94-61AC-45C8-BBC4-7AAE49557289}" srcOrd="3" destOrd="0" parTransId="{C3308951-473D-494A-ABA7-85A2DEED4D4B}" sibTransId="{56BE5148-2EA0-4473-8742-ECDFB632217B}"/>
    <dgm:cxn modelId="{76F3573B-558E-A048-8CE4-946205320BE1}" type="presOf" srcId="{389A6C19-AAC1-44AA-ACF5-E932C7DEF7F7}" destId="{D74E4BC7-4D83-0A44-A44E-7B7206072AE5}" srcOrd="0" destOrd="0" presId="urn:microsoft.com/office/officeart/2008/layout/LinedList"/>
    <dgm:cxn modelId="{9B02E93D-16F6-41EC-9ACD-EFE4C7BE1F1A}" srcId="{ED15012C-6629-489D-94A9-A809E769AC32}" destId="{2F7B12E9-E70F-4D5D-89BF-35C7EDEF65CA}" srcOrd="2" destOrd="0" parTransId="{28034396-737C-438D-9A21-CE20D8DE3ECD}" sibTransId="{BA968AE2-04F6-4508-8CF7-9E9E8F22DD83}"/>
    <dgm:cxn modelId="{7B632E3E-E4FE-4A4D-9F46-8F67C262A282}" type="presOf" srcId="{A86C40EA-22D1-498A-921F-CA0E389225BB}" destId="{3FF6174D-87FC-DA45-BFDF-76FDBCDC07AC}" srcOrd="0" destOrd="0" presId="urn:microsoft.com/office/officeart/2008/layout/LinedList"/>
    <dgm:cxn modelId="{6CCEFD3E-F720-449F-A669-37DA9E027606}" srcId="{ED15012C-6629-489D-94A9-A809E769AC32}" destId="{9E6FE056-0DF9-4678-A878-F5802C06D038}" srcOrd="1" destOrd="0" parTransId="{5C28E758-B964-42EE-AC8D-C5ABCFDB451F}" sibTransId="{2F7B0066-2F41-4C19-9F50-FE54E27F0861}"/>
    <dgm:cxn modelId="{A42EF875-3DC8-8348-9E19-EDEE41D2F25C}" type="presOf" srcId="{ED15012C-6629-489D-94A9-A809E769AC32}" destId="{EF65EFFC-559B-6A46-B356-DCB115601811}" srcOrd="0" destOrd="0" presId="urn:microsoft.com/office/officeart/2008/layout/LinedList"/>
    <dgm:cxn modelId="{ACF39B98-F5DB-0144-8671-62DF33CDF7A1}" type="presOf" srcId="{2F7B12E9-E70F-4D5D-89BF-35C7EDEF65CA}" destId="{7CD7F90A-CFAB-E240-89AC-CC35B30C17D8}" srcOrd="0" destOrd="0" presId="urn:microsoft.com/office/officeart/2008/layout/LinedList"/>
    <dgm:cxn modelId="{F2F9B19A-77F4-4FCB-9ABF-F7503F9A4E61}" srcId="{ED15012C-6629-489D-94A9-A809E769AC32}" destId="{389A6C19-AAC1-44AA-ACF5-E932C7DEF7F7}" srcOrd="4" destOrd="0" parTransId="{9E82F840-CC58-4016-84F2-339EDF7691D9}" sibTransId="{8A4975DD-33ED-4154-BA00-AF0FDB330F63}"/>
    <dgm:cxn modelId="{280C6B9F-EAC0-7340-B45F-EBAFBB15A9EF}" type="presOf" srcId="{018CED94-61AC-45C8-BBC4-7AAE49557289}" destId="{628EBAA6-122D-3B45-AEB2-0DC377CB6DCA}" srcOrd="0" destOrd="0" presId="urn:microsoft.com/office/officeart/2008/layout/LinedList"/>
    <dgm:cxn modelId="{8B712AE9-98A5-8A41-988A-C012FD9737AE}" type="presOf" srcId="{9E6FE056-0DF9-4678-A878-F5802C06D038}" destId="{CEFD2300-D109-3040-9311-A720926A4597}" srcOrd="0" destOrd="0" presId="urn:microsoft.com/office/officeart/2008/layout/LinedList"/>
    <dgm:cxn modelId="{4277D5F3-6E03-43CC-9970-EC2269145C67}" srcId="{ED15012C-6629-489D-94A9-A809E769AC32}" destId="{A86C40EA-22D1-498A-921F-CA0E389225BB}" srcOrd="0" destOrd="0" parTransId="{AB95EF56-B493-4CE1-8673-787C1C0CB6A5}" sibTransId="{F716FAA7-95E6-4832-8FC8-1674AE519769}"/>
    <dgm:cxn modelId="{7B5D8EB7-5132-3D46-9438-B26A17CCA338}" type="presParOf" srcId="{EF65EFFC-559B-6A46-B356-DCB115601811}" destId="{20F67409-C568-0441-92B3-3C070EC497E4}" srcOrd="0" destOrd="0" presId="urn:microsoft.com/office/officeart/2008/layout/LinedList"/>
    <dgm:cxn modelId="{BEAF97E2-5602-8440-B26B-1C45C349E69D}" type="presParOf" srcId="{EF65EFFC-559B-6A46-B356-DCB115601811}" destId="{B54A327B-C5F0-DB4B-8088-7B6B500DAA67}" srcOrd="1" destOrd="0" presId="urn:microsoft.com/office/officeart/2008/layout/LinedList"/>
    <dgm:cxn modelId="{85030934-8FE9-8048-8265-2F733BB56805}" type="presParOf" srcId="{B54A327B-C5F0-DB4B-8088-7B6B500DAA67}" destId="{3FF6174D-87FC-DA45-BFDF-76FDBCDC07AC}" srcOrd="0" destOrd="0" presId="urn:microsoft.com/office/officeart/2008/layout/LinedList"/>
    <dgm:cxn modelId="{03FF186B-F703-1C45-9EA7-2BD231D1AC1A}" type="presParOf" srcId="{B54A327B-C5F0-DB4B-8088-7B6B500DAA67}" destId="{F63F519F-CB83-204B-85BB-D0CD9D26CD45}" srcOrd="1" destOrd="0" presId="urn:microsoft.com/office/officeart/2008/layout/LinedList"/>
    <dgm:cxn modelId="{3CA5224A-B30E-AF4D-811C-97EC21CDFF2B}" type="presParOf" srcId="{EF65EFFC-559B-6A46-B356-DCB115601811}" destId="{8CF05F7F-73DB-C747-80A6-801278BC25D0}" srcOrd="2" destOrd="0" presId="urn:microsoft.com/office/officeart/2008/layout/LinedList"/>
    <dgm:cxn modelId="{BA68E3FA-5920-904C-92A0-47E525538744}" type="presParOf" srcId="{EF65EFFC-559B-6A46-B356-DCB115601811}" destId="{8A718F6D-0D11-FA41-8356-D43000EAE605}" srcOrd="3" destOrd="0" presId="urn:microsoft.com/office/officeart/2008/layout/LinedList"/>
    <dgm:cxn modelId="{9BD6589F-F069-C045-BD79-08AAA81FDA61}" type="presParOf" srcId="{8A718F6D-0D11-FA41-8356-D43000EAE605}" destId="{CEFD2300-D109-3040-9311-A720926A4597}" srcOrd="0" destOrd="0" presId="urn:microsoft.com/office/officeart/2008/layout/LinedList"/>
    <dgm:cxn modelId="{E947087F-E1DE-734F-A6CF-AB940D604562}" type="presParOf" srcId="{8A718F6D-0D11-FA41-8356-D43000EAE605}" destId="{E84A354F-57A9-6F40-9A3A-2B253508AF66}" srcOrd="1" destOrd="0" presId="urn:microsoft.com/office/officeart/2008/layout/LinedList"/>
    <dgm:cxn modelId="{3EFED204-EE3D-8846-AF56-B57D124073D5}" type="presParOf" srcId="{EF65EFFC-559B-6A46-B356-DCB115601811}" destId="{FCC14B45-4CB5-EB40-8103-F5223644FA74}" srcOrd="4" destOrd="0" presId="urn:microsoft.com/office/officeart/2008/layout/LinedList"/>
    <dgm:cxn modelId="{1F33A69F-2B4E-2343-8D2A-AC37ADE204EF}" type="presParOf" srcId="{EF65EFFC-559B-6A46-B356-DCB115601811}" destId="{35207060-5FAE-2743-A296-7650E0810679}" srcOrd="5" destOrd="0" presId="urn:microsoft.com/office/officeart/2008/layout/LinedList"/>
    <dgm:cxn modelId="{C8DB2E92-3BE9-F546-BFFD-487D204207BE}" type="presParOf" srcId="{35207060-5FAE-2743-A296-7650E0810679}" destId="{7CD7F90A-CFAB-E240-89AC-CC35B30C17D8}" srcOrd="0" destOrd="0" presId="urn:microsoft.com/office/officeart/2008/layout/LinedList"/>
    <dgm:cxn modelId="{BCFD12CB-0794-7346-8AC8-FB40A603DE10}" type="presParOf" srcId="{35207060-5FAE-2743-A296-7650E0810679}" destId="{25A1BD41-AE29-AA4C-B7BE-962781619EEF}" srcOrd="1" destOrd="0" presId="urn:microsoft.com/office/officeart/2008/layout/LinedList"/>
    <dgm:cxn modelId="{0F2BCA08-DB51-5F42-9F28-7E5BF7F2434B}" type="presParOf" srcId="{EF65EFFC-559B-6A46-B356-DCB115601811}" destId="{D1F49FAB-DB38-474A-8888-7D891AA7C147}" srcOrd="6" destOrd="0" presId="urn:microsoft.com/office/officeart/2008/layout/LinedList"/>
    <dgm:cxn modelId="{42230886-0EE3-8A4F-A7AF-D740FB577697}" type="presParOf" srcId="{EF65EFFC-559B-6A46-B356-DCB115601811}" destId="{4BA03CD6-2ED2-564B-ABCB-AAE27EE8776A}" srcOrd="7" destOrd="0" presId="urn:microsoft.com/office/officeart/2008/layout/LinedList"/>
    <dgm:cxn modelId="{07ABF2BD-F64F-4242-BDFC-52598A626329}" type="presParOf" srcId="{4BA03CD6-2ED2-564B-ABCB-AAE27EE8776A}" destId="{628EBAA6-122D-3B45-AEB2-0DC377CB6DCA}" srcOrd="0" destOrd="0" presId="urn:microsoft.com/office/officeart/2008/layout/LinedList"/>
    <dgm:cxn modelId="{D57663CC-E71C-3641-9464-148E8ECF9605}" type="presParOf" srcId="{4BA03CD6-2ED2-564B-ABCB-AAE27EE8776A}" destId="{C36B50A9-129C-C747-A3F9-AA33A75995D5}" srcOrd="1" destOrd="0" presId="urn:microsoft.com/office/officeart/2008/layout/LinedList"/>
    <dgm:cxn modelId="{9E4AFA09-2455-0145-9BD2-192DBAE48521}" type="presParOf" srcId="{EF65EFFC-559B-6A46-B356-DCB115601811}" destId="{969335E5-85EE-3D4E-9681-EA764CDE1F72}" srcOrd="8" destOrd="0" presId="urn:microsoft.com/office/officeart/2008/layout/LinedList"/>
    <dgm:cxn modelId="{E01F38A3-F67D-FD42-8D65-4461C2E129E3}" type="presParOf" srcId="{EF65EFFC-559B-6A46-B356-DCB115601811}" destId="{F352A015-F4CE-8D46-9BDB-E4E1F76B9AAD}" srcOrd="9" destOrd="0" presId="urn:microsoft.com/office/officeart/2008/layout/LinedList"/>
    <dgm:cxn modelId="{4E13F27B-61C3-4942-9593-907999626F70}" type="presParOf" srcId="{F352A015-F4CE-8D46-9BDB-E4E1F76B9AAD}" destId="{D74E4BC7-4D83-0A44-A44E-7B7206072AE5}" srcOrd="0" destOrd="0" presId="urn:microsoft.com/office/officeart/2008/layout/LinedList"/>
    <dgm:cxn modelId="{8C25E7CE-618F-3240-BC9B-014220EE415A}" type="presParOf" srcId="{F352A015-F4CE-8D46-9BDB-E4E1F76B9AAD}" destId="{85785CA5-A8B8-BF43-A450-883A784069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D15012C-6629-489D-94A9-A809E769AC32}"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A86C40EA-22D1-498A-921F-CA0E389225BB}">
      <dgm:prSet/>
      <dgm:spPr/>
      <dgm:t>
        <a:bodyPr/>
        <a:lstStyle/>
        <a:p>
          <a:pPr algn="just"/>
          <a:r>
            <a:rPr lang="pl-PL" dirty="0">
              <a:solidFill>
                <a:srgbClr val="0070C0"/>
              </a:solidFill>
              <a:latin typeface="+mj-lt"/>
            </a:rPr>
            <a:t>D</a:t>
          </a:r>
          <a:r>
            <a:rPr lang="pl-PL" b="0" i="0" u="none" strike="noStrike" dirty="0">
              <a:solidFill>
                <a:srgbClr val="0070C0"/>
              </a:solidFill>
              <a:effectLst/>
              <a:latin typeface="+mj-lt"/>
            </a:rPr>
            <a:t>ziałania podnoszące poziom świadomości i szkolenia w zakresie równości płci</a:t>
          </a:r>
          <a:endParaRPr lang="en-US" dirty="0">
            <a:solidFill>
              <a:srgbClr val="0070C0"/>
            </a:solidFill>
          </a:endParaRPr>
        </a:p>
      </dgm:t>
    </dgm:pt>
    <dgm:pt modelId="{AB95EF56-B493-4CE1-8673-787C1C0CB6A5}" type="parTrans" cxnId="{4277D5F3-6E03-43CC-9970-EC2269145C67}">
      <dgm:prSet/>
      <dgm:spPr/>
      <dgm:t>
        <a:bodyPr/>
        <a:lstStyle/>
        <a:p>
          <a:pPr algn="just"/>
          <a:endParaRPr lang="en-US">
            <a:solidFill>
              <a:srgbClr val="0070C0"/>
            </a:solidFill>
          </a:endParaRPr>
        </a:p>
      </dgm:t>
    </dgm:pt>
    <dgm:pt modelId="{F716FAA7-95E6-4832-8FC8-1674AE519769}" type="sibTrans" cxnId="{4277D5F3-6E03-43CC-9970-EC2269145C67}">
      <dgm:prSet/>
      <dgm:spPr/>
      <dgm:t>
        <a:bodyPr/>
        <a:lstStyle/>
        <a:p>
          <a:pPr algn="just"/>
          <a:endParaRPr lang="en-US">
            <a:solidFill>
              <a:srgbClr val="0070C0"/>
            </a:solidFill>
          </a:endParaRPr>
        </a:p>
      </dgm:t>
    </dgm:pt>
    <dgm:pt modelId="{9E6FE056-0DF9-4678-A878-F5802C06D038}">
      <dgm:prSet/>
      <dgm:spPr/>
      <dgm:t>
        <a:bodyPr/>
        <a:lstStyle/>
        <a:p>
          <a:pPr algn="just"/>
          <a:r>
            <a:rPr lang="pl-PL" dirty="0">
              <a:solidFill>
                <a:srgbClr val="0070C0"/>
              </a:solidFill>
              <a:latin typeface="+mj-lt"/>
            </a:rPr>
            <a:t>Działania </a:t>
          </a:r>
          <a:r>
            <a:rPr lang="pl-PL" b="0" i="0" u="none" strike="noStrike" dirty="0">
              <a:solidFill>
                <a:srgbClr val="0070C0"/>
              </a:solidFill>
              <a:effectLst/>
              <a:latin typeface="+mj-lt"/>
            </a:rPr>
            <a:t>angażujące całą organizację, ciągłe, długofalowe, skierowane do różnych grup (kierownictwo, pracownicy, członkowie komisji, studenci), uwzględniające specyficzne potrzeby tychże grup</a:t>
          </a:r>
          <a:endParaRPr lang="en-US" dirty="0">
            <a:solidFill>
              <a:srgbClr val="0070C0"/>
            </a:solidFill>
          </a:endParaRPr>
        </a:p>
      </dgm:t>
    </dgm:pt>
    <dgm:pt modelId="{5C28E758-B964-42EE-AC8D-C5ABCFDB451F}" type="parTrans" cxnId="{6CCEFD3E-F720-449F-A669-37DA9E027606}">
      <dgm:prSet/>
      <dgm:spPr/>
      <dgm:t>
        <a:bodyPr/>
        <a:lstStyle/>
        <a:p>
          <a:pPr algn="just"/>
          <a:endParaRPr lang="en-US">
            <a:solidFill>
              <a:srgbClr val="0070C0"/>
            </a:solidFill>
          </a:endParaRPr>
        </a:p>
      </dgm:t>
    </dgm:pt>
    <dgm:pt modelId="{2F7B0066-2F41-4C19-9F50-FE54E27F0861}" type="sibTrans" cxnId="{6CCEFD3E-F720-449F-A669-37DA9E027606}">
      <dgm:prSet/>
      <dgm:spPr/>
      <dgm:t>
        <a:bodyPr/>
        <a:lstStyle/>
        <a:p>
          <a:pPr algn="just"/>
          <a:endParaRPr lang="en-US">
            <a:solidFill>
              <a:srgbClr val="0070C0"/>
            </a:solidFill>
          </a:endParaRPr>
        </a:p>
      </dgm:t>
    </dgm:pt>
    <dgm:pt modelId="{2F7B12E9-E70F-4D5D-89BF-35C7EDEF65CA}">
      <dgm:prSet/>
      <dgm:spPr/>
      <dgm:t>
        <a:bodyPr/>
        <a:lstStyle/>
        <a:p>
          <a:pPr algn="just"/>
          <a:r>
            <a:rPr lang="pl-PL" b="0" i="0" u="none" strike="noStrike" dirty="0">
              <a:solidFill>
                <a:srgbClr val="0070C0"/>
              </a:solidFill>
              <a:effectLst/>
              <a:latin typeface="+mj-lt"/>
            </a:rPr>
            <a:t>Ważny aspekt: obszar </a:t>
          </a:r>
          <a:r>
            <a:rPr lang="pl-PL" b="1" i="0" u="none" strike="noStrike" dirty="0">
              <a:solidFill>
                <a:srgbClr val="FFC000"/>
              </a:solidFill>
              <a:effectLst/>
              <a:latin typeface="+mj-lt"/>
            </a:rPr>
            <a:t>nieświadomych uprzedzeń</a:t>
          </a:r>
          <a:r>
            <a:rPr lang="pl-PL" b="0" i="0" u="none" strike="noStrike" dirty="0">
              <a:solidFill>
                <a:srgbClr val="FFC000"/>
              </a:solidFill>
              <a:effectLst/>
              <a:latin typeface="+mj-lt"/>
            </a:rPr>
            <a:t> </a:t>
          </a:r>
          <a:r>
            <a:rPr lang="pl-PL" b="0" i="0" u="none" strike="noStrike" dirty="0">
              <a:solidFill>
                <a:srgbClr val="0070C0"/>
              </a:solidFill>
              <a:effectLst/>
              <a:latin typeface="+mj-lt"/>
            </a:rPr>
            <a:t>związanych z płcią, tzw. łańcuch dyskryminacji.</a:t>
          </a:r>
        </a:p>
        <a:p>
          <a:pPr algn="just"/>
          <a:endParaRPr lang="en-US" dirty="0">
            <a:solidFill>
              <a:srgbClr val="0070C0"/>
            </a:solidFill>
          </a:endParaRPr>
        </a:p>
      </dgm:t>
    </dgm:pt>
    <dgm:pt modelId="{28034396-737C-438D-9A21-CE20D8DE3ECD}" type="parTrans" cxnId="{9B02E93D-16F6-41EC-9ACD-EFE4C7BE1F1A}">
      <dgm:prSet/>
      <dgm:spPr/>
      <dgm:t>
        <a:bodyPr/>
        <a:lstStyle/>
        <a:p>
          <a:pPr algn="just"/>
          <a:endParaRPr lang="en-US">
            <a:solidFill>
              <a:srgbClr val="0070C0"/>
            </a:solidFill>
          </a:endParaRPr>
        </a:p>
      </dgm:t>
    </dgm:pt>
    <dgm:pt modelId="{BA968AE2-04F6-4508-8CF7-9E9E8F22DD83}" type="sibTrans" cxnId="{9B02E93D-16F6-41EC-9ACD-EFE4C7BE1F1A}">
      <dgm:prSet/>
      <dgm:spPr/>
      <dgm:t>
        <a:bodyPr/>
        <a:lstStyle/>
        <a:p>
          <a:pPr algn="just"/>
          <a:endParaRPr lang="en-US">
            <a:solidFill>
              <a:srgbClr val="0070C0"/>
            </a:solidFill>
          </a:endParaRPr>
        </a:p>
      </dgm:t>
    </dgm:pt>
    <dgm:pt modelId="{EF65EFFC-559B-6A46-B356-DCB115601811}" type="pres">
      <dgm:prSet presAssocID="{ED15012C-6629-489D-94A9-A809E769AC32}" presName="vert0" presStyleCnt="0">
        <dgm:presLayoutVars>
          <dgm:dir/>
          <dgm:animOne val="branch"/>
          <dgm:animLvl val="lvl"/>
        </dgm:presLayoutVars>
      </dgm:prSet>
      <dgm:spPr/>
    </dgm:pt>
    <dgm:pt modelId="{20F67409-C568-0441-92B3-3C070EC497E4}" type="pres">
      <dgm:prSet presAssocID="{A86C40EA-22D1-498A-921F-CA0E389225BB}" presName="thickLine" presStyleLbl="alignNode1" presStyleIdx="0" presStyleCnt="3"/>
      <dgm:spPr/>
    </dgm:pt>
    <dgm:pt modelId="{B54A327B-C5F0-DB4B-8088-7B6B500DAA67}" type="pres">
      <dgm:prSet presAssocID="{A86C40EA-22D1-498A-921F-CA0E389225BB}" presName="horz1" presStyleCnt="0"/>
      <dgm:spPr/>
    </dgm:pt>
    <dgm:pt modelId="{3FF6174D-87FC-DA45-BFDF-76FDBCDC07AC}" type="pres">
      <dgm:prSet presAssocID="{A86C40EA-22D1-498A-921F-CA0E389225BB}" presName="tx1" presStyleLbl="revTx" presStyleIdx="0" presStyleCnt="3" custLinFactNeighborX="778" custLinFactNeighborY="14622"/>
      <dgm:spPr/>
    </dgm:pt>
    <dgm:pt modelId="{F63F519F-CB83-204B-85BB-D0CD9D26CD45}" type="pres">
      <dgm:prSet presAssocID="{A86C40EA-22D1-498A-921F-CA0E389225BB}" presName="vert1" presStyleCnt="0"/>
      <dgm:spPr/>
    </dgm:pt>
    <dgm:pt modelId="{8CF05F7F-73DB-C747-80A6-801278BC25D0}" type="pres">
      <dgm:prSet presAssocID="{9E6FE056-0DF9-4678-A878-F5802C06D038}" presName="thickLine" presStyleLbl="alignNode1" presStyleIdx="1" presStyleCnt="3"/>
      <dgm:spPr/>
    </dgm:pt>
    <dgm:pt modelId="{8A718F6D-0D11-FA41-8356-D43000EAE605}" type="pres">
      <dgm:prSet presAssocID="{9E6FE056-0DF9-4678-A878-F5802C06D038}" presName="horz1" presStyleCnt="0"/>
      <dgm:spPr/>
    </dgm:pt>
    <dgm:pt modelId="{CEFD2300-D109-3040-9311-A720926A4597}" type="pres">
      <dgm:prSet presAssocID="{9E6FE056-0DF9-4678-A878-F5802C06D038}" presName="tx1" presStyleLbl="revTx" presStyleIdx="1" presStyleCnt="3"/>
      <dgm:spPr/>
    </dgm:pt>
    <dgm:pt modelId="{E84A354F-57A9-6F40-9A3A-2B253508AF66}" type="pres">
      <dgm:prSet presAssocID="{9E6FE056-0DF9-4678-A878-F5802C06D038}" presName="vert1" presStyleCnt="0"/>
      <dgm:spPr/>
    </dgm:pt>
    <dgm:pt modelId="{FCC14B45-4CB5-EB40-8103-F5223644FA74}" type="pres">
      <dgm:prSet presAssocID="{2F7B12E9-E70F-4D5D-89BF-35C7EDEF65CA}" presName="thickLine" presStyleLbl="alignNode1" presStyleIdx="2" presStyleCnt="3"/>
      <dgm:spPr/>
    </dgm:pt>
    <dgm:pt modelId="{35207060-5FAE-2743-A296-7650E0810679}" type="pres">
      <dgm:prSet presAssocID="{2F7B12E9-E70F-4D5D-89BF-35C7EDEF65CA}" presName="horz1" presStyleCnt="0"/>
      <dgm:spPr/>
    </dgm:pt>
    <dgm:pt modelId="{7CD7F90A-CFAB-E240-89AC-CC35B30C17D8}" type="pres">
      <dgm:prSet presAssocID="{2F7B12E9-E70F-4D5D-89BF-35C7EDEF65CA}" presName="tx1" presStyleLbl="revTx" presStyleIdx="2" presStyleCnt="3"/>
      <dgm:spPr/>
    </dgm:pt>
    <dgm:pt modelId="{25A1BD41-AE29-AA4C-B7BE-962781619EEF}" type="pres">
      <dgm:prSet presAssocID="{2F7B12E9-E70F-4D5D-89BF-35C7EDEF65CA}" presName="vert1" presStyleCnt="0"/>
      <dgm:spPr/>
    </dgm:pt>
  </dgm:ptLst>
  <dgm:cxnLst>
    <dgm:cxn modelId="{9B02E93D-16F6-41EC-9ACD-EFE4C7BE1F1A}" srcId="{ED15012C-6629-489D-94A9-A809E769AC32}" destId="{2F7B12E9-E70F-4D5D-89BF-35C7EDEF65CA}" srcOrd="2" destOrd="0" parTransId="{28034396-737C-438D-9A21-CE20D8DE3ECD}" sibTransId="{BA968AE2-04F6-4508-8CF7-9E9E8F22DD83}"/>
    <dgm:cxn modelId="{7B632E3E-E4FE-4A4D-9F46-8F67C262A282}" type="presOf" srcId="{A86C40EA-22D1-498A-921F-CA0E389225BB}" destId="{3FF6174D-87FC-DA45-BFDF-76FDBCDC07AC}" srcOrd="0" destOrd="0" presId="urn:microsoft.com/office/officeart/2008/layout/LinedList"/>
    <dgm:cxn modelId="{6CCEFD3E-F720-449F-A669-37DA9E027606}" srcId="{ED15012C-6629-489D-94A9-A809E769AC32}" destId="{9E6FE056-0DF9-4678-A878-F5802C06D038}" srcOrd="1" destOrd="0" parTransId="{5C28E758-B964-42EE-AC8D-C5ABCFDB451F}" sibTransId="{2F7B0066-2F41-4C19-9F50-FE54E27F0861}"/>
    <dgm:cxn modelId="{A42EF875-3DC8-8348-9E19-EDEE41D2F25C}" type="presOf" srcId="{ED15012C-6629-489D-94A9-A809E769AC32}" destId="{EF65EFFC-559B-6A46-B356-DCB115601811}" srcOrd="0" destOrd="0" presId="urn:microsoft.com/office/officeart/2008/layout/LinedList"/>
    <dgm:cxn modelId="{ACF39B98-F5DB-0144-8671-62DF33CDF7A1}" type="presOf" srcId="{2F7B12E9-E70F-4D5D-89BF-35C7EDEF65CA}" destId="{7CD7F90A-CFAB-E240-89AC-CC35B30C17D8}" srcOrd="0" destOrd="0" presId="urn:microsoft.com/office/officeart/2008/layout/LinedList"/>
    <dgm:cxn modelId="{8B712AE9-98A5-8A41-988A-C012FD9737AE}" type="presOf" srcId="{9E6FE056-0DF9-4678-A878-F5802C06D038}" destId="{CEFD2300-D109-3040-9311-A720926A4597}" srcOrd="0" destOrd="0" presId="urn:microsoft.com/office/officeart/2008/layout/LinedList"/>
    <dgm:cxn modelId="{4277D5F3-6E03-43CC-9970-EC2269145C67}" srcId="{ED15012C-6629-489D-94A9-A809E769AC32}" destId="{A86C40EA-22D1-498A-921F-CA0E389225BB}" srcOrd="0" destOrd="0" parTransId="{AB95EF56-B493-4CE1-8673-787C1C0CB6A5}" sibTransId="{F716FAA7-95E6-4832-8FC8-1674AE519769}"/>
    <dgm:cxn modelId="{7B5D8EB7-5132-3D46-9438-B26A17CCA338}" type="presParOf" srcId="{EF65EFFC-559B-6A46-B356-DCB115601811}" destId="{20F67409-C568-0441-92B3-3C070EC497E4}" srcOrd="0" destOrd="0" presId="urn:microsoft.com/office/officeart/2008/layout/LinedList"/>
    <dgm:cxn modelId="{BEAF97E2-5602-8440-B26B-1C45C349E69D}" type="presParOf" srcId="{EF65EFFC-559B-6A46-B356-DCB115601811}" destId="{B54A327B-C5F0-DB4B-8088-7B6B500DAA67}" srcOrd="1" destOrd="0" presId="urn:microsoft.com/office/officeart/2008/layout/LinedList"/>
    <dgm:cxn modelId="{85030934-8FE9-8048-8265-2F733BB56805}" type="presParOf" srcId="{B54A327B-C5F0-DB4B-8088-7B6B500DAA67}" destId="{3FF6174D-87FC-DA45-BFDF-76FDBCDC07AC}" srcOrd="0" destOrd="0" presId="urn:microsoft.com/office/officeart/2008/layout/LinedList"/>
    <dgm:cxn modelId="{03FF186B-F703-1C45-9EA7-2BD231D1AC1A}" type="presParOf" srcId="{B54A327B-C5F0-DB4B-8088-7B6B500DAA67}" destId="{F63F519F-CB83-204B-85BB-D0CD9D26CD45}" srcOrd="1" destOrd="0" presId="urn:microsoft.com/office/officeart/2008/layout/LinedList"/>
    <dgm:cxn modelId="{3CA5224A-B30E-AF4D-811C-97EC21CDFF2B}" type="presParOf" srcId="{EF65EFFC-559B-6A46-B356-DCB115601811}" destId="{8CF05F7F-73DB-C747-80A6-801278BC25D0}" srcOrd="2" destOrd="0" presId="urn:microsoft.com/office/officeart/2008/layout/LinedList"/>
    <dgm:cxn modelId="{BA68E3FA-5920-904C-92A0-47E525538744}" type="presParOf" srcId="{EF65EFFC-559B-6A46-B356-DCB115601811}" destId="{8A718F6D-0D11-FA41-8356-D43000EAE605}" srcOrd="3" destOrd="0" presId="urn:microsoft.com/office/officeart/2008/layout/LinedList"/>
    <dgm:cxn modelId="{9BD6589F-F069-C045-BD79-08AAA81FDA61}" type="presParOf" srcId="{8A718F6D-0D11-FA41-8356-D43000EAE605}" destId="{CEFD2300-D109-3040-9311-A720926A4597}" srcOrd="0" destOrd="0" presId="urn:microsoft.com/office/officeart/2008/layout/LinedList"/>
    <dgm:cxn modelId="{E947087F-E1DE-734F-A6CF-AB940D604562}" type="presParOf" srcId="{8A718F6D-0D11-FA41-8356-D43000EAE605}" destId="{E84A354F-57A9-6F40-9A3A-2B253508AF66}" srcOrd="1" destOrd="0" presId="urn:microsoft.com/office/officeart/2008/layout/LinedList"/>
    <dgm:cxn modelId="{3EFED204-EE3D-8846-AF56-B57D124073D5}" type="presParOf" srcId="{EF65EFFC-559B-6A46-B356-DCB115601811}" destId="{FCC14B45-4CB5-EB40-8103-F5223644FA74}" srcOrd="4" destOrd="0" presId="urn:microsoft.com/office/officeart/2008/layout/LinedList"/>
    <dgm:cxn modelId="{1F33A69F-2B4E-2343-8D2A-AC37ADE204EF}" type="presParOf" srcId="{EF65EFFC-559B-6A46-B356-DCB115601811}" destId="{35207060-5FAE-2743-A296-7650E0810679}" srcOrd="5" destOrd="0" presId="urn:microsoft.com/office/officeart/2008/layout/LinedList"/>
    <dgm:cxn modelId="{C8DB2E92-3BE9-F546-BFFD-487D204207BE}" type="presParOf" srcId="{35207060-5FAE-2743-A296-7650E0810679}" destId="{7CD7F90A-CFAB-E240-89AC-CC35B30C17D8}" srcOrd="0" destOrd="0" presId="urn:microsoft.com/office/officeart/2008/layout/LinedList"/>
    <dgm:cxn modelId="{BCFD12CB-0794-7346-8AC8-FB40A603DE10}" type="presParOf" srcId="{35207060-5FAE-2743-A296-7650E0810679}" destId="{25A1BD41-AE29-AA4C-B7BE-962781619EE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3BF9D4-0265-CE44-9590-E8BD3843906E}" type="doc">
      <dgm:prSet loTypeId="urn:microsoft.com/office/officeart/2005/8/layout/hChevron3" loCatId="relationship" qsTypeId="urn:microsoft.com/office/officeart/2005/8/quickstyle/simple1" qsCatId="simple" csTypeId="urn:microsoft.com/office/officeart/2005/8/colors/accent1_2" csCatId="accent1" phldr="1"/>
      <dgm:spPr/>
      <dgm:t>
        <a:bodyPr/>
        <a:lstStyle/>
        <a:p>
          <a:endParaRPr lang="pl-PL"/>
        </a:p>
      </dgm:t>
    </dgm:pt>
    <dgm:pt modelId="{AF373118-22CB-B348-A27D-2B82CCDDD0BB}">
      <dgm:prSet/>
      <dgm:spPr>
        <a:solidFill>
          <a:schemeClr val="accent1">
            <a:lumMod val="20000"/>
            <a:lumOff val="80000"/>
          </a:schemeClr>
        </a:solidFill>
      </dgm:spPr>
      <dgm:t>
        <a:bodyPr/>
        <a:lstStyle/>
        <a:p>
          <a:r>
            <a:rPr lang="en-GB" dirty="0" err="1">
              <a:solidFill>
                <a:srgbClr val="0070C0"/>
              </a:solidFill>
            </a:rPr>
            <a:t>Stereopty</a:t>
          </a:r>
          <a:r>
            <a:rPr lang="en-GB" dirty="0">
              <a:solidFill>
                <a:srgbClr val="0070C0"/>
              </a:solidFill>
            </a:rPr>
            <a:t>- </a:t>
          </a:r>
          <a:r>
            <a:rPr lang="en-GB" dirty="0" err="1">
              <a:solidFill>
                <a:srgbClr val="0070C0"/>
              </a:solidFill>
            </a:rPr>
            <a:t>uogólnione</a:t>
          </a:r>
          <a:r>
            <a:rPr lang="en-GB" dirty="0">
              <a:solidFill>
                <a:srgbClr val="0070C0"/>
              </a:solidFill>
            </a:rPr>
            <a:t> </a:t>
          </a:r>
          <a:r>
            <a:rPr lang="en-GB" dirty="0" err="1">
              <a:solidFill>
                <a:srgbClr val="0070C0"/>
              </a:solidFill>
            </a:rPr>
            <a:t>przekonania</a:t>
          </a:r>
          <a:r>
            <a:rPr lang="en-GB" dirty="0">
              <a:solidFill>
                <a:srgbClr val="0070C0"/>
              </a:solidFill>
            </a:rPr>
            <a:t> o </a:t>
          </a:r>
          <a:r>
            <a:rPr lang="en-GB" dirty="0" err="1">
              <a:solidFill>
                <a:srgbClr val="0070C0"/>
              </a:solidFill>
            </a:rPr>
            <a:t>grupie</a:t>
          </a:r>
          <a:endParaRPr lang="pl-PL" dirty="0">
            <a:solidFill>
              <a:srgbClr val="0070C0"/>
            </a:solidFill>
          </a:endParaRPr>
        </a:p>
      </dgm:t>
    </dgm:pt>
    <dgm:pt modelId="{661F24D2-940C-AD4A-9967-3251D5C2B300}" type="parTrans" cxnId="{791AC631-3BBE-3543-8B62-B9664F10697D}">
      <dgm:prSet/>
      <dgm:spPr/>
      <dgm:t>
        <a:bodyPr/>
        <a:lstStyle/>
        <a:p>
          <a:endParaRPr lang="pl-PL">
            <a:solidFill>
              <a:schemeClr val="tx1"/>
            </a:solidFill>
          </a:endParaRPr>
        </a:p>
      </dgm:t>
    </dgm:pt>
    <dgm:pt modelId="{ADF699BC-4EE3-E940-9102-705774002BAD}" type="sibTrans" cxnId="{791AC631-3BBE-3543-8B62-B9664F10697D}">
      <dgm:prSet/>
      <dgm:spPr/>
      <dgm:t>
        <a:bodyPr/>
        <a:lstStyle/>
        <a:p>
          <a:endParaRPr lang="pl-PL">
            <a:solidFill>
              <a:schemeClr val="tx1"/>
            </a:solidFill>
          </a:endParaRPr>
        </a:p>
      </dgm:t>
    </dgm:pt>
    <dgm:pt modelId="{B37C88E7-A84B-1D45-86AF-65F5305C9332}">
      <dgm:prSet/>
      <dgm:spPr>
        <a:solidFill>
          <a:schemeClr val="accent1">
            <a:lumMod val="40000"/>
            <a:lumOff val="60000"/>
          </a:schemeClr>
        </a:solidFill>
      </dgm:spPr>
      <dgm:t>
        <a:bodyPr/>
        <a:lstStyle/>
        <a:p>
          <a:r>
            <a:rPr lang="en-GB" dirty="0" err="1">
              <a:solidFill>
                <a:srgbClr val="0070C0"/>
              </a:solidFill>
            </a:rPr>
            <a:t>Uprzedzenia</a:t>
          </a:r>
          <a:r>
            <a:rPr lang="en-GB" dirty="0">
              <a:solidFill>
                <a:srgbClr val="0070C0"/>
              </a:solidFill>
            </a:rPr>
            <a:t>- </a:t>
          </a:r>
          <a:r>
            <a:rPr lang="en-GB" dirty="0" err="1">
              <a:solidFill>
                <a:srgbClr val="0070C0"/>
              </a:solidFill>
            </a:rPr>
            <a:t>postawy</a:t>
          </a:r>
          <a:r>
            <a:rPr lang="en-GB" dirty="0">
              <a:solidFill>
                <a:srgbClr val="0070C0"/>
              </a:solidFill>
            </a:rPr>
            <a:t>, </a:t>
          </a:r>
          <a:r>
            <a:rPr lang="en-GB" dirty="0" err="1">
              <a:solidFill>
                <a:srgbClr val="0070C0"/>
              </a:solidFill>
            </a:rPr>
            <a:t>odczucia</a:t>
          </a:r>
          <a:r>
            <a:rPr lang="en-GB" dirty="0">
              <a:solidFill>
                <a:srgbClr val="0070C0"/>
              </a:solidFill>
            </a:rPr>
            <a:t> </a:t>
          </a:r>
          <a:r>
            <a:rPr lang="en-GB" dirty="0" err="1">
              <a:solidFill>
                <a:srgbClr val="0070C0"/>
              </a:solidFill>
            </a:rPr>
            <a:t>zbudowane</a:t>
          </a:r>
          <a:r>
            <a:rPr lang="en-GB" dirty="0">
              <a:solidFill>
                <a:srgbClr val="0070C0"/>
              </a:solidFill>
            </a:rPr>
            <a:t> </a:t>
          </a:r>
          <a:r>
            <a:rPr lang="en-GB" dirty="0" err="1">
              <a:solidFill>
                <a:srgbClr val="0070C0"/>
              </a:solidFill>
            </a:rPr>
            <a:t>na</a:t>
          </a:r>
          <a:r>
            <a:rPr lang="en-GB" dirty="0">
              <a:solidFill>
                <a:srgbClr val="0070C0"/>
              </a:solidFill>
            </a:rPr>
            <a:t> </a:t>
          </a:r>
          <a:r>
            <a:rPr lang="en-GB" dirty="0" err="1">
              <a:solidFill>
                <a:srgbClr val="0070C0"/>
              </a:solidFill>
            </a:rPr>
            <a:t>stereotypach</a:t>
          </a:r>
          <a:endParaRPr lang="pl-PL" dirty="0">
            <a:solidFill>
              <a:srgbClr val="0070C0"/>
            </a:solidFill>
          </a:endParaRPr>
        </a:p>
      </dgm:t>
    </dgm:pt>
    <dgm:pt modelId="{AF8613F6-0C1D-9249-BB92-4FE00624618E}" type="parTrans" cxnId="{DDF96AAD-84F0-0C43-8B1C-AE654761FFD4}">
      <dgm:prSet/>
      <dgm:spPr/>
      <dgm:t>
        <a:bodyPr/>
        <a:lstStyle/>
        <a:p>
          <a:endParaRPr lang="pl-PL">
            <a:solidFill>
              <a:schemeClr val="tx1"/>
            </a:solidFill>
          </a:endParaRPr>
        </a:p>
      </dgm:t>
    </dgm:pt>
    <dgm:pt modelId="{8345A8E4-D729-3847-9FC4-EA89E8335B94}" type="sibTrans" cxnId="{DDF96AAD-84F0-0C43-8B1C-AE654761FFD4}">
      <dgm:prSet/>
      <dgm:spPr/>
      <dgm:t>
        <a:bodyPr/>
        <a:lstStyle/>
        <a:p>
          <a:endParaRPr lang="pl-PL">
            <a:solidFill>
              <a:schemeClr val="tx1"/>
            </a:solidFill>
          </a:endParaRPr>
        </a:p>
      </dgm:t>
    </dgm:pt>
    <dgm:pt modelId="{3891447D-0B2B-ED41-BFD2-A1BB2F6C831B}">
      <dgm:prSet/>
      <dgm:spPr>
        <a:solidFill>
          <a:srgbClr val="00B0F0"/>
        </a:solidFill>
      </dgm:spPr>
      <dgm:t>
        <a:bodyPr/>
        <a:lstStyle/>
        <a:p>
          <a:r>
            <a:rPr lang="en-GB" dirty="0" err="1">
              <a:solidFill>
                <a:srgbClr val="FF0000"/>
              </a:solidFill>
            </a:rPr>
            <a:t>Dyskryminacja</a:t>
          </a:r>
          <a:r>
            <a:rPr lang="en-GB" dirty="0">
              <a:solidFill>
                <a:srgbClr val="FF0000"/>
              </a:solidFill>
            </a:rPr>
            <a:t> – </a:t>
          </a:r>
          <a:r>
            <a:rPr lang="en-GB" dirty="0" err="1">
              <a:solidFill>
                <a:srgbClr val="FF0000"/>
              </a:solidFill>
            </a:rPr>
            <a:t>zachowania</a:t>
          </a:r>
          <a:r>
            <a:rPr lang="en-GB" dirty="0">
              <a:solidFill>
                <a:srgbClr val="FF0000"/>
              </a:solidFill>
            </a:rPr>
            <a:t> </a:t>
          </a:r>
          <a:r>
            <a:rPr lang="en-GB" dirty="0" err="1">
              <a:solidFill>
                <a:srgbClr val="FF0000"/>
              </a:solidFill>
            </a:rPr>
            <a:t>uwarunkowane</a:t>
          </a:r>
          <a:r>
            <a:rPr lang="en-GB" dirty="0">
              <a:solidFill>
                <a:srgbClr val="FF0000"/>
              </a:solidFill>
            </a:rPr>
            <a:t> </a:t>
          </a:r>
          <a:r>
            <a:rPr lang="en-GB" dirty="0" err="1">
              <a:solidFill>
                <a:srgbClr val="FF0000"/>
              </a:solidFill>
            </a:rPr>
            <a:t>uprzedzeniami</a:t>
          </a:r>
          <a:endParaRPr lang="pl-PL" dirty="0">
            <a:solidFill>
              <a:srgbClr val="FF0000"/>
            </a:solidFill>
          </a:endParaRPr>
        </a:p>
      </dgm:t>
    </dgm:pt>
    <dgm:pt modelId="{2A46D370-BE66-EE46-A93A-ADB7916AA67F}" type="parTrans" cxnId="{69D0BC76-13B2-E14E-B50D-46CA7E9FDA3C}">
      <dgm:prSet/>
      <dgm:spPr/>
      <dgm:t>
        <a:bodyPr/>
        <a:lstStyle/>
        <a:p>
          <a:endParaRPr lang="pl-PL">
            <a:solidFill>
              <a:schemeClr val="tx1"/>
            </a:solidFill>
          </a:endParaRPr>
        </a:p>
      </dgm:t>
    </dgm:pt>
    <dgm:pt modelId="{6484B2EF-17DD-F243-8C44-27956E94770E}" type="sibTrans" cxnId="{69D0BC76-13B2-E14E-B50D-46CA7E9FDA3C}">
      <dgm:prSet/>
      <dgm:spPr/>
      <dgm:t>
        <a:bodyPr/>
        <a:lstStyle/>
        <a:p>
          <a:endParaRPr lang="pl-PL">
            <a:solidFill>
              <a:schemeClr val="tx1"/>
            </a:solidFill>
          </a:endParaRPr>
        </a:p>
      </dgm:t>
    </dgm:pt>
    <dgm:pt modelId="{774E7DF6-DD8E-5240-B00F-0FC20259508E}" type="pres">
      <dgm:prSet presAssocID="{B33BF9D4-0265-CE44-9590-E8BD3843906E}" presName="Name0" presStyleCnt="0">
        <dgm:presLayoutVars>
          <dgm:dir/>
          <dgm:resizeHandles val="exact"/>
        </dgm:presLayoutVars>
      </dgm:prSet>
      <dgm:spPr/>
    </dgm:pt>
    <dgm:pt modelId="{0FAF9FDC-49A0-754F-8A48-CE00DB74E5FA}" type="pres">
      <dgm:prSet presAssocID="{AF373118-22CB-B348-A27D-2B82CCDDD0BB}" presName="parTxOnly" presStyleLbl="node1" presStyleIdx="0" presStyleCnt="3">
        <dgm:presLayoutVars>
          <dgm:bulletEnabled val="1"/>
        </dgm:presLayoutVars>
      </dgm:prSet>
      <dgm:spPr/>
    </dgm:pt>
    <dgm:pt modelId="{D2E5A542-F31F-A24A-ACB7-7B2EFC646BD3}" type="pres">
      <dgm:prSet presAssocID="{ADF699BC-4EE3-E940-9102-705774002BAD}" presName="parSpace" presStyleCnt="0"/>
      <dgm:spPr/>
    </dgm:pt>
    <dgm:pt modelId="{24CEDB23-169F-0F44-AA1E-A33949079F90}" type="pres">
      <dgm:prSet presAssocID="{B37C88E7-A84B-1D45-86AF-65F5305C9332}" presName="parTxOnly" presStyleLbl="node1" presStyleIdx="1" presStyleCnt="3">
        <dgm:presLayoutVars>
          <dgm:bulletEnabled val="1"/>
        </dgm:presLayoutVars>
      </dgm:prSet>
      <dgm:spPr/>
    </dgm:pt>
    <dgm:pt modelId="{BC0C9E68-B884-534B-90C3-1509419F61F4}" type="pres">
      <dgm:prSet presAssocID="{8345A8E4-D729-3847-9FC4-EA89E8335B94}" presName="parSpace" presStyleCnt="0"/>
      <dgm:spPr/>
    </dgm:pt>
    <dgm:pt modelId="{CB2C87B5-920F-A240-AF00-B38D26E720E1}" type="pres">
      <dgm:prSet presAssocID="{3891447D-0B2B-ED41-BFD2-A1BB2F6C831B}" presName="parTxOnly" presStyleLbl="node1" presStyleIdx="2" presStyleCnt="3">
        <dgm:presLayoutVars>
          <dgm:bulletEnabled val="1"/>
        </dgm:presLayoutVars>
      </dgm:prSet>
      <dgm:spPr/>
    </dgm:pt>
  </dgm:ptLst>
  <dgm:cxnLst>
    <dgm:cxn modelId="{ECC14A06-3DD6-5947-857F-CE3CAEAEA737}" type="presOf" srcId="{B33BF9D4-0265-CE44-9590-E8BD3843906E}" destId="{774E7DF6-DD8E-5240-B00F-0FC20259508E}" srcOrd="0" destOrd="0" presId="urn:microsoft.com/office/officeart/2005/8/layout/hChevron3"/>
    <dgm:cxn modelId="{791AC631-3BBE-3543-8B62-B9664F10697D}" srcId="{B33BF9D4-0265-CE44-9590-E8BD3843906E}" destId="{AF373118-22CB-B348-A27D-2B82CCDDD0BB}" srcOrd="0" destOrd="0" parTransId="{661F24D2-940C-AD4A-9967-3251D5C2B300}" sibTransId="{ADF699BC-4EE3-E940-9102-705774002BAD}"/>
    <dgm:cxn modelId="{69D0BC76-13B2-E14E-B50D-46CA7E9FDA3C}" srcId="{B33BF9D4-0265-CE44-9590-E8BD3843906E}" destId="{3891447D-0B2B-ED41-BFD2-A1BB2F6C831B}" srcOrd="2" destOrd="0" parTransId="{2A46D370-BE66-EE46-A93A-ADB7916AA67F}" sibTransId="{6484B2EF-17DD-F243-8C44-27956E94770E}"/>
    <dgm:cxn modelId="{0970507E-A0AB-E344-A503-D0A17166E684}" type="presOf" srcId="{AF373118-22CB-B348-A27D-2B82CCDDD0BB}" destId="{0FAF9FDC-49A0-754F-8A48-CE00DB74E5FA}" srcOrd="0" destOrd="0" presId="urn:microsoft.com/office/officeart/2005/8/layout/hChevron3"/>
    <dgm:cxn modelId="{F2023985-39F1-5D4C-8B59-6B54ECC7D6A8}" type="presOf" srcId="{3891447D-0B2B-ED41-BFD2-A1BB2F6C831B}" destId="{CB2C87B5-920F-A240-AF00-B38D26E720E1}" srcOrd="0" destOrd="0" presId="urn:microsoft.com/office/officeart/2005/8/layout/hChevron3"/>
    <dgm:cxn modelId="{DDF96AAD-84F0-0C43-8B1C-AE654761FFD4}" srcId="{B33BF9D4-0265-CE44-9590-E8BD3843906E}" destId="{B37C88E7-A84B-1D45-86AF-65F5305C9332}" srcOrd="1" destOrd="0" parTransId="{AF8613F6-0C1D-9249-BB92-4FE00624618E}" sibTransId="{8345A8E4-D729-3847-9FC4-EA89E8335B94}"/>
    <dgm:cxn modelId="{E80732FA-33D6-F840-A1B9-1B68616C0878}" type="presOf" srcId="{B37C88E7-A84B-1D45-86AF-65F5305C9332}" destId="{24CEDB23-169F-0F44-AA1E-A33949079F90}" srcOrd="0" destOrd="0" presId="urn:microsoft.com/office/officeart/2005/8/layout/hChevron3"/>
    <dgm:cxn modelId="{BB95C51D-5B25-3F45-ABFB-819A096A7648}" type="presParOf" srcId="{774E7DF6-DD8E-5240-B00F-0FC20259508E}" destId="{0FAF9FDC-49A0-754F-8A48-CE00DB74E5FA}" srcOrd="0" destOrd="0" presId="urn:microsoft.com/office/officeart/2005/8/layout/hChevron3"/>
    <dgm:cxn modelId="{17E7E241-E67D-2540-80D3-46AD35C5E2E7}" type="presParOf" srcId="{774E7DF6-DD8E-5240-B00F-0FC20259508E}" destId="{D2E5A542-F31F-A24A-ACB7-7B2EFC646BD3}" srcOrd="1" destOrd="0" presId="urn:microsoft.com/office/officeart/2005/8/layout/hChevron3"/>
    <dgm:cxn modelId="{A0048666-3890-DC41-AAC9-47FEB69C41D0}" type="presParOf" srcId="{774E7DF6-DD8E-5240-B00F-0FC20259508E}" destId="{24CEDB23-169F-0F44-AA1E-A33949079F90}" srcOrd="2" destOrd="0" presId="urn:microsoft.com/office/officeart/2005/8/layout/hChevron3"/>
    <dgm:cxn modelId="{EE264D1A-95E3-8C43-BA1E-DCDD54740855}" type="presParOf" srcId="{774E7DF6-DD8E-5240-B00F-0FC20259508E}" destId="{BC0C9E68-B884-534B-90C3-1509419F61F4}" srcOrd="3" destOrd="0" presId="urn:microsoft.com/office/officeart/2005/8/layout/hChevron3"/>
    <dgm:cxn modelId="{38D1996A-660D-8840-B963-256F432AB40E}" type="presParOf" srcId="{774E7DF6-DD8E-5240-B00F-0FC20259508E}" destId="{CB2C87B5-920F-A240-AF00-B38D26E720E1}" srcOrd="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5AFF321-7136-7540-BD87-AB2368673D0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16A65EC9-DAC9-7549-A815-1E40FE162FF1}">
      <dgm:prSet/>
      <dgm:spPr/>
      <dgm:t>
        <a:bodyPr/>
        <a:lstStyle/>
        <a:p>
          <a:pPr algn="just"/>
          <a:r>
            <a:rPr lang="pl-PL" b="0" i="0" dirty="0">
              <a:solidFill>
                <a:srgbClr val="0070C0"/>
              </a:solidFill>
            </a:rPr>
            <a:t>Kultura organizacyjna oraz równowaga między życiem zawodowym i prywatnym, np. urlopy rodzicielskie, elastyczny czas pracy, </a:t>
          </a:r>
          <a:r>
            <a:rPr lang="pl-PL" b="0" dirty="0">
              <a:solidFill>
                <a:srgbClr val="0070C0"/>
              </a:solidFill>
            </a:rPr>
            <a:t>punkty opieki nad dziećmi itp.</a:t>
          </a:r>
        </a:p>
      </dgm:t>
    </dgm:pt>
    <dgm:pt modelId="{BBDC5A2C-B06E-964D-BB82-5DB47660AA2C}" type="parTrans" cxnId="{4DE6304D-3DF1-264B-BFCA-C6800C8E4A1A}">
      <dgm:prSet/>
      <dgm:spPr/>
      <dgm:t>
        <a:bodyPr/>
        <a:lstStyle/>
        <a:p>
          <a:pPr algn="just"/>
          <a:endParaRPr lang="pl-PL" b="0">
            <a:solidFill>
              <a:srgbClr val="0070C0"/>
            </a:solidFill>
          </a:endParaRPr>
        </a:p>
      </dgm:t>
    </dgm:pt>
    <dgm:pt modelId="{D680CC17-2FDC-404B-9A15-BB9B90E1DD08}" type="sibTrans" cxnId="{4DE6304D-3DF1-264B-BFCA-C6800C8E4A1A}">
      <dgm:prSet/>
      <dgm:spPr/>
      <dgm:t>
        <a:bodyPr/>
        <a:lstStyle/>
        <a:p>
          <a:pPr algn="just"/>
          <a:endParaRPr lang="pl-PL" b="0">
            <a:solidFill>
              <a:srgbClr val="0070C0"/>
            </a:solidFill>
          </a:endParaRPr>
        </a:p>
      </dgm:t>
    </dgm:pt>
    <dgm:pt modelId="{696D268F-9778-0944-A42D-051D4FD16543}">
      <dgm:prSet/>
      <dgm:spPr/>
      <dgm:t>
        <a:bodyPr/>
        <a:lstStyle/>
        <a:p>
          <a:pPr algn="just"/>
          <a:r>
            <a:rPr lang="pl-PL" b="0" i="0">
              <a:solidFill>
                <a:srgbClr val="0070C0"/>
              </a:solidFill>
            </a:rPr>
            <a:t>Równowaga płci na szczeblu kierowniczym i decyzyjnym, np.</a:t>
          </a:r>
          <a:r>
            <a:rPr lang="pl-PL" b="0">
              <a:solidFill>
                <a:srgbClr val="0070C0"/>
              </a:solidFill>
            </a:rPr>
            <a:t> analiza udziału płci w komisjach awansowych, na różnych szczeblach zarządzania, komisjach rekrutacyjnych itp.</a:t>
          </a:r>
        </a:p>
      </dgm:t>
    </dgm:pt>
    <dgm:pt modelId="{108CF193-1701-8345-B25C-565E78F9BE28}" type="parTrans" cxnId="{C52DF955-D4C5-BD41-859E-BF57E66B3CFA}">
      <dgm:prSet/>
      <dgm:spPr/>
      <dgm:t>
        <a:bodyPr/>
        <a:lstStyle/>
        <a:p>
          <a:pPr algn="just"/>
          <a:endParaRPr lang="pl-PL" b="0">
            <a:solidFill>
              <a:srgbClr val="0070C0"/>
            </a:solidFill>
          </a:endParaRPr>
        </a:p>
      </dgm:t>
    </dgm:pt>
    <dgm:pt modelId="{C621532C-4273-1A44-8575-AC53094E86EE}" type="sibTrans" cxnId="{C52DF955-D4C5-BD41-859E-BF57E66B3CFA}">
      <dgm:prSet/>
      <dgm:spPr/>
      <dgm:t>
        <a:bodyPr/>
        <a:lstStyle/>
        <a:p>
          <a:pPr algn="just"/>
          <a:endParaRPr lang="pl-PL" b="0">
            <a:solidFill>
              <a:srgbClr val="0070C0"/>
            </a:solidFill>
          </a:endParaRPr>
        </a:p>
      </dgm:t>
    </dgm:pt>
    <dgm:pt modelId="{B346AB78-AF8C-144B-B3D4-873F71062BFD}">
      <dgm:prSet/>
      <dgm:spPr/>
      <dgm:t>
        <a:bodyPr/>
        <a:lstStyle/>
        <a:p>
          <a:pPr algn="just"/>
          <a:r>
            <a:rPr lang="pl-PL" b="0" i="0" dirty="0">
              <a:solidFill>
                <a:srgbClr val="0070C0"/>
              </a:solidFill>
            </a:rPr>
            <a:t>Równowaga płci w procesie rekrutacji i rozwoju kariery, np. przejrzystość ogłoszeń, rekrutacja oparta na kompetencjach, publiczna dostępność ogłoszeń, przejrzyste zasady awansu itp.</a:t>
          </a:r>
          <a:endParaRPr lang="pl-PL" b="0" dirty="0">
            <a:solidFill>
              <a:srgbClr val="0070C0"/>
            </a:solidFill>
          </a:endParaRPr>
        </a:p>
      </dgm:t>
    </dgm:pt>
    <dgm:pt modelId="{7E23DF4B-D93A-774B-95F0-B1009BC857E5}" type="parTrans" cxnId="{0A40EBC8-B754-C240-8AD5-619DF6A752E2}">
      <dgm:prSet/>
      <dgm:spPr/>
      <dgm:t>
        <a:bodyPr/>
        <a:lstStyle/>
        <a:p>
          <a:pPr algn="just"/>
          <a:endParaRPr lang="pl-PL" b="0">
            <a:solidFill>
              <a:srgbClr val="0070C0"/>
            </a:solidFill>
          </a:endParaRPr>
        </a:p>
      </dgm:t>
    </dgm:pt>
    <dgm:pt modelId="{9876B09C-88AE-CF49-92EF-8FD64186F230}" type="sibTrans" cxnId="{0A40EBC8-B754-C240-8AD5-619DF6A752E2}">
      <dgm:prSet/>
      <dgm:spPr/>
      <dgm:t>
        <a:bodyPr/>
        <a:lstStyle/>
        <a:p>
          <a:pPr algn="just"/>
          <a:endParaRPr lang="pl-PL" b="0">
            <a:solidFill>
              <a:srgbClr val="0070C0"/>
            </a:solidFill>
          </a:endParaRPr>
        </a:p>
      </dgm:t>
    </dgm:pt>
    <dgm:pt modelId="{8FA65C73-0164-3E48-A7CF-8658DEAC1BAD}">
      <dgm:prSet/>
      <dgm:spPr/>
      <dgm:t>
        <a:bodyPr/>
        <a:lstStyle/>
        <a:p>
          <a:pPr algn="just"/>
          <a:r>
            <a:rPr lang="pl-PL" b="0" i="0">
              <a:solidFill>
                <a:srgbClr val="0070C0"/>
              </a:solidFill>
            </a:rPr>
            <a:t>Włączenie wymiaru płci do treści badawczych i dydaktycznych (obowiązkowe kryterium doskonałości) – określenie priorytetów badawczych z uwzględnieniem wymiaru płci, włączenie problematyki płci do programów kształcenia itp.</a:t>
          </a:r>
          <a:endParaRPr lang="pl-PL" b="0">
            <a:solidFill>
              <a:srgbClr val="0070C0"/>
            </a:solidFill>
          </a:endParaRPr>
        </a:p>
      </dgm:t>
    </dgm:pt>
    <dgm:pt modelId="{BA4EE2F7-B10C-824F-AB5B-4814D0D1C724}" type="parTrans" cxnId="{28DFC16A-0247-CD4B-A3C4-65DFC352871F}">
      <dgm:prSet/>
      <dgm:spPr/>
      <dgm:t>
        <a:bodyPr/>
        <a:lstStyle/>
        <a:p>
          <a:pPr algn="just"/>
          <a:endParaRPr lang="pl-PL" b="0">
            <a:solidFill>
              <a:srgbClr val="0070C0"/>
            </a:solidFill>
          </a:endParaRPr>
        </a:p>
      </dgm:t>
    </dgm:pt>
    <dgm:pt modelId="{66AB8E01-A9A1-D24F-AE12-4DF4FDFB662A}" type="sibTrans" cxnId="{28DFC16A-0247-CD4B-A3C4-65DFC352871F}">
      <dgm:prSet/>
      <dgm:spPr/>
      <dgm:t>
        <a:bodyPr/>
        <a:lstStyle/>
        <a:p>
          <a:pPr algn="just"/>
          <a:endParaRPr lang="pl-PL" b="0">
            <a:solidFill>
              <a:srgbClr val="0070C0"/>
            </a:solidFill>
          </a:endParaRPr>
        </a:p>
      </dgm:t>
    </dgm:pt>
    <dgm:pt modelId="{BF29E569-A4A0-F045-ADE3-FA07BED19026}">
      <dgm:prSet/>
      <dgm:spPr/>
      <dgm:t>
        <a:bodyPr/>
        <a:lstStyle/>
        <a:p>
          <a:pPr algn="just"/>
          <a:r>
            <a:rPr lang="pl-PL" b="0" i="0" dirty="0">
              <a:solidFill>
                <a:srgbClr val="0070C0"/>
              </a:solidFill>
            </a:rPr>
            <a:t>Przeciwdziałanie przemocy płciowej ze szczególnym uwzględnieniem molestowania seksualnego, np. kodeksy etyki, badanie przypadków, zgłaszanie, procedury przeciwdziałania itp.</a:t>
          </a:r>
          <a:endParaRPr lang="pl-PL" b="0" dirty="0">
            <a:solidFill>
              <a:srgbClr val="0070C0"/>
            </a:solidFill>
          </a:endParaRPr>
        </a:p>
      </dgm:t>
    </dgm:pt>
    <dgm:pt modelId="{EEB72871-9B08-B348-BF34-732133DA9071}" type="parTrans" cxnId="{1EF08224-2758-7C4B-AFD9-0C9826F45F34}">
      <dgm:prSet/>
      <dgm:spPr/>
      <dgm:t>
        <a:bodyPr/>
        <a:lstStyle/>
        <a:p>
          <a:pPr algn="just"/>
          <a:endParaRPr lang="pl-PL" b="0">
            <a:solidFill>
              <a:srgbClr val="0070C0"/>
            </a:solidFill>
          </a:endParaRPr>
        </a:p>
      </dgm:t>
    </dgm:pt>
    <dgm:pt modelId="{22740746-D93C-524D-873D-2A716934F573}" type="sibTrans" cxnId="{1EF08224-2758-7C4B-AFD9-0C9826F45F34}">
      <dgm:prSet/>
      <dgm:spPr/>
      <dgm:t>
        <a:bodyPr/>
        <a:lstStyle/>
        <a:p>
          <a:pPr algn="just"/>
          <a:endParaRPr lang="pl-PL" b="0">
            <a:solidFill>
              <a:srgbClr val="0070C0"/>
            </a:solidFill>
          </a:endParaRPr>
        </a:p>
      </dgm:t>
    </dgm:pt>
    <dgm:pt modelId="{0B22C408-1B22-1148-A3F9-7AF5C91846A2}" type="pres">
      <dgm:prSet presAssocID="{C5AFF321-7136-7540-BD87-AB2368673D03}" presName="vert0" presStyleCnt="0">
        <dgm:presLayoutVars>
          <dgm:dir/>
          <dgm:animOne val="branch"/>
          <dgm:animLvl val="lvl"/>
        </dgm:presLayoutVars>
      </dgm:prSet>
      <dgm:spPr/>
    </dgm:pt>
    <dgm:pt modelId="{ED2906EB-E4EE-5D45-A777-03AB0ECBB2D3}" type="pres">
      <dgm:prSet presAssocID="{16A65EC9-DAC9-7549-A815-1E40FE162FF1}" presName="thickLine" presStyleLbl="alignNode1" presStyleIdx="0" presStyleCnt="5"/>
      <dgm:spPr/>
    </dgm:pt>
    <dgm:pt modelId="{64910AB8-1216-AA44-9DD8-5B55FAD570C7}" type="pres">
      <dgm:prSet presAssocID="{16A65EC9-DAC9-7549-A815-1E40FE162FF1}" presName="horz1" presStyleCnt="0"/>
      <dgm:spPr/>
    </dgm:pt>
    <dgm:pt modelId="{AE0CB7EE-2EBE-F94C-8496-168BF039B009}" type="pres">
      <dgm:prSet presAssocID="{16A65EC9-DAC9-7549-A815-1E40FE162FF1}" presName="tx1" presStyleLbl="revTx" presStyleIdx="0" presStyleCnt="5"/>
      <dgm:spPr/>
    </dgm:pt>
    <dgm:pt modelId="{98723857-8991-BD47-9B3E-AB7A575F626C}" type="pres">
      <dgm:prSet presAssocID="{16A65EC9-DAC9-7549-A815-1E40FE162FF1}" presName="vert1" presStyleCnt="0"/>
      <dgm:spPr/>
    </dgm:pt>
    <dgm:pt modelId="{4E3B7949-9F6B-2445-9633-2D5507048D9B}" type="pres">
      <dgm:prSet presAssocID="{696D268F-9778-0944-A42D-051D4FD16543}" presName="thickLine" presStyleLbl="alignNode1" presStyleIdx="1" presStyleCnt="5"/>
      <dgm:spPr/>
    </dgm:pt>
    <dgm:pt modelId="{9E3D51F5-F1C5-9746-ABCF-13FC9C9D6693}" type="pres">
      <dgm:prSet presAssocID="{696D268F-9778-0944-A42D-051D4FD16543}" presName="horz1" presStyleCnt="0"/>
      <dgm:spPr/>
    </dgm:pt>
    <dgm:pt modelId="{5C757601-91E5-0046-9426-557742D0F331}" type="pres">
      <dgm:prSet presAssocID="{696D268F-9778-0944-A42D-051D4FD16543}" presName="tx1" presStyleLbl="revTx" presStyleIdx="1" presStyleCnt="5"/>
      <dgm:spPr/>
    </dgm:pt>
    <dgm:pt modelId="{1568A105-105E-934E-86A1-A7CCEED48B84}" type="pres">
      <dgm:prSet presAssocID="{696D268F-9778-0944-A42D-051D4FD16543}" presName="vert1" presStyleCnt="0"/>
      <dgm:spPr/>
    </dgm:pt>
    <dgm:pt modelId="{5026F4E1-C18D-8A4F-BA0E-5B8906687074}" type="pres">
      <dgm:prSet presAssocID="{B346AB78-AF8C-144B-B3D4-873F71062BFD}" presName="thickLine" presStyleLbl="alignNode1" presStyleIdx="2" presStyleCnt="5"/>
      <dgm:spPr/>
    </dgm:pt>
    <dgm:pt modelId="{C3953AC5-F698-144A-8A47-1C831433BE71}" type="pres">
      <dgm:prSet presAssocID="{B346AB78-AF8C-144B-B3D4-873F71062BFD}" presName="horz1" presStyleCnt="0"/>
      <dgm:spPr/>
    </dgm:pt>
    <dgm:pt modelId="{208F8150-79BD-0B4E-902D-45793B0B219B}" type="pres">
      <dgm:prSet presAssocID="{B346AB78-AF8C-144B-B3D4-873F71062BFD}" presName="tx1" presStyleLbl="revTx" presStyleIdx="2" presStyleCnt="5"/>
      <dgm:spPr/>
    </dgm:pt>
    <dgm:pt modelId="{77141A6C-D7D2-7E4C-B916-3C63C36A6CD1}" type="pres">
      <dgm:prSet presAssocID="{B346AB78-AF8C-144B-B3D4-873F71062BFD}" presName="vert1" presStyleCnt="0"/>
      <dgm:spPr/>
    </dgm:pt>
    <dgm:pt modelId="{9ECFF990-7A72-6B4D-852B-901E45E78767}" type="pres">
      <dgm:prSet presAssocID="{8FA65C73-0164-3E48-A7CF-8658DEAC1BAD}" presName="thickLine" presStyleLbl="alignNode1" presStyleIdx="3" presStyleCnt="5"/>
      <dgm:spPr/>
    </dgm:pt>
    <dgm:pt modelId="{119ADA86-A965-3746-B4FF-3E46B562A27B}" type="pres">
      <dgm:prSet presAssocID="{8FA65C73-0164-3E48-A7CF-8658DEAC1BAD}" presName="horz1" presStyleCnt="0"/>
      <dgm:spPr/>
    </dgm:pt>
    <dgm:pt modelId="{5CAD4206-F4E1-6C4D-A39A-FD08B0A4DECB}" type="pres">
      <dgm:prSet presAssocID="{8FA65C73-0164-3E48-A7CF-8658DEAC1BAD}" presName="tx1" presStyleLbl="revTx" presStyleIdx="3" presStyleCnt="5"/>
      <dgm:spPr/>
    </dgm:pt>
    <dgm:pt modelId="{6E3A94D1-BE59-2943-9249-EB5A8F67540A}" type="pres">
      <dgm:prSet presAssocID="{8FA65C73-0164-3E48-A7CF-8658DEAC1BAD}" presName="vert1" presStyleCnt="0"/>
      <dgm:spPr/>
    </dgm:pt>
    <dgm:pt modelId="{08D910B3-3E99-854E-AEEC-D77FB2823E8A}" type="pres">
      <dgm:prSet presAssocID="{BF29E569-A4A0-F045-ADE3-FA07BED19026}" presName="thickLine" presStyleLbl="alignNode1" presStyleIdx="4" presStyleCnt="5"/>
      <dgm:spPr/>
    </dgm:pt>
    <dgm:pt modelId="{5B3A2CC8-EC19-EA45-897D-F825DCAA99F7}" type="pres">
      <dgm:prSet presAssocID="{BF29E569-A4A0-F045-ADE3-FA07BED19026}" presName="horz1" presStyleCnt="0"/>
      <dgm:spPr/>
    </dgm:pt>
    <dgm:pt modelId="{F30204E8-3AC4-CB46-B2C1-0AA661E866D1}" type="pres">
      <dgm:prSet presAssocID="{BF29E569-A4A0-F045-ADE3-FA07BED19026}" presName="tx1" presStyleLbl="revTx" presStyleIdx="4" presStyleCnt="5"/>
      <dgm:spPr/>
    </dgm:pt>
    <dgm:pt modelId="{1122A2C4-E998-8941-BAF2-F85AD0C16266}" type="pres">
      <dgm:prSet presAssocID="{BF29E569-A4A0-F045-ADE3-FA07BED19026}" presName="vert1" presStyleCnt="0"/>
      <dgm:spPr/>
    </dgm:pt>
  </dgm:ptLst>
  <dgm:cxnLst>
    <dgm:cxn modelId="{1EF08224-2758-7C4B-AFD9-0C9826F45F34}" srcId="{C5AFF321-7136-7540-BD87-AB2368673D03}" destId="{BF29E569-A4A0-F045-ADE3-FA07BED19026}" srcOrd="4" destOrd="0" parTransId="{EEB72871-9B08-B348-BF34-732133DA9071}" sibTransId="{22740746-D93C-524D-873D-2A716934F573}"/>
    <dgm:cxn modelId="{4DE6304D-3DF1-264B-BFCA-C6800C8E4A1A}" srcId="{C5AFF321-7136-7540-BD87-AB2368673D03}" destId="{16A65EC9-DAC9-7549-A815-1E40FE162FF1}" srcOrd="0" destOrd="0" parTransId="{BBDC5A2C-B06E-964D-BB82-5DB47660AA2C}" sibTransId="{D680CC17-2FDC-404B-9A15-BB9B90E1DD08}"/>
    <dgm:cxn modelId="{C104B153-343A-A941-9F06-4F9523B745A6}" type="presOf" srcId="{BF29E569-A4A0-F045-ADE3-FA07BED19026}" destId="{F30204E8-3AC4-CB46-B2C1-0AA661E866D1}" srcOrd="0" destOrd="0" presId="urn:microsoft.com/office/officeart/2008/layout/LinedList"/>
    <dgm:cxn modelId="{C52DF955-D4C5-BD41-859E-BF57E66B3CFA}" srcId="{C5AFF321-7136-7540-BD87-AB2368673D03}" destId="{696D268F-9778-0944-A42D-051D4FD16543}" srcOrd="1" destOrd="0" parTransId="{108CF193-1701-8345-B25C-565E78F9BE28}" sibTransId="{C621532C-4273-1A44-8575-AC53094E86EE}"/>
    <dgm:cxn modelId="{DB702E5D-68E6-914D-B5AD-61D71841C9F9}" type="presOf" srcId="{16A65EC9-DAC9-7549-A815-1E40FE162FF1}" destId="{AE0CB7EE-2EBE-F94C-8496-168BF039B009}" srcOrd="0" destOrd="0" presId="urn:microsoft.com/office/officeart/2008/layout/LinedList"/>
    <dgm:cxn modelId="{28DFC16A-0247-CD4B-A3C4-65DFC352871F}" srcId="{C5AFF321-7136-7540-BD87-AB2368673D03}" destId="{8FA65C73-0164-3E48-A7CF-8658DEAC1BAD}" srcOrd="3" destOrd="0" parTransId="{BA4EE2F7-B10C-824F-AB5B-4814D0D1C724}" sibTransId="{66AB8E01-A9A1-D24F-AE12-4DF4FDFB662A}"/>
    <dgm:cxn modelId="{CDA30D82-81EB-8C4E-8142-55D9D4B8BDA2}" type="presOf" srcId="{696D268F-9778-0944-A42D-051D4FD16543}" destId="{5C757601-91E5-0046-9426-557742D0F331}" srcOrd="0" destOrd="0" presId="urn:microsoft.com/office/officeart/2008/layout/LinedList"/>
    <dgm:cxn modelId="{26B4989D-5C27-994F-8A9D-EA422E098780}" type="presOf" srcId="{C5AFF321-7136-7540-BD87-AB2368673D03}" destId="{0B22C408-1B22-1148-A3F9-7AF5C91846A2}" srcOrd="0" destOrd="0" presId="urn:microsoft.com/office/officeart/2008/layout/LinedList"/>
    <dgm:cxn modelId="{E2BA78AA-8ED0-414C-83FC-5AC790F09DAB}" type="presOf" srcId="{B346AB78-AF8C-144B-B3D4-873F71062BFD}" destId="{208F8150-79BD-0B4E-902D-45793B0B219B}" srcOrd="0" destOrd="0" presId="urn:microsoft.com/office/officeart/2008/layout/LinedList"/>
    <dgm:cxn modelId="{0A40EBC8-B754-C240-8AD5-619DF6A752E2}" srcId="{C5AFF321-7136-7540-BD87-AB2368673D03}" destId="{B346AB78-AF8C-144B-B3D4-873F71062BFD}" srcOrd="2" destOrd="0" parTransId="{7E23DF4B-D93A-774B-95F0-B1009BC857E5}" sibTransId="{9876B09C-88AE-CF49-92EF-8FD64186F230}"/>
    <dgm:cxn modelId="{DEF27DDD-FE0F-1149-9E75-B4EA981C5195}" type="presOf" srcId="{8FA65C73-0164-3E48-A7CF-8658DEAC1BAD}" destId="{5CAD4206-F4E1-6C4D-A39A-FD08B0A4DECB}" srcOrd="0" destOrd="0" presId="urn:microsoft.com/office/officeart/2008/layout/LinedList"/>
    <dgm:cxn modelId="{81F7B127-54B4-844A-BC07-82CE43BD555E}" type="presParOf" srcId="{0B22C408-1B22-1148-A3F9-7AF5C91846A2}" destId="{ED2906EB-E4EE-5D45-A777-03AB0ECBB2D3}" srcOrd="0" destOrd="0" presId="urn:microsoft.com/office/officeart/2008/layout/LinedList"/>
    <dgm:cxn modelId="{7B8F1881-6216-FC40-8AF2-E4151F5FCE25}" type="presParOf" srcId="{0B22C408-1B22-1148-A3F9-7AF5C91846A2}" destId="{64910AB8-1216-AA44-9DD8-5B55FAD570C7}" srcOrd="1" destOrd="0" presId="urn:microsoft.com/office/officeart/2008/layout/LinedList"/>
    <dgm:cxn modelId="{E651E63F-919B-674D-92CD-91685A7A705F}" type="presParOf" srcId="{64910AB8-1216-AA44-9DD8-5B55FAD570C7}" destId="{AE0CB7EE-2EBE-F94C-8496-168BF039B009}" srcOrd="0" destOrd="0" presId="urn:microsoft.com/office/officeart/2008/layout/LinedList"/>
    <dgm:cxn modelId="{EB0437DA-DD38-354B-BE74-A2E03A1A5E6B}" type="presParOf" srcId="{64910AB8-1216-AA44-9DD8-5B55FAD570C7}" destId="{98723857-8991-BD47-9B3E-AB7A575F626C}" srcOrd="1" destOrd="0" presId="urn:microsoft.com/office/officeart/2008/layout/LinedList"/>
    <dgm:cxn modelId="{8C760BB2-83CA-9D4F-87AF-A0B895089424}" type="presParOf" srcId="{0B22C408-1B22-1148-A3F9-7AF5C91846A2}" destId="{4E3B7949-9F6B-2445-9633-2D5507048D9B}" srcOrd="2" destOrd="0" presId="urn:microsoft.com/office/officeart/2008/layout/LinedList"/>
    <dgm:cxn modelId="{2CFD1B54-AFFA-4C41-8534-138CE9077585}" type="presParOf" srcId="{0B22C408-1B22-1148-A3F9-7AF5C91846A2}" destId="{9E3D51F5-F1C5-9746-ABCF-13FC9C9D6693}" srcOrd="3" destOrd="0" presId="urn:microsoft.com/office/officeart/2008/layout/LinedList"/>
    <dgm:cxn modelId="{1F565210-B203-204B-B4E0-11AAD584A67C}" type="presParOf" srcId="{9E3D51F5-F1C5-9746-ABCF-13FC9C9D6693}" destId="{5C757601-91E5-0046-9426-557742D0F331}" srcOrd="0" destOrd="0" presId="urn:microsoft.com/office/officeart/2008/layout/LinedList"/>
    <dgm:cxn modelId="{F57EE622-B93A-1348-90FA-338D11F65C29}" type="presParOf" srcId="{9E3D51F5-F1C5-9746-ABCF-13FC9C9D6693}" destId="{1568A105-105E-934E-86A1-A7CCEED48B84}" srcOrd="1" destOrd="0" presId="urn:microsoft.com/office/officeart/2008/layout/LinedList"/>
    <dgm:cxn modelId="{73B66E22-AE74-6940-A546-DEE3CE2D0BF3}" type="presParOf" srcId="{0B22C408-1B22-1148-A3F9-7AF5C91846A2}" destId="{5026F4E1-C18D-8A4F-BA0E-5B8906687074}" srcOrd="4" destOrd="0" presId="urn:microsoft.com/office/officeart/2008/layout/LinedList"/>
    <dgm:cxn modelId="{24551F55-4DDE-974C-A8ED-8E38266644DC}" type="presParOf" srcId="{0B22C408-1B22-1148-A3F9-7AF5C91846A2}" destId="{C3953AC5-F698-144A-8A47-1C831433BE71}" srcOrd="5" destOrd="0" presId="urn:microsoft.com/office/officeart/2008/layout/LinedList"/>
    <dgm:cxn modelId="{CB9E68F0-BC84-6A49-A83D-5DC35C0BDB4D}" type="presParOf" srcId="{C3953AC5-F698-144A-8A47-1C831433BE71}" destId="{208F8150-79BD-0B4E-902D-45793B0B219B}" srcOrd="0" destOrd="0" presId="urn:microsoft.com/office/officeart/2008/layout/LinedList"/>
    <dgm:cxn modelId="{7EF16619-D0DB-074B-A8DB-E08F8E215CB2}" type="presParOf" srcId="{C3953AC5-F698-144A-8A47-1C831433BE71}" destId="{77141A6C-D7D2-7E4C-B916-3C63C36A6CD1}" srcOrd="1" destOrd="0" presId="urn:microsoft.com/office/officeart/2008/layout/LinedList"/>
    <dgm:cxn modelId="{24002A3B-64F7-954C-9713-64A87AC30541}" type="presParOf" srcId="{0B22C408-1B22-1148-A3F9-7AF5C91846A2}" destId="{9ECFF990-7A72-6B4D-852B-901E45E78767}" srcOrd="6" destOrd="0" presId="urn:microsoft.com/office/officeart/2008/layout/LinedList"/>
    <dgm:cxn modelId="{E1AD1D0F-346E-6C43-8808-57B02A344654}" type="presParOf" srcId="{0B22C408-1B22-1148-A3F9-7AF5C91846A2}" destId="{119ADA86-A965-3746-B4FF-3E46B562A27B}" srcOrd="7" destOrd="0" presId="urn:microsoft.com/office/officeart/2008/layout/LinedList"/>
    <dgm:cxn modelId="{B92ACB4E-95B3-5145-B93E-40714F8C2034}" type="presParOf" srcId="{119ADA86-A965-3746-B4FF-3E46B562A27B}" destId="{5CAD4206-F4E1-6C4D-A39A-FD08B0A4DECB}" srcOrd="0" destOrd="0" presId="urn:microsoft.com/office/officeart/2008/layout/LinedList"/>
    <dgm:cxn modelId="{B6BA04D8-21F0-1147-9C02-EE43F3CDA141}" type="presParOf" srcId="{119ADA86-A965-3746-B4FF-3E46B562A27B}" destId="{6E3A94D1-BE59-2943-9249-EB5A8F67540A}" srcOrd="1" destOrd="0" presId="urn:microsoft.com/office/officeart/2008/layout/LinedList"/>
    <dgm:cxn modelId="{49429C2F-8698-0246-B4AB-83DC9B26A759}" type="presParOf" srcId="{0B22C408-1B22-1148-A3F9-7AF5C91846A2}" destId="{08D910B3-3E99-854E-AEEC-D77FB2823E8A}" srcOrd="8" destOrd="0" presId="urn:microsoft.com/office/officeart/2008/layout/LinedList"/>
    <dgm:cxn modelId="{293B9CE2-3DA2-4E4E-9A87-97744A245E1E}" type="presParOf" srcId="{0B22C408-1B22-1148-A3F9-7AF5C91846A2}" destId="{5B3A2CC8-EC19-EA45-897D-F825DCAA99F7}" srcOrd="9" destOrd="0" presId="urn:microsoft.com/office/officeart/2008/layout/LinedList"/>
    <dgm:cxn modelId="{2D9A5F54-D8B3-7141-B2DC-CBE23EBC3B1D}" type="presParOf" srcId="{5B3A2CC8-EC19-EA45-897D-F825DCAA99F7}" destId="{F30204E8-3AC4-CB46-B2C1-0AA661E866D1}" srcOrd="0" destOrd="0" presId="urn:microsoft.com/office/officeart/2008/layout/LinedList"/>
    <dgm:cxn modelId="{011807DC-7EAA-0244-BA4B-40A979B20D77}" type="presParOf" srcId="{5B3A2CC8-EC19-EA45-897D-F825DCAA99F7}" destId="{1122A2C4-E998-8941-BAF2-F85AD0C1626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728D833-A4A2-9B49-9067-A8C53085617D}"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pl-PL"/>
        </a:p>
      </dgm:t>
    </dgm:pt>
    <dgm:pt modelId="{DF553DFE-968D-9346-BBF0-72732B8195C5}">
      <dgm:prSet/>
      <dgm:spPr/>
      <dgm:t>
        <a:bodyPr/>
        <a:lstStyle/>
        <a:p>
          <a:r>
            <a:rPr lang="pl-PL" b="0" i="0"/>
            <a:t>STYCZEŃ 2023- OSTATECZNA WERSJA PLANU</a:t>
          </a:r>
          <a:endParaRPr lang="pl-PL"/>
        </a:p>
      </dgm:t>
    </dgm:pt>
    <dgm:pt modelId="{99D166EF-1003-5F4B-936B-20B10FAFCAE8}" type="parTrans" cxnId="{D3F3A9F4-4C3E-D441-9E4C-EE37D976B6AE}">
      <dgm:prSet/>
      <dgm:spPr/>
      <dgm:t>
        <a:bodyPr/>
        <a:lstStyle/>
        <a:p>
          <a:endParaRPr lang="pl-PL"/>
        </a:p>
      </dgm:t>
    </dgm:pt>
    <dgm:pt modelId="{CE3DA4A5-FFB5-D941-B31F-18300410AED1}" type="sibTrans" cxnId="{D3F3A9F4-4C3E-D441-9E4C-EE37D976B6AE}">
      <dgm:prSet/>
      <dgm:spPr/>
      <dgm:t>
        <a:bodyPr/>
        <a:lstStyle/>
        <a:p>
          <a:endParaRPr lang="pl-PL"/>
        </a:p>
      </dgm:t>
    </dgm:pt>
    <dgm:pt modelId="{0980F7A8-FF3A-C745-8A28-E3467223FCF5}">
      <dgm:prSet/>
      <dgm:spPr/>
      <dgm:t>
        <a:bodyPr/>
        <a:lstStyle/>
        <a:p>
          <a:r>
            <a:rPr lang="pl-PL"/>
            <a:t>GRUDZIEŃ 2022- POWOŁANIE PEŁNOMOCNIKA DS. RÓWNEGO TRKTOWANIA</a:t>
          </a:r>
        </a:p>
      </dgm:t>
    </dgm:pt>
    <dgm:pt modelId="{4DAB6C88-FB74-7C4D-B70E-80AAA19DC734}" type="sibTrans" cxnId="{13E04F4E-E9AA-9840-B847-07CA3895ABD5}">
      <dgm:prSet/>
      <dgm:spPr/>
      <dgm:t>
        <a:bodyPr/>
        <a:lstStyle/>
        <a:p>
          <a:endParaRPr lang="pl-PL"/>
        </a:p>
      </dgm:t>
    </dgm:pt>
    <dgm:pt modelId="{44BC537E-CD38-924A-A19A-E5A8AF4F841B}" type="parTrans" cxnId="{13E04F4E-E9AA-9840-B847-07CA3895ABD5}">
      <dgm:prSet/>
      <dgm:spPr/>
      <dgm:t>
        <a:bodyPr/>
        <a:lstStyle/>
        <a:p>
          <a:endParaRPr lang="pl-PL"/>
        </a:p>
      </dgm:t>
    </dgm:pt>
    <dgm:pt modelId="{988ABA3B-A51E-6546-88AD-171BDE5B6EAF}">
      <dgm:prSet/>
      <dgm:spPr/>
      <dgm:t>
        <a:bodyPr/>
        <a:lstStyle/>
        <a:p>
          <a:r>
            <a:rPr lang="pl-PL" b="0" i="0"/>
            <a:t>CZERWIEC</a:t>
          </a:r>
          <a:r>
            <a:rPr lang="pl-PL"/>
            <a:t> 2022- STYCZEŃ 2023- DZIAŁANIA KORYGUJACE</a:t>
          </a:r>
        </a:p>
      </dgm:t>
    </dgm:pt>
    <dgm:pt modelId="{0CA1B202-75F6-FA4C-9B06-3DFE01532C77}" type="sibTrans" cxnId="{FA840EAB-FFD8-F94F-9170-BA65FAA572F4}">
      <dgm:prSet/>
      <dgm:spPr/>
      <dgm:t>
        <a:bodyPr/>
        <a:lstStyle/>
        <a:p>
          <a:endParaRPr lang="pl-PL"/>
        </a:p>
      </dgm:t>
    </dgm:pt>
    <dgm:pt modelId="{4FD487F8-7588-7A41-8F19-E881DC017275}" type="parTrans" cxnId="{FA840EAB-FFD8-F94F-9170-BA65FAA572F4}">
      <dgm:prSet/>
      <dgm:spPr/>
      <dgm:t>
        <a:bodyPr/>
        <a:lstStyle/>
        <a:p>
          <a:endParaRPr lang="pl-PL"/>
        </a:p>
      </dgm:t>
    </dgm:pt>
    <dgm:pt modelId="{FFEA62F2-2B5C-3A48-9755-075EAD2305CA}">
      <dgm:prSet/>
      <dgm:spPr/>
      <dgm:t>
        <a:bodyPr/>
        <a:lstStyle/>
        <a:p>
          <a:r>
            <a:rPr lang="pl-PL" dirty="0"/>
            <a:t>KWIECIEŃ-CZERWIEC 2022 OPRACOWANIE PLANU DZIAŁANIA (SZCZEGÓŁOWE CELE I DZIAŁANIA)</a:t>
          </a:r>
        </a:p>
      </dgm:t>
    </dgm:pt>
    <dgm:pt modelId="{BFFE3E23-3E1E-8A44-857C-9B1337FBCFD7}" type="sibTrans" cxnId="{3F9FF2A6-4E5D-0D4F-832F-3EC65A33252B}">
      <dgm:prSet/>
      <dgm:spPr/>
      <dgm:t>
        <a:bodyPr/>
        <a:lstStyle/>
        <a:p>
          <a:endParaRPr lang="pl-PL"/>
        </a:p>
      </dgm:t>
    </dgm:pt>
    <dgm:pt modelId="{03F4150F-E1FA-E044-994B-CA33AA5EF317}" type="parTrans" cxnId="{3F9FF2A6-4E5D-0D4F-832F-3EC65A33252B}">
      <dgm:prSet/>
      <dgm:spPr/>
      <dgm:t>
        <a:bodyPr/>
        <a:lstStyle/>
        <a:p>
          <a:endParaRPr lang="pl-PL"/>
        </a:p>
      </dgm:t>
    </dgm:pt>
    <dgm:pt modelId="{3021D7DB-C0B1-C445-88A2-21C655D54612}">
      <dgm:prSet/>
      <dgm:spPr/>
      <dgm:t>
        <a:bodyPr/>
        <a:lstStyle/>
        <a:p>
          <a:r>
            <a:rPr lang="pl-PL" b="0" i="0"/>
            <a:t>LUTY-KWIECIEŃ 2022 –DIAGNOZA SPOŁECZNA (BADANIE ANKIETOWE)</a:t>
          </a:r>
          <a:endParaRPr lang="pl-PL"/>
        </a:p>
      </dgm:t>
    </dgm:pt>
    <dgm:pt modelId="{6A153117-D276-6144-A5C0-E2458B544A22}" type="sibTrans" cxnId="{633CDA9E-AC90-4B48-ABCD-C2F9B023FC50}">
      <dgm:prSet/>
      <dgm:spPr/>
      <dgm:t>
        <a:bodyPr/>
        <a:lstStyle/>
        <a:p>
          <a:endParaRPr lang="pl-PL"/>
        </a:p>
      </dgm:t>
    </dgm:pt>
    <dgm:pt modelId="{21DCE852-EB68-AB4A-A79F-1598C26C4EC4}" type="parTrans" cxnId="{633CDA9E-AC90-4B48-ABCD-C2F9B023FC50}">
      <dgm:prSet/>
      <dgm:spPr/>
      <dgm:t>
        <a:bodyPr/>
        <a:lstStyle/>
        <a:p>
          <a:endParaRPr lang="pl-PL"/>
        </a:p>
      </dgm:t>
    </dgm:pt>
    <dgm:pt modelId="{DDBEDEF1-0580-2F46-BC9D-8DDE9BB25135}">
      <dgm:prSet/>
      <dgm:spPr/>
      <dgm:t>
        <a:bodyPr/>
        <a:lstStyle/>
        <a:p>
          <a:r>
            <a:rPr lang="pl-PL" dirty="0"/>
            <a:t>STYCZEŃ-LUTY 2022 –DIAGNOZA INSTYTUCJONALNA (ANALIZA STRUKTURY Z UWZGLĘDNIENIEM PŁCI)</a:t>
          </a:r>
        </a:p>
      </dgm:t>
    </dgm:pt>
    <dgm:pt modelId="{0524F79A-8E2A-8F4E-8717-4D4AF04FC6BD}" type="sibTrans" cxnId="{C713C119-040B-7947-97B5-56079AF0D025}">
      <dgm:prSet/>
      <dgm:spPr/>
      <dgm:t>
        <a:bodyPr/>
        <a:lstStyle/>
        <a:p>
          <a:endParaRPr lang="pl-PL"/>
        </a:p>
      </dgm:t>
    </dgm:pt>
    <dgm:pt modelId="{197FAA3C-3B0D-7544-8A67-651B05F8BFA6}" type="parTrans" cxnId="{C713C119-040B-7947-97B5-56079AF0D025}">
      <dgm:prSet/>
      <dgm:spPr/>
      <dgm:t>
        <a:bodyPr/>
        <a:lstStyle/>
        <a:p>
          <a:endParaRPr lang="pl-PL"/>
        </a:p>
      </dgm:t>
    </dgm:pt>
    <dgm:pt modelId="{436A4903-8E1F-7947-8381-1F3E916F0329}">
      <dgm:prSet/>
      <dgm:spPr/>
      <dgm:t>
        <a:bodyPr/>
        <a:lstStyle/>
        <a:p>
          <a:r>
            <a:rPr lang="pl-PL" b="0" i="0" dirty="0"/>
            <a:t>LISTOPAD 2021- POWOŁANIE ZESPOŁU DS. OPRACOWANIA PLANU RÓWNOŚCI PŁCI</a:t>
          </a:r>
          <a:endParaRPr lang="pl-PL" dirty="0"/>
        </a:p>
      </dgm:t>
    </dgm:pt>
    <dgm:pt modelId="{D401D59D-4C1E-5240-AA5F-63EDB570284F}" type="sibTrans" cxnId="{5B182B60-B6A8-2E49-A78F-C6BDBD21CAF1}">
      <dgm:prSet/>
      <dgm:spPr/>
      <dgm:t>
        <a:bodyPr/>
        <a:lstStyle/>
        <a:p>
          <a:endParaRPr lang="pl-PL"/>
        </a:p>
      </dgm:t>
    </dgm:pt>
    <dgm:pt modelId="{78ABF24C-877B-CE44-8623-C76B97C94F8B}" type="parTrans" cxnId="{5B182B60-B6A8-2E49-A78F-C6BDBD21CAF1}">
      <dgm:prSet/>
      <dgm:spPr/>
      <dgm:t>
        <a:bodyPr/>
        <a:lstStyle/>
        <a:p>
          <a:endParaRPr lang="pl-PL"/>
        </a:p>
      </dgm:t>
    </dgm:pt>
    <dgm:pt modelId="{18890C67-B41A-4249-8ACD-1B2BD1342DC1}" type="pres">
      <dgm:prSet presAssocID="{1728D833-A4A2-9B49-9067-A8C53085617D}" presName="Name0" presStyleCnt="0">
        <dgm:presLayoutVars>
          <dgm:dir/>
          <dgm:animLvl val="lvl"/>
          <dgm:resizeHandles val="exact"/>
        </dgm:presLayoutVars>
      </dgm:prSet>
      <dgm:spPr/>
    </dgm:pt>
    <dgm:pt modelId="{DC3F1CF3-23F9-9147-803C-0B41C9037F44}" type="pres">
      <dgm:prSet presAssocID="{436A4903-8E1F-7947-8381-1F3E916F0329}" presName="linNode" presStyleCnt="0"/>
      <dgm:spPr/>
    </dgm:pt>
    <dgm:pt modelId="{FF4FB393-F3B7-474C-8778-8E863C7CBF0D}" type="pres">
      <dgm:prSet presAssocID="{436A4903-8E1F-7947-8381-1F3E916F0329}" presName="parentText" presStyleLbl="node1" presStyleIdx="0" presStyleCnt="7">
        <dgm:presLayoutVars>
          <dgm:chMax val="1"/>
          <dgm:bulletEnabled val="1"/>
        </dgm:presLayoutVars>
      </dgm:prSet>
      <dgm:spPr/>
    </dgm:pt>
    <dgm:pt modelId="{5420B0FF-8EB5-154F-AD76-8ADE4CA59043}" type="pres">
      <dgm:prSet presAssocID="{D401D59D-4C1E-5240-AA5F-63EDB570284F}" presName="sp" presStyleCnt="0"/>
      <dgm:spPr/>
    </dgm:pt>
    <dgm:pt modelId="{38192728-924C-1C4D-871A-DDD638A4BD35}" type="pres">
      <dgm:prSet presAssocID="{DDBEDEF1-0580-2F46-BC9D-8DDE9BB25135}" presName="linNode" presStyleCnt="0"/>
      <dgm:spPr/>
    </dgm:pt>
    <dgm:pt modelId="{5B37ADA5-71AE-4B49-BBD0-AF73EDEF51AB}" type="pres">
      <dgm:prSet presAssocID="{DDBEDEF1-0580-2F46-BC9D-8DDE9BB25135}" presName="parentText" presStyleLbl="node1" presStyleIdx="1" presStyleCnt="7">
        <dgm:presLayoutVars>
          <dgm:chMax val="1"/>
          <dgm:bulletEnabled val="1"/>
        </dgm:presLayoutVars>
      </dgm:prSet>
      <dgm:spPr/>
    </dgm:pt>
    <dgm:pt modelId="{FF94D473-FFB5-A342-83C5-74BD660A5985}" type="pres">
      <dgm:prSet presAssocID="{0524F79A-8E2A-8F4E-8717-4D4AF04FC6BD}" presName="sp" presStyleCnt="0"/>
      <dgm:spPr/>
    </dgm:pt>
    <dgm:pt modelId="{F7517FD8-D9AC-E644-A2DA-00E3B242CAB3}" type="pres">
      <dgm:prSet presAssocID="{3021D7DB-C0B1-C445-88A2-21C655D54612}" presName="linNode" presStyleCnt="0"/>
      <dgm:spPr/>
    </dgm:pt>
    <dgm:pt modelId="{69C86672-BE6F-4843-AEB5-4318E1164BFD}" type="pres">
      <dgm:prSet presAssocID="{3021D7DB-C0B1-C445-88A2-21C655D54612}" presName="parentText" presStyleLbl="node1" presStyleIdx="2" presStyleCnt="7">
        <dgm:presLayoutVars>
          <dgm:chMax val="1"/>
          <dgm:bulletEnabled val="1"/>
        </dgm:presLayoutVars>
      </dgm:prSet>
      <dgm:spPr/>
    </dgm:pt>
    <dgm:pt modelId="{1D31766D-A4BE-BB4D-8822-463DD319BEB1}" type="pres">
      <dgm:prSet presAssocID="{6A153117-D276-6144-A5C0-E2458B544A22}" presName="sp" presStyleCnt="0"/>
      <dgm:spPr/>
    </dgm:pt>
    <dgm:pt modelId="{EA98AEC3-0EF1-6E47-9347-D6EE2BE50467}" type="pres">
      <dgm:prSet presAssocID="{FFEA62F2-2B5C-3A48-9755-075EAD2305CA}" presName="linNode" presStyleCnt="0"/>
      <dgm:spPr/>
    </dgm:pt>
    <dgm:pt modelId="{4A227E98-2925-6E42-BBFE-E6741CBA6AEA}" type="pres">
      <dgm:prSet presAssocID="{FFEA62F2-2B5C-3A48-9755-075EAD2305CA}" presName="parentText" presStyleLbl="node1" presStyleIdx="3" presStyleCnt="7">
        <dgm:presLayoutVars>
          <dgm:chMax val="1"/>
          <dgm:bulletEnabled val="1"/>
        </dgm:presLayoutVars>
      </dgm:prSet>
      <dgm:spPr/>
    </dgm:pt>
    <dgm:pt modelId="{6C62B4FA-A458-A147-9BA9-B99F0442B0B2}" type="pres">
      <dgm:prSet presAssocID="{BFFE3E23-3E1E-8A44-857C-9B1337FBCFD7}" presName="sp" presStyleCnt="0"/>
      <dgm:spPr/>
    </dgm:pt>
    <dgm:pt modelId="{451E9A12-C319-3142-8B8A-6781DEF0F1DE}" type="pres">
      <dgm:prSet presAssocID="{988ABA3B-A51E-6546-88AD-171BDE5B6EAF}" presName="linNode" presStyleCnt="0"/>
      <dgm:spPr/>
    </dgm:pt>
    <dgm:pt modelId="{5C2BC956-BF5C-0F44-BD02-D2F2FE72E444}" type="pres">
      <dgm:prSet presAssocID="{988ABA3B-A51E-6546-88AD-171BDE5B6EAF}" presName="parentText" presStyleLbl="node1" presStyleIdx="4" presStyleCnt="7">
        <dgm:presLayoutVars>
          <dgm:chMax val="1"/>
          <dgm:bulletEnabled val="1"/>
        </dgm:presLayoutVars>
      </dgm:prSet>
      <dgm:spPr/>
    </dgm:pt>
    <dgm:pt modelId="{FF854108-0353-C84B-B60E-96E490C86736}" type="pres">
      <dgm:prSet presAssocID="{0CA1B202-75F6-FA4C-9B06-3DFE01532C77}" presName="sp" presStyleCnt="0"/>
      <dgm:spPr/>
    </dgm:pt>
    <dgm:pt modelId="{E783346B-7512-AC49-A0C7-087559936F03}" type="pres">
      <dgm:prSet presAssocID="{0980F7A8-FF3A-C745-8A28-E3467223FCF5}" presName="linNode" presStyleCnt="0"/>
      <dgm:spPr/>
    </dgm:pt>
    <dgm:pt modelId="{9B83C517-5BFC-7545-82F3-B2D826E03FC9}" type="pres">
      <dgm:prSet presAssocID="{0980F7A8-FF3A-C745-8A28-E3467223FCF5}" presName="parentText" presStyleLbl="node1" presStyleIdx="5" presStyleCnt="7">
        <dgm:presLayoutVars>
          <dgm:chMax val="1"/>
          <dgm:bulletEnabled val="1"/>
        </dgm:presLayoutVars>
      </dgm:prSet>
      <dgm:spPr/>
    </dgm:pt>
    <dgm:pt modelId="{3739F9F1-36EB-C946-AA78-053D20D42AC2}" type="pres">
      <dgm:prSet presAssocID="{4DAB6C88-FB74-7C4D-B70E-80AAA19DC734}" presName="sp" presStyleCnt="0"/>
      <dgm:spPr/>
    </dgm:pt>
    <dgm:pt modelId="{05A5AA22-493C-C043-85CB-2FAE0AB59ECD}" type="pres">
      <dgm:prSet presAssocID="{DF553DFE-968D-9346-BBF0-72732B8195C5}" presName="linNode" presStyleCnt="0"/>
      <dgm:spPr/>
    </dgm:pt>
    <dgm:pt modelId="{D6B35DC0-26DC-ED43-B1D2-7511B487648D}" type="pres">
      <dgm:prSet presAssocID="{DF553DFE-968D-9346-BBF0-72732B8195C5}" presName="parentText" presStyleLbl="node1" presStyleIdx="6" presStyleCnt="7">
        <dgm:presLayoutVars>
          <dgm:chMax val="1"/>
          <dgm:bulletEnabled val="1"/>
        </dgm:presLayoutVars>
      </dgm:prSet>
      <dgm:spPr/>
    </dgm:pt>
  </dgm:ptLst>
  <dgm:cxnLst>
    <dgm:cxn modelId="{1488BD06-ADBB-3B41-A540-E248A9E36B25}" type="presOf" srcId="{FFEA62F2-2B5C-3A48-9755-075EAD2305CA}" destId="{4A227E98-2925-6E42-BBFE-E6741CBA6AEA}" srcOrd="0" destOrd="0" presId="urn:microsoft.com/office/officeart/2005/8/layout/vList5"/>
    <dgm:cxn modelId="{18AD940E-4306-4645-95AA-E8FB0F3A1D01}" type="presOf" srcId="{DF553DFE-968D-9346-BBF0-72732B8195C5}" destId="{D6B35DC0-26DC-ED43-B1D2-7511B487648D}" srcOrd="0" destOrd="0" presId="urn:microsoft.com/office/officeart/2005/8/layout/vList5"/>
    <dgm:cxn modelId="{C713C119-040B-7947-97B5-56079AF0D025}" srcId="{1728D833-A4A2-9B49-9067-A8C53085617D}" destId="{DDBEDEF1-0580-2F46-BC9D-8DDE9BB25135}" srcOrd="1" destOrd="0" parTransId="{197FAA3C-3B0D-7544-8A67-651B05F8BFA6}" sibTransId="{0524F79A-8E2A-8F4E-8717-4D4AF04FC6BD}"/>
    <dgm:cxn modelId="{10C65B2D-DBE4-064B-A3EB-0A8C7F61E376}" type="presOf" srcId="{DDBEDEF1-0580-2F46-BC9D-8DDE9BB25135}" destId="{5B37ADA5-71AE-4B49-BBD0-AF73EDEF51AB}" srcOrd="0" destOrd="0" presId="urn:microsoft.com/office/officeart/2005/8/layout/vList5"/>
    <dgm:cxn modelId="{FA046F35-C58A-584F-B44A-E3707D504D5C}" type="presOf" srcId="{3021D7DB-C0B1-C445-88A2-21C655D54612}" destId="{69C86672-BE6F-4843-AEB5-4318E1164BFD}" srcOrd="0" destOrd="0" presId="urn:microsoft.com/office/officeart/2005/8/layout/vList5"/>
    <dgm:cxn modelId="{13E04F4E-E9AA-9840-B847-07CA3895ABD5}" srcId="{1728D833-A4A2-9B49-9067-A8C53085617D}" destId="{0980F7A8-FF3A-C745-8A28-E3467223FCF5}" srcOrd="5" destOrd="0" parTransId="{44BC537E-CD38-924A-A19A-E5A8AF4F841B}" sibTransId="{4DAB6C88-FB74-7C4D-B70E-80AAA19DC734}"/>
    <dgm:cxn modelId="{A38BED51-B1CF-A14E-881B-2A91398EE768}" type="presOf" srcId="{436A4903-8E1F-7947-8381-1F3E916F0329}" destId="{FF4FB393-F3B7-474C-8778-8E863C7CBF0D}" srcOrd="0" destOrd="0" presId="urn:microsoft.com/office/officeart/2005/8/layout/vList5"/>
    <dgm:cxn modelId="{BF79725D-6EBB-8948-BB2E-E0D060D73D5E}" type="presOf" srcId="{988ABA3B-A51E-6546-88AD-171BDE5B6EAF}" destId="{5C2BC956-BF5C-0F44-BD02-D2F2FE72E444}" srcOrd="0" destOrd="0" presId="urn:microsoft.com/office/officeart/2005/8/layout/vList5"/>
    <dgm:cxn modelId="{5B182B60-B6A8-2E49-A78F-C6BDBD21CAF1}" srcId="{1728D833-A4A2-9B49-9067-A8C53085617D}" destId="{436A4903-8E1F-7947-8381-1F3E916F0329}" srcOrd="0" destOrd="0" parTransId="{78ABF24C-877B-CE44-8623-C76B97C94F8B}" sibTransId="{D401D59D-4C1E-5240-AA5F-63EDB570284F}"/>
    <dgm:cxn modelId="{633CDA9E-AC90-4B48-ABCD-C2F9B023FC50}" srcId="{1728D833-A4A2-9B49-9067-A8C53085617D}" destId="{3021D7DB-C0B1-C445-88A2-21C655D54612}" srcOrd="2" destOrd="0" parTransId="{21DCE852-EB68-AB4A-A79F-1598C26C4EC4}" sibTransId="{6A153117-D276-6144-A5C0-E2458B544A22}"/>
    <dgm:cxn modelId="{093E5A9F-E3A4-B14D-AA67-207B9DD6E5D8}" type="presOf" srcId="{1728D833-A4A2-9B49-9067-A8C53085617D}" destId="{18890C67-B41A-4249-8ACD-1B2BD1342DC1}" srcOrd="0" destOrd="0" presId="urn:microsoft.com/office/officeart/2005/8/layout/vList5"/>
    <dgm:cxn modelId="{3F9FF2A6-4E5D-0D4F-832F-3EC65A33252B}" srcId="{1728D833-A4A2-9B49-9067-A8C53085617D}" destId="{FFEA62F2-2B5C-3A48-9755-075EAD2305CA}" srcOrd="3" destOrd="0" parTransId="{03F4150F-E1FA-E044-994B-CA33AA5EF317}" sibTransId="{BFFE3E23-3E1E-8A44-857C-9B1337FBCFD7}"/>
    <dgm:cxn modelId="{FA840EAB-FFD8-F94F-9170-BA65FAA572F4}" srcId="{1728D833-A4A2-9B49-9067-A8C53085617D}" destId="{988ABA3B-A51E-6546-88AD-171BDE5B6EAF}" srcOrd="4" destOrd="0" parTransId="{4FD487F8-7588-7A41-8F19-E881DC017275}" sibTransId="{0CA1B202-75F6-FA4C-9B06-3DFE01532C77}"/>
    <dgm:cxn modelId="{B2A917B9-8EE6-EC47-AD12-C439DF194C29}" type="presOf" srcId="{0980F7A8-FF3A-C745-8A28-E3467223FCF5}" destId="{9B83C517-5BFC-7545-82F3-B2D826E03FC9}" srcOrd="0" destOrd="0" presId="urn:microsoft.com/office/officeart/2005/8/layout/vList5"/>
    <dgm:cxn modelId="{D3F3A9F4-4C3E-D441-9E4C-EE37D976B6AE}" srcId="{1728D833-A4A2-9B49-9067-A8C53085617D}" destId="{DF553DFE-968D-9346-BBF0-72732B8195C5}" srcOrd="6" destOrd="0" parTransId="{99D166EF-1003-5F4B-936B-20B10FAFCAE8}" sibTransId="{CE3DA4A5-FFB5-D941-B31F-18300410AED1}"/>
    <dgm:cxn modelId="{B9648870-26DF-7445-8051-001EE7D3858C}" type="presParOf" srcId="{18890C67-B41A-4249-8ACD-1B2BD1342DC1}" destId="{DC3F1CF3-23F9-9147-803C-0B41C9037F44}" srcOrd="0" destOrd="0" presId="urn:microsoft.com/office/officeart/2005/8/layout/vList5"/>
    <dgm:cxn modelId="{6479A494-E474-564F-A148-AAF7F94A91EB}" type="presParOf" srcId="{DC3F1CF3-23F9-9147-803C-0B41C9037F44}" destId="{FF4FB393-F3B7-474C-8778-8E863C7CBF0D}" srcOrd="0" destOrd="0" presId="urn:microsoft.com/office/officeart/2005/8/layout/vList5"/>
    <dgm:cxn modelId="{8FB9290E-D670-3E4E-A1A0-29F1E5350358}" type="presParOf" srcId="{18890C67-B41A-4249-8ACD-1B2BD1342DC1}" destId="{5420B0FF-8EB5-154F-AD76-8ADE4CA59043}" srcOrd="1" destOrd="0" presId="urn:microsoft.com/office/officeart/2005/8/layout/vList5"/>
    <dgm:cxn modelId="{3BA45FD2-36AF-DE4E-AECB-68035B0A0229}" type="presParOf" srcId="{18890C67-B41A-4249-8ACD-1B2BD1342DC1}" destId="{38192728-924C-1C4D-871A-DDD638A4BD35}" srcOrd="2" destOrd="0" presId="urn:microsoft.com/office/officeart/2005/8/layout/vList5"/>
    <dgm:cxn modelId="{8B454D0E-5AE8-8D4B-85D2-717544577472}" type="presParOf" srcId="{38192728-924C-1C4D-871A-DDD638A4BD35}" destId="{5B37ADA5-71AE-4B49-BBD0-AF73EDEF51AB}" srcOrd="0" destOrd="0" presId="urn:microsoft.com/office/officeart/2005/8/layout/vList5"/>
    <dgm:cxn modelId="{6827E434-DF5D-B042-AFC4-1C49B1AB04C4}" type="presParOf" srcId="{18890C67-B41A-4249-8ACD-1B2BD1342DC1}" destId="{FF94D473-FFB5-A342-83C5-74BD660A5985}" srcOrd="3" destOrd="0" presId="urn:microsoft.com/office/officeart/2005/8/layout/vList5"/>
    <dgm:cxn modelId="{9B2CEA1A-54DB-FA4E-8A81-8C86BBA5318E}" type="presParOf" srcId="{18890C67-B41A-4249-8ACD-1B2BD1342DC1}" destId="{F7517FD8-D9AC-E644-A2DA-00E3B242CAB3}" srcOrd="4" destOrd="0" presId="urn:microsoft.com/office/officeart/2005/8/layout/vList5"/>
    <dgm:cxn modelId="{452D5C0D-5E01-5545-9B0C-D971AF0D4B8B}" type="presParOf" srcId="{F7517FD8-D9AC-E644-A2DA-00E3B242CAB3}" destId="{69C86672-BE6F-4843-AEB5-4318E1164BFD}" srcOrd="0" destOrd="0" presId="urn:microsoft.com/office/officeart/2005/8/layout/vList5"/>
    <dgm:cxn modelId="{BBF8F171-9282-FA40-90A4-C8FA322134C8}" type="presParOf" srcId="{18890C67-B41A-4249-8ACD-1B2BD1342DC1}" destId="{1D31766D-A4BE-BB4D-8822-463DD319BEB1}" srcOrd="5" destOrd="0" presId="urn:microsoft.com/office/officeart/2005/8/layout/vList5"/>
    <dgm:cxn modelId="{A0E3E74B-B8B4-5048-966F-DD38F71D764D}" type="presParOf" srcId="{18890C67-B41A-4249-8ACD-1B2BD1342DC1}" destId="{EA98AEC3-0EF1-6E47-9347-D6EE2BE50467}" srcOrd="6" destOrd="0" presId="urn:microsoft.com/office/officeart/2005/8/layout/vList5"/>
    <dgm:cxn modelId="{63160BAA-B1BC-2348-B2A1-628D95786656}" type="presParOf" srcId="{EA98AEC3-0EF1-6E47-9347-D6EE2BE50467}" destId="{4A227E98-2925-6E42-BBFE-E6741CBA6AEA}" srcOrd="0" destOrd="0" presId="urn:microsoft.com/office/officeart/2005/8/layout/vList5"/>
    <dgm:cxn modelId="{37DC987E-299C-EB48-AF3C-DDD3D1D44D5D}" type="presParOf" srcId="{18890C67-B41A-4249-8ACD-1B2BD1342DC1}" destId="{6C62B4FA-A458-A147-9BA9-B99F0442B0B2}" srcOrd="7" destOrd="0" presId="urn:microsoft.com/office/officeart/2005/8/layout/vList5"/>
    <dgm:cxn modelId="{514B2426-7767-0B43-9528-154819C9A709}" type="presParOf" srcId="{18890C67-B41A-4249-8ACD-1B2BD1342DC1}" destId="{451E9A12-C319-3142-8B8A-6781DEF0F1DE}" srcOrd="8" destOrd="0" presId="urn:microsoft.com/office/officeart/2005/8/layout/vList5"/>
    <dgm:cxn modelId="{F25BA3CA-6658-E045-B543-6E08E7E5C324}" type="presParOf" srcId="{451E9A12-C319-3142-8B8A-6781DEF0F1DE}" destId="{5C2BC956-BF5C-0F44-BD02-D2F2FE72E444}" srcOrd="0" destOrd="0" presId="urn:microsoft.com/office/officeart/2005/8/layout/vList5"/>
    <dgm:cxn modelId="{3B44D6D4-FBE1-3D45-BA28-23D6D4CF334E}" type="presParOf" srcId="{18890C67-B41A-4249-8ACD-1B2BD1342DC1}" destId="{FF854108-0353-C84B-B60E-96E490C86736}" srcOrd="9" destOrd="0" presId="urn:microsoft.com/office/officeart/2005/8/layout/vList5"/>
    <dgm:cxn modelId="{E75273CE-1D19-F34C-A1B2-6504A0CC312C}" type="presParOf" srcId="{18890C67-B41A-4249-8ACD-1B2BD1342DC1}" destId="{E783346B-7512-AC49-A0C7-087559936F03}" srcOrd="10" destOrd="0" presId="urn:microsoft.com/office/officeart/2005/8/layout/vList5"/>
    <dgm:cxn modelId="{4123520A-DF1A-D34F-9B6D-E29AC6ABC533}" type="presParOf" srcId="{E783346B-7512-AC49-A0C7-087559936F03}" destId="{9B83C517-5BFC-7545-82F3-B2D826E03FC9}" srcOrd="0" destOrd="0" presId="urn:microsoft.com/office/officeart/2005/8/layout/vList5"/>
    <dgm:cxn modelId="{59868881-ACDF-E84D-90A5-B24A0C2A5C11}" type="presParOf" srcId="{18890C67-B41A-4249-8ACD-1B2BD1342DC1}" destId="{3739F9F1-36EB-C946-AA78-053D20D42AC2}" srcOrd="11" destOrd="0" presId="urn:microsoft.com/office/officeart/2005/8/layout/vList5"/>
    <dgm:cxn modelId="{E8CCD028-D7B4-3042-965B-8DA403828F87}" type="presParOf" srcId="{18890C67-B41A-4249-8ACD-1B2BD1342DC1}" destId="{05A5AA22-493C-C043-85CB-2FAE0AB59ECD}" srcOrd="12" destOrd="0" presId="urn:microsoft.com/office/officeart/2005/8/layout/vList5"/>
    <dgm:cxn modelId="{FC9FC094-61A6-2F47-8C28-B26C7C7549EF}" type="presParOf" srcId="{05A5AA22-493C-C043-85CB-2FAE0AB59ECD}" destId="{D6B35DC0-26DC-ED43-B1D2-7511B487648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71C7F25-81A6-654B-9C94-1453DD8BF4F8}" type="doc">
      <dgm:prSet loTypeId="urn:microsoft.com/office/officeart/2008/layout/RadialCluster" loCatId="list" qsTypeId="urn:microsoft.com/office/officeart/2005/8/quickstyle/simple1" qsCatId="simple" csTypeId="urn:microsoft.com/office/officeart/2005/8/colors/accent1_2" csCatId="accent1" phldr="1"/>
      <dgm:spPr/>
      <dgm:t>
        <a:bodyPr/>
        <a:lstStyle/>
        <a:p>
          <a:endParaRPr lang="pl-PL"/>
        </a:p>
      </dgm:t>
    </dgm:pt>
    <dgm:pt modelId="{A4DC543C-4777-7D42-A1D2-A696616053CD}">
      <dgm:prSet>
        <dgm:style>
          <a:lnRef idx="2">
            <a:schemeClr val="accent1"/>
          </a:lnRef>
          <a:fillRef idx="1">
            <a:schemeClr val="lt1"/>
          </a:fillRef>
          <a:effectRef idx="0">
            <a:schemeClr val="accent1"/>
          </a:effectRef>
          <a:fontRef idx="minor">
            <a:schemeClr val="dk1"/>
          </a:fontRef>
        </dgm:style>
      </dgm:prSet>
      <dgm:spPr>
        <a:ln>
          <a:solidFill>
            <a:srgbClr val="FFC000"/>
          </a:solidFill>
        </a:ln>
      </dgm:spPr>
      <dgm:t>
        <a:bodyPr/>
        <a:lstStyle/>
        <a:p>
          <a:r>
            <a:rPr lang="pl-PL" dirty="0">
              <a:solidFill>
                <a:srgbClr val="0070C0"/>
              </a:solidFill>
            </a:rPr>
            <a:t>Wsparcie działań na rzecz budowania wspólnoty akademickiej opartej na wartościach, tworzenia bezpiecznego miejsca pracy, obszaru rozwoju wysokiej jakości badań naukowych, przekazywania wiedzy i inspiracji, które:</a:t>
          </a:r>
        </a:p>
      </dgm:t>
    </dgm:pt>
    <dgm:pt modelId="{39081D53-6B5E-5549-B95D-21A506FFAAAF}" type="parTrans" cxnId="{F8C2E7A2-4D2C-194F-B80D-6DCED580FA88}">
      <dgm:prSet/>
      <dgm:spPr/>
      <dgm:t>
        <a:bodyPr/>
        <a:lstStyle/>
        <a:p>
          <a:endParaRPr lang="pl-PL"/>
        </a:p>
      </dgm:t>
    </dgm:pt>
    <dgm:pt modelId="{4E2DC091-8C01-E44C-93E6-4FA400D4204D}" type="sibTrans" cxnId="{F8C2E7A2-4D2C-194F-B80D-6DCED580FA88}">
      <dgm:prSet/>
      <dgm:spPr/>
      <dgm:t>
        <a:bodyPr/>
        <a:lstStyle/>
        <a:p>
          <a:endParaRPr lang="pl-PL"/>
        </a:p>
      </dgm:t>
    </dgm:pt>
    <dgm:pt modelId="{722E57DA-62D4-2142-8925-A00B457278B6}">
      <dgm:prSet>
        <dgm:style>
          <a:lnRef idx="2">
            <a:schemeClr val="dk1"/>
          </a:lnRef>
          <a:fillRef idx="1">
            <a:schemeClr val="lt1"/>
          </a:fillRef>
          <a:effectRef idx="0">
            <a:schemeClr val="dk1"/>
          </a:effectRef>
          <a:fontRef idx="minor">
            <a:schemeClr val="dk1"/>
          </a:fontRef>
        </dgm:style>
      </dgm:prSet>
      <dgm:spPr>
        <a:ln>
          <a:solidFill>
            <a:srgbClr val="002060"/>
          </a:solidFill>
        </a:ln>
      </dgm:spPr>
      <dgm:t>
        <a:bodyPr/>
        <a:lstStyle/>
        <a:p>
          <a:r>
            <a:rPr lang="pl-PL" dirty="0">
              <a:solidFill>
                <a:srgbClr val="0070C0"/>
              </a:solidFill>
            </a:rPr>
            <a:t>jest </a:t>
          </a:r>
          <a:r>
            <a:rPr lang="pl-PL" b="1" dirty="0">
              <a:solidFill>
                <a:srgbClr val="FFC000"/>
              </a:solidFill>
            </a:rPr>
            <a:t>wolne</a:t>
          </a:r>
          <a:r>
            <a:rPr lang="pl-PL" dirty="0">
              <a:solidFill>
                <a:srgbClr val="0070C0"/>
              </a:solidFill>
            </a:rPr>
            <a:t> od wszelkiej dyskryminacji</a:t>
          </a:r>
        </a:p>
      </dgm:t>
    </dgm:pt>
    <dgm:pt modelId="{76E20224-6608-A748-949C-B4B081437D99}" type="parTrans" cxnId="{7E6A8E3D-4C4C-2144-AB91-148590DC24F2}">
      <dgm:prSet/>
      <dgm:spPr>
        <a:ln>
          <a:solidFill>
            <a:srgbClr val="002060"/>
          </a:solidFill>
        </a:ln>
      </dgm:spPr>
      <dgm:t>
        <a:bodyPr/>
        <a:lstStyle/>
        <a:p>
          <a:endParaRPr lang="pl-PL"/>
        </a:p>
      </dgm:t>
    </dgm:pt>
    <dgm:pt modelId="{4A36DAAD-1D63-1C49-AA37-D989530AE3F5}" type="sibTrans" cxnId="{7E6A8E3D-4C4C-2144-AB91-148590DC24F2}">
      <dgm:prSet/>
      <dgm:spPr/>
      <dgm:t>
        <a:bodyPr/>
        <a:lstStyle/>
        <a:p>
          <a:endParaRPr lang="pl-PL"/>
        </a:p>
      </dgm:t>
    </dgm:pt>
    <dgm:pt modelId="{54CB176B-35D3-1E4A-8782-1C538FF7F42F}">
      <dgm:prSet>
        <dgm:style>
          <a:lnRef idx="2">
            <a:schemeClr val="dk1"/>
          </a:lnRef>
          <a:fillRef idx="1">
            <a:schemeClr val="lt1"/>
          </a:fillRef>
          <a:effectRef idx="0">
            <a:schemeClr val="dk1"/>
          </a:effectRef>
          <a:fontRef idx="minor">
            <a:schemeClr val="dk1"/>
          </a:fontRef>
        </dgm:style>
      </dgm:prSet>
      <dgm:spPr>
        <a:ln>
          <a:solidFill>
            <a:srgbClr val="002060"/>
          </a:solidFill>
        </a:ln>
      </dgm:spPr>
      <dgm:t>
        <a:bodyPr/>
        <a:lstStyle/>
        <a:p>
          <a:r>
            <a:rPr lang="pl-PL" b="1" dirty="0">
              <a:solidFill>
                <a:srgbClr val="FFC000"/>
              </a:solidFill>
            </a:rPr>
            <a:t>gwarantuje</a:t>
          </a:r>
          <a:r>
            <a:rPr lang="pl-PL" dirty="0">
              <a:solidFill>
                <a:srgbClr val="0070C0"/>
              </a:solidFill>
            </a:rPr>
            <a:t> dialog oparty na poszanowaniu odmiennych poglądów</a:t>
          </a:r>
        </a:p>
      </dgm:t>
    </dgm:pt>
    <dgm:pt modelId="{0F3651E7-5E41-9540-8254-27B8E0CD04AC}" type="parTrans" cxnId="{E36D40EA-6E13-4F4A-9B26-B26BA2F9701E}">
      <dgm:prSet/>
      <dgm:spPr>
        <a:ln>
          <a:solidFill>
            <a:srgbClr val="002060"/>
          </a:solidFill>
        </a:ln>
      </dgm:spPr>
      <dgm:t>
        <a:bodyPr/>
        <a:lstStyle/>
        <a:p>
          <a:endParaRPr lang="pl-PL"/>
        </a:p>
      </dgm:t>
    </dgm:pt>
    <dgm:pt modelId="{C173BF3C-CADB-C248-81A2-AB7AB00709DF}" type="sibTrans" cxnId="{E36D40EA-6E13-4F4A-9B26-B26BA2F9701E}">
      <dgm:prSet/>
      <dgm:spPr/>
      <dgm:t>
        <a:bodyPr/>
        <a:lstStyle/>
        <a:p>
          <a:endParaRPr lang="pl-PL"/>
        </a:p>
      </dgm:t>
    </dgm:pt>
    <dgm:pt modelId="{88D7D5AD-8071-8044-815F-7BE5777703C4}">
      <dgm:prSet>
        <dgm:style>
          <a:lnRef idx="2">
            <a:schemeClr val="accent1"/>
          </a:lnRef>
          <a:fillRef idx="1">
            <a:schemeClr val="lt1"/>
          </a:fillRef>
          <a:effectRef idx="0">
            <a:schemeClr val="accent1"/>
          </a:effectRef>
          <a:fontRef idx="minor">
            <a:schemeClr val="dk1"/>
          </a:fontRef>
        </dgm:style>
      </dgm:prSet>
      <dgm:spPr>
        <a:ln>
          <a:solidFill>
            <a:srgbClr val="002060"/>
          </a:solidFill>
        </a:ln>
      </dgm:spPr>
      <dgm:t>
        <a:bodyPr/>
        <a:lstStyle/>
        <a:p>
          <a:r>
            <a:rPr lang="pl-PL" b="1" dirty="0">
              <a:solidFill>
                <a:srgbClr val="FFC000"/>
              </a:solidFill>
            </a:rPr>
            <a:t>zapewnia</a:t>
          </a:r>
          <a:r>
            <a:rPr lang="pl-PL" dirty="0">
              <a:solidFill>
                <a:srgbClr val="0070C0"/>
              </a:solidFill>
            </a:rPr>
            <a:t> równy dostęp do finansowania badań naukowych, stanowisk </a:t>
          </a:r>
          <a:br>
            <a:rPr lang="pl-PL" dirty="0">
              <a:solidFill>
                <a:srgbClr val="0070C0"/>
              </a:solidFill>
            </a:rPr>
          </a:br>
          <a:r>
            <a:rPr lang="pl-PL" dirty="0">
              <a:solidFill>
                <a:srgbClr val="0070C0"/>
              </a:solidFill>
            </a:rPr>
            <a:t>i wynagrodzeń</a:t>
          </a:r>
        </a:p>
      </dgm:t>
    </dgm:pt>
    <dgm:pt modelId="{394755DD-A2A4-034D-84E1-4EF74E69B499}" type="parTrans" cxnId="{69F52006-90C1-2C43-8183-B6C660258E17}">
      <dgm:prSet/>
      <dgm:spPr>
        <a:ln>
          <a:solidFill>
            <a:srgbClr val="002060"/>
          </a:solidFill>
        </a:ln>
      </dgm:spPr>
      <dgm:t>
        <a:bodyPr/>
        <a:lstStyle/>
        <a:p>
          <a:endParaRPr lang="pl-PL"/>
        </a:p>
      </dgm:t>
    </dgm:pt>
    <dgm:pt modelId="{13CC731A-B1DD-3C4D-8AE9-6366DDD5A5C1}" type="sibTrans" cxnId="{69F52006-90C1-2C43-8183-B6C660258E17}">
      <dgm:prSet/>
      <dgm:spPr/>
      <dgm:t>
        <a:bodyPr/>
        <a:lstStyle/>
        <a:p>
          <a:endParaRPr lang="pl-PL"/>
        </a:p>
      </dgm:t>
    </dgm:pt>
    <dgm:pt modelId="{6C262426-9F2A-024E-A3E6-B486DE4AD3F7}">
      <dgm:prSet>
        <dgm:style>
          <a:lnRef idx="2">
            <a:schemeClr val="dk1"/>
          </a:lnRef>
          <a:fillRef idx="1">
            <a:schemeClr val="lt1"/>
          </a:fillRef>
          <a:effectRef idx="0">
            <a:schemeClr val="dk1"/>
          </a:effectRef>
          <a:fontRef idx="minor">
            <a:schemeClr val="dk1"/>
          </a:fontRef>
        </dgm:style>
      </dgm:prSet>
      <dgm:spPr>
        <a:ln>
          <a:solidFill>
            <a:srgbClr val="002060"/>
          </a:solidFill>
        </a:ln>
      </dgm:spPr>
      <dgm:t>
        <a:bodyPr/>
        <a:lstStyle/>
        <a:p>
          <a:r>
            <a:rPr lang="pl-PL" b="1" dirty="0">
              <a:solidFill>
                <a:srgbClr val="FFC000"/>
              </a:solidFill>
            </a:rPr>
            <a:t>wspiera</a:t>
          </a:r>
          <a:r>
            <a:rPr lang="pl-PL" dirty="0">
              <a:solidFill>
                <a:srgbClr val="0070C0"/>
              </a:solidFill>
            </a:rPr>
            <a:t> pracowników i studentów w działaniach na rzecz zapewnienia równowagi pomiędzy życiem zawodowym i osobistym</a:t>
          </a:r>
        </a:p>
      </dgm:t>
    </dgm:pt>
    <dgm:pt modelId="{4BBDE9A2-3C17-3643-A648-F5C761CC54F1}" type="parTrans" cxnId="{BAFB11D1-B116-104C-BB4C-DF32A8F9784F}">
      <dgm:prSet/>
      <dgm:spPr>
        <a:ln>
          <a:solidFill>
            <a:srgbClr val="002060"/>
          </a:solidFill>
        </a:ln>
      </dgm:spPr>
      <dgm:t>
        <a:bodyPr/>
        <a:lstStyle/>
        <a:p>
          <a:endParaRPr lang="pl-PL"/>
        </a:p>
      </dgm:t>
    </dgm:pt>
    <dgm:pt modelId="{9A620BC7-1751-3D4B-87EE-7FCE87D85958}" type="sibTrans" cxnId="{BAFB11D1-B116-104C-BB4C-DF32A8F9784F}">
      <dgm:prSet/>
      <dgm:spPr/>
      <dgm:t>
        <a:bodyPr/>
        <a:lstStyle/>
        <a:p>
          <a:endParaRPr lang="pl-PL"/>
        </a:p>
      </dgm:t>
    </dgm:pt>
    <dgm:pt modelId="{267C05CC-FEE7-3843-B41A-7C685BB277EE}">
      <dgm:prSet custT="1">
        <dgm:style>
          <a:lnRef idx="2">
            <a:schemeClr val="dk1"/>
          </a:lnRef>
          <a:fillRef idx="1">
            <a:schemeClr val="lt1"/>
          </a:fillRef>
          <a:effectRef idx="0">
            <a:schemeClr val="dk1"/>
          </a:effectRef>
          <a:fontRef idx="minor">
            <a:schemeClr val="dk1"/>
          </a:fontRef>
        </dgm:style>
      </dgm:prSet>
      <dgm:spPr>
        <a:ln>
          <a:solidFill>
            <a:srgbClr val="002060"/>
          </a:solidFill>
        </a:ln>
      </dgm:spPr>
      <dgm:t>
        <a:bodyPr/>
        <a:lstStyle/>
        <a:p>
          <a:r>
            <a:rPr lang="pl-PL" sz="1800" b="1" dirty="0">
              <a:solidFill>
                <a:srgbClr val="FFC000"/>
              </a:solidFill>
            </a:rPr>
            <a:t>promuje</a:t>
          </a:r>
          <a:r>
            <a:rPr lang="pl-PL" sz="1800" dirty="0">
              <a:solidFill>
                <a:srgbClr val="0070C0"/>
              </a:solidFill>
            </a:rPr>
            <a:t> działania i wiedzę na temat równości tak, aby były dostępne dla wszystkich zainteresowanych, zmieniały ich postawy i kształtowały relacje międzyludzkie</a:t>
          </a:r>
        </a:p>
      </dgm:t>
    </dgm:pt>
    <dgm:pt modelId="{4ABA8F7D-F4C9-A040-AF29-681C7F7F82EE}" type="parTrans" cxnId="{6CE37A00-E9FC-2E47-8DBF-2AF88DB7745A}">
      <dgm:prSet/>
      <dgm:spPr>
        <a:ln>
          <a:solidFill>
            <a:srgbClr val="002060"/>
          </a:solidFill>
        </a:ln>
      </dgm:spPr>
      <dgm:t>
        <a:bodyPr/>
        <a:lstStyle/>
        <a:p>
          <a:endParaRPr lang="pl-PL"/>
        </a:p>
      </dgm:t>
    </dgm:pt>
    <dgm:pt modelId="{AA7BC261-A517-5F47-9F7B-7527BD7A00F3}" type="sibTrans" cxnId="{6CE37A00-E9FC-2E47-8DBF-2AF88DB7745A}">
      <dgm:prSet/>
      <dgm:spPr/>
      <dgm:t>
        <a:bodyPr/>
        <a:lstStyle/>
        <a:p>
          <a:endParaRPr lang="pl-PL"/>
        </a:p>
      </dgm:t>
    </dgm:pt>
    <dgm:pt modelId="{0144D2C0-7588-924A-BA5F-B6D4AAF67CED}">
      <dgm:prSet>
        <dgm:style>
          <a:lnRef idx="2">
            <a:schemeClr val="dk1"/>
          </a:lnRef>
          <a:fillRef idx="1">
            <a:schemeClr val="lt1"/>
          </a:fillRef>
          <a:effectRef idx="0">
            <a:schemeClr val="dk1"/>
          </a:effectRef>
          <a:fontRef idx="minor">
            <a:schemeClr val="dk1"/>
          </a:fontRef>
        </dgm:style>
      </dgm:prSet>
      <dgm:spPr>
        <a:ln>
          <a:solidFill>
            <a:srgbClr val="002060"/>
          </a:solidFill>
        </a:ln>
      </dgm:spPr>
      <dgm:t>
        <a:bodyPr/>
        <a:lstStyle/>
        <a:p>
          <a:r>
            <a:rPr lang="pl-PL" b="1" dirty="0">
              <a:solidFill>
                <a:srgbClr val="FFC000"/>
              </a:solidFill>
            </a:rPr>
            <a:t>monitoruje</a:t>
          </a:r>
          <a:r>
            <a:rPr lang="pl-PL" dirty="0">
              <a:solidFill>
                <a:srgbClr val="0070C0"/>
              </a:solidFill>
            </a:rPr>
            <a:t> i na bieżąco reaguje na wszelkie przejawy braku równości</a:t>
          </a:r>
        </a:p>
      </dgm:t>
    </dgm:pt>
    <dgm:pt modelId="{42A2994A-8730-9B46-8CFE-A3FF5F415772}" type="parTrans" cxnId="{2FC154AB-3269-404A-8BB7-DB2DD604E97A}">
      <dgm:prSet/>
      <dgm:spPr>
        <a:ln>
          <a:solidFill>
            <a:srgbClr val="002060"/>
          </a:solidFill>
        </a:ln>
      </dgm:spPr>
      <dgm:t>
        <a:bodyPr/>
        <a:lstStyle/>
        <a:p>
          <a:endParaRPr lang="pl-PL"/>
        </a:p>
      </dgm:t>
    </dgm:pt>
    <dgm:pt modelId="{775FD100-E9D4-7548-BF85-F4279566970F}" type="sibTrans" cxnId="{2FC154AB-3269-404A-8BB7-DB2DD604E97A}">
      <dgm:prSet/>
      <dgm:spPr/>
      <dgm:t>
        <a:bodyPr/>
        <a:lstStyle/>
        <a:p>
          <a:endParaRPr lang="pl-PL"/>
        </a:p>
      </dgm:t>
    </dgm:pt>
    <dgm:pt modelId="{93CD81F1-6591-7F4C-B028-20550CAF5F47}" type="pres">
      <dgm:prSet presAssocID="{B71C7F25-81A6-654B-9C94-1453DD8BF4F8}" presName="Name0" presStyleCnt="0">
        <dgm:presLayoutVars>
          <dgm:chMax val="1"/>
          <dgm:chPref val="1"/>
          <dgm:dir/>
          <dgm:animOne val="branch"/>
          <dgm:animLvl val="lvl"/>
        </dgm:presLayoutVars>
      </dgm:prSet>
      <dgm:spPr/>
    </dgm:pt>
    <dgm:pt modelId="{8DC227D8-22D4-4640-B204-A0CA55BF876D}" type="pres">
      <dgm:prSet presAssocID="{A4DC543C-4777-7D42-A1D2-A696616053CD}" presName="singleCycle" presStyleCnt="0"/>
      <dgm:spPr/>
    </dgm:pt>
    <dgm:pt modelId="{C6E71FFF-290E-8047-9F71-4682E5A82D67}" type="pres">
      <dgm:prSet presAssocID="{A4DC543C-4777-7D42-A1D2-A696616053CD}" presName="singleCenter" presStyleLbl="node1" presStyleIdx="0" presStyleCnt="7" custScaleX="165627" custScaleY="124759">
        <dgm:presLayoutVars>
          <dgm:chMax val="7"/>
          <dgm:chPref val="7"/>
        </dgm:presLayoutVars>
      </dgm:prSet>
      <dgm:spPr/>
    </dgm:pt>
    <dgm:pt modelId="{CA821EAC-EE88-144B-AF0D-0D70427F112D}" type="pres">
      <dgm:prSet presAssocID="{76E20224-6608-A748-949C-B4B081437D99}" presName="Name56" presStyleLbl="parChTrans1D2" presStyleIdx="0" presStyleCnt="6"/>
      <dgm:spPr/>
    </dgm:pt>
    <dgm:pt modelId="{0A3B25DC-E8BA-C84F-BFED-1FFD42629948}" type="pres">
      <dgm:prSet presAssocID="{722E57DA-62D4-2142-8925-A00B457278B6}" presName="text0" presStyleLbl="node1" presStyleIdx="1" presStyleCnt="7" custScaleX="181272" custScaleY="137826" custRadScaleRad="86423" custRadScaleInc="5474">
        <dgm:presLayoutVars>
          <dgm:bulletEnabled val="1"/>
        </dgm:presLayoutVars>
      </dgm:prSet>
      <dgm:spPr/>
    </dgm:pt>
    <dgm:pt modelId="{9C95F473-C087-EC4F-87D1-5EB10E651BBD}" type="pres">
      <dgm:prSet presAssocID="{0F3651E7-5E41-9540-8254-27B8E0CD04AC}" presName="Name56" presStyleLbl="parChTrans1D2" presStyleIdx="1" presStyleCnt="6"/>
      <dgm:spPr/>
    </dgm:pt>
    <dgm:pt modelId="{A1433F02-1100-8943-8773-81D063C88A85}" type="pres">
      <dgm:prSet presAssocID="{54CB176B-35D3-1E4A-8782-1C538FF7F42F}" presName="text0" presStyleLbl="node1" presStyleIdx="2" presStyleCnt="7" custScaleX="197746" custScaleY="171744" custRadScaleRad="145615" custRadScaleInc="9154">
        <dgm:presLayoutVars>
          <dgm:bulletEnabled val="1"/>
        </dgm:presLayoutVars>
      </dgm:prSet>
      <dgm:spPr/>
    </dgm:pt>
    <dgm:pt modelId="{EFB3BFAE-D73C-D14E-AF08-8C7297B48940}" type="pres">
      <dgm:prSet presAssocID="{394755DD-A2A4-034D-84E1-4EF74E69B499}" presName="Name56" presStyleLbl="parChTrans1D2" presStyleIdx="2" presStyleCnt="6"/>
      <dgm:spPr/>
    </dgm:pt>
    <dgm:pt modelId="{5BC27273-FD21-CD4D-8485-80BAE4AFDF86}" type="pres">
      <dgm:prSet presAssocID="{88D7D5AD-8071-8044-815F-7BE5777703C4}" presName="text0" presStyleLbl="node1" presStyleIdx="3" presStyleCnt="7" custScaleX="233255" custScaleY="162476" custRadScaleRad="149084" custRadScaleInc="-44584">
        <dgm:presLayoutVars>
          <dgm:bulletEnabled val="1"/>
        </dgm:presLayoutVars>
      </dgm:prSet>
      <dgm:spPr/>
    </dgm:pt>
    <dgm:pt modelId="{2776B96A-EF56-BB49-A6AA-8658F9B8120D}" type="pres">
      <dgm:prSet presAssocID="{4BBDE9A2-3C17-3643-A648-F5C761CC54F1}" presName="Name56" presStyleLbl="parChTrans1D2" presStyleIdx="3" presStyleCnt="6"/>
      <dgm:spPr/>
    </dgm:pt>
    <dgm:pt modelId="{897A8B43-BEEA-3247-BE8E-5B935C0B8206}" type="pres">
      <dgm:prSet presAssocID="{6C262426-9F2A-024E-A3E6-B486DE4AD3F7}" presName="text0" presStyleLbl="node1" presStyleIdx="4" presStyleCnt="7" custScaleX="195775" custScaleY="144737" custRadScaleRad="89134" custRadScaleInc="4765">
        <dgm:presLayoutVars>
          <dgm:bulletEnabled val="1"/>
        </dgm:presLayoutVars>
      </dgm:prSet>
      <dgm:spPr/>
    </dgm:pt>
    <dgm:pt modelId="{FC83C2F5-52F0-9344-AFAE-DFD19C327122}" type="pres">
      <dgm:prSet presAssocID="{4ABA8F7D-F4C9-A040-AF29-681C7F7F82EE}" presName="Name56" presStyleLbl="parChTrans1D2" presStyleIdx="4" presStyleCnt="6"/>
      <dgm:spPr/>
    </dgm:pt>
    <dgm:pt modelId="{8EAA20DC-61AF-E943-BE1F-93B2A002F819}" type="pres">
      <dgm:prSet presAssocID="{267C05CC-FEE7-3843-B41A-7C685BB277EE}" presName="text0" presStyleLbl="node1" presStyleIdx="5" presStyleCnt="7" custScaleX="262806" custScaleY="206750" custRadScaleRad="141860" custRadScaleInc="27441">
        <dgm:presLayoutVars>
          <dgm:bulletEnabled val="1"/>
        </dgm:presLayoutVars>
      </dgm:prSet>
      <dgm:spPr/>
    </dgm:pt>
    <dgm:pt modelId="{B4AAD294-6448-B04B-8B04-1CC4DB4D8979}" type="pres">
      <dgm:prSet presAssocID="{42A2994A-8730-9B46-8CFE-A3FF5F415772}" presName="Name56" presStyleLbl="parChTrans1D2" presStyleIdx="5" presStyleCnt="6"/>
      <dgm:spPr/>
    </dgm:pt>
    <dgm:pt modelId="{EEAE273D-9A6F-BA4B-A37A-CC4A67D516B1}" type="pres">
      <dgm:prSet presAssocID="{0144D2C0-7588-924A-BA5F-B6D4AAF67CED}" presName="text0" presStyleLbl="node1" presStyleIdx="6" presStyleCnt="7" custScaleX="216949" custScaleY="184297" custRadScaleRad="157600" custRadScaleInc="-33763">
        <dgm:presLayoutVars>
          <dgm:bulletEnabled val="1"/>
        </dgm:presLayoutVars>
      </dgm:prSet>
      <dgm:spPr/>
    </dgm:pt>
  </dgm:ptLst>
  <dgm:cxnLst>
    <dgm:cxn modelId="{6CE37A00-E9FC-2E47-8DBF-2AF88DB7745A}" srcId="{A4DC543C-4777-7D42-A1D2-A696616053CD}" destId="{267C05CC-FEE7-3843-B41A-7C685BB277EE}" srcOrd="4" destOrd="0" parTransId="{4ABA8F7D-F4C9-A040-AF29-681C7F7F82EE}" sibTransId="{AA7BC261-A517-5F47-9F7B-7527BD7A00F3}"/>
    <dgm:cxn modelId="{AF14A703-5BF9-FE4F-806F-730A248C70DE}" type="presOf" srcId="{267C05CC-FEE7-3843-B41A-7C685BB277EE}" destId="{8EAA20DC-61AF-E943-BE1F-93B2A002F819}" srcOrd="0" destOrd="0" presId="urn:microsoft.com/office/officeart/2008/layout/RadialCluster"/>
    <dgm:cxn modelId="{69F52006-90C1-2C43-8183-B6C660258E17}" srcId="{A4DC543C-4777-7D42-A1D2-A696616053CD}" destId="{88D7D5AD-8071-8044-815F-7BE5777703C4}" srcOrd="2" destOrd="0" parTransId="{394755DD-A2A4-034D-84E1-4EF74E69B499}" sibTransId="{13CC731A-B1DD-3C4D-8AE9-6366DDD5A5C1}"/>
    <dgm:cxn modelId="{078B4035-65C7-C046-9B07-DF7968084C88}" type="presOf" srcId="{6C262426-9F2A-024E-A3E6-B486DE4AD3F7}" destId="{897A8B43-BEEA-3247-BE8E-5B935C0B8206}" srcOrd="0" destOrd="0" presId="urn:microsoft.com/office/officeart/2008/layout/RadialCluster"/>
    <dgm:cxn modelId="{972B5939-B696-D14F-9AE2-BCA4D62C3ED4}" type="presOf" srcId="{A4DC543C-4777-7D42-A1D2-A696616053CD}" destId="{C6E71FFF-290E-8047-9F71-4682E5A82D67}" srcOrd="0" destOrd="0" presId="urn:microsoft.com/office/officeart/2008/layout/RadialCluster"/>
    <dgm:cxn modelId="{EAAC433B-ADA8-9E41-86CE-C5B7990CF8EB}" type="presOf" srcId="{42A2994A-8730-9B46-8CFE-A3FF5F415772}" destId="{B4AAD294-6448-B04B-8B04-1CC4DB4D8979}" srcOrd="0" destOrd="0" presId="urn:microsoft.com/office/officeart/2008/layout/RadialCluster"/>
    <dgm:cxn modelId="{7E6A8E3D-4C4C-2144-AB91-148590DC24F2}" srcId="{A4DC543C-4777-7D42-A1D2-A696616053CD}" destId="{722E57DA-62D4-2142-8925-A00B457278B6}" srcOrd="0" destOrd="0" parTransId="{76E20224-6608-A748-949C-B4B081437D99}" sibTransId="{4A36DAAD-1D63-1C49-AA37-D989530AE3F5}"/>
    <dgm:cxn modelId="{2D632266-CB00-A544-90E7-ACED6C49436D}" type="presOf" srcId="{4BBDE9A2-3C17-3643-A648-F5C761CC54F1}" destId="{2776B96A-EF56-BB49-A6AA-8658F9B8120D}" srcOrd="0" destOrd="0" presId="urn:microsoft.com/office/officeart/2008/layout/RadialCluster"/>
    <dgm:cxn modelId="{700AE467-618B-C143-AAD9-508E31175DD9}" type="presOf" srcId="{0144D2C0-7588-924A-BA5F-B6D4AAF67CED}" destId="{EEAE273D-9A6F-BA4B-A37A-CC4A67D516B1}" srcOrd="0" destOrd="0" presId="urn:microsoft.com/office/officeart/2008/layout/RadialCluster"/>
    <dgm:cxn modelId="{52E24A73-41F5-5940-BFCA-6634AF3E7C31}" type="presOf" srcId="{0F3651E7-5E41-9540-8254-27B8E0CD04AC}" destId="{9C95F473-C087-EC4F-87D1-5EB10E651BBD}" srcOrd="0" destOrd="0" presId="urn:microsoft.com/office/officeart/2008/layout/RadialCluster"/>
    <dgm:cxn modelId="{C0757C78-7695-BD45-9117-42E9231AC8CA}" type="presOf" srcId="{88D7D5AD-8071-8044-815F-7BE5777703C4}" destId="{5BC27273-FD21-CD4D-8485-80BAE4AFDF86}" srcOrd="0" destOrd="0" presId="urn:microsoft.com/office/officeart/2008/layout/RadialCluster"/>
    <dgm:cxn modelId="{03481A85-B013-B346-8231-B7A2FFC5504C}" type="presOf" srcId="{54CB176B-35D3-1E4A-8782-1C538FF7F42F}" destId="{A1433F02-1100-8943-8773-81D063C88A85}" srcOrd="0" destOrd="0" presId="urn:microsoft.com/office/officeart/2008/layout/RadialCluster"/>
    <dgm:cxn modelId="{F8C2E7A2-4D2C-194F-B80D-6DCED580FA88}" srcId="{B71C7F25-81A6-654B-9C94-1453DD8BF4F8}" destId="{A4DC543C-4777-7D42-A1D2-A696616053CD}" srcOrd="0" destOrd="0" parTransId="{39081D53-6B5E-5549-B95D-21A506FFAAAF}" sibTransId="{4E2DC091-8C01-E44C-93E6-4FA400D4204D}"/>
    <dgm:cxn modelId="{2FC154AB-3269-404A-8BB7-DB2DD604E97A}" srcId="{A4DC543C-4777-7D42-A1D2-A696616053CD}" destId="{0144D2C0-7588-924A-BA5F-B6D4AAF67CED}" srcOrd="5" destOrd="0" parTransId="{42A2994A-8730-9B46-8CFE-A3FF5F415772}" sibTransId="{775FD100-E9D4-7548-BF85-F4279566970F}"/>
    <dgm:cxn modelId="{2EB6EDB7-1727-6B49-BAE7-CA4B02AB4E94}" type="presOf" srcId="{76E20224-6608-A748-949C-B4B081437D99}" destId="{CA821EAC-EE88-144B-AF0D-0D70427F112D}" srcOrd="0" destOrd="0" presId="urn:microsoft.com/office/officeart/2008/layout/RadialCluster"/>
    <dgm:cxn modelId="{8BDF87CC-A7B6-9A48-867D-7B460C466CFC}" type="presOf" srcId="{394755DD-A2A4-034D-84E1-4EF74E69B499}" destId="{EFB3BFAE-D73C-D14E-AF08-8C7297B48940}" srcOrd="0" destOrd="0" presId="urn:microsoft.com/office/officeart/2008/layout/RadialCluster"/>
    <dgm:cxn modelId="{BAFB11D1-B116-104C-BB4C-DF32A8F9784F}" srcId="{A4DC543C-4777-7D42-A1D2-A696616053CD}" destId="{6C262426-9F2A-024E-A3E6-B486DE4AD3F7}" srcOrd="3" destOrd="0" parTransId="{4BBDE9A2-3C17-3643-A648-F5C761CC54F1}" sibTransId="{9A620BC7-1751-3D4B-87EE-7FCE87D85958}"/>
    <dgm:cxn modelId="{600608DF-675C-3F4E-8DC0-774318BCF6C0}" type="presOf" srcId="{722E57DA-62D4-2142-8925-A00B457278B6}" destId="{0A3B25DC-E8BA-C84F-BFED-1FFD42629948}" srcOrd="0" destOrd="0" presId="urn:microsoft.com/office/officeart/2008/layout/RadialCluster"/>
    <dgm:cxn modelId="{6C4D16EA-2CE7-8949-BB32-6BFA0915EF0B}" type="presOf" srcId="{B71C7F25-81A6-654B-9C94-1453DD8BF4F8}" destId="{93CD81F1-6591-7F4C-B028-20550CAF5F47}" srcOrd="0" destOrd="0" presId="urn:microsoft.com/office/officeart/2008/layout/RadialCluster"/>
    <dgm:cxn modelId="{E36D40EA-6E13-4F4A-9B26-B26BA2F9701E}" srcId="{A4DC543C-4777-7D42-A1D2-A696616053CD}" destId="{54CB176B-35D3-1E4A-8782-1C538FF7F42F}" srcOrd="1" destOrd="0" parTransId="{0F3651E7-5E41-9540-8254-27B8E0CD04AC}" sibTransId="{C173BF3C-CADB-C248-81A2-AB7AB00709DF}"/>
    <dgm:cxn modelId="{E75441F7-579F-DC46-9B39-EDDB48821489}" type="presOf" srcId="{4ABA8F7D-F4C9-A040-AF29-681C7F7F82EE}" destId="{FC83C2F5-52F0-9344-AFAE-DFD19C327122}" srcOrd="0" destOrd="0" presId="urn:microsoft.com/office/officeart/2008/layout/RadialCluster"/>
    <dgm:cxn modelId="{79724772-9FFA-0F46-BE7B-2235CB8B8759}" type="presParOf" srcId="{93CD81F1-6591-7F4C-B028-20550CAF5F47}" destId="{8DC227D8-22D4-4640-B204-A0CA55BF876D}" srcOrd="0" destOrd="0" presId="urn:microsoft.com/office/officeart/2008/layout/RadialCluster"/>
    <dgm:cxn modelId="{A87405AD-9148-8747-84CE-8E878EF7778A}" type="presParOf" srcId="{8DC227D8-22D4-4640-B204-A0CA55BF876D}" destId="{C6E71FFF-290E-8047-9F71-4682E5A82D67}" srcOrd="0" destOrd="0" presId="urn:microsoft.com/office/officeart/2008/layout/RadialCluster"/>
    <dgm:cxn modelId="{50EB63E1-92D5-8F41-A0BE-2789B797CD31}" type="presParOf" srcId="{8DC227D8-22D4-4640-B204-A0CA55BF876D}" destId="{CA821EAC-EE88-144B-AF0D-0D70427F112D}" srcOrd="1" destOrd="0" presId="urn:microsoft.com/office/officeart/2008/layout/RadialCluster"/>
    <dgm:cxn modelId="{7C369A55-354A-824B-B91A-ABED6E1D752D}" type="presParOf" srcId="{8DC227D8-22D4-4640-B204-A0CA55BF876D}" destId="{0A3B25DC-E8BA-C84F-BFED-1FFD42629948}" srcOrd="2" destOrd="0" presId="urn:microsoft.com/office/officeart/2008/layout/RadialCluster"/>
    <dgm:cxn modelId="{8F5B6952-25A2-0047-A6D7-3C64AF7EC823}" type="presParOf" srcId="{8DC227D8-22D4-4640-B204-A0CA55BF876D}" destId="{9C95F473-C087-EC4F-87D1-5EB10E651BBD}" srcOrd="3" destOrd="0" presId="urn:microsoft.com/office/officeart/2008/layout/RadialCluster"/>
    <dgm:cxn modelId="{4B1BF0F7-20C3-3449-AF29-99D4A5E6B64E}" type="presParOf" srcId="{8DC227D8-22D4-4640-B204-A0CA55BF876D}" destId="{A1433F02-1100-8943-8773-81D063C88A85}" srcOrd="4" destOrd="0" presId="urn:microsoft.com/office/officeart/2008/layout/RadialCluster"/>
    <dgm:cxn modelId="{3DF796C1-4350-6049-90D3-FD4A383C96CB}" type="presParOf" srcId="{8DC227D8-22D4-4640-B204-A0CA55BF876D}" destId="{EFB3BFAE-D73C-D14E-AF08-8C7297B48940}" srcOrd="5" destOrd="0" presId="urn:microsoft.com/office/officeart/2008/layout/RadialCluster"/>
    <dgm:cxn modelId="{B789401A-1B69-A14F-944F-816D006FF254}" type="presParOf" srcId="{8DC227D8-22D4-4640-B204-A0CA55BF876D}" destId="{5BC27273-FD21-CD4D-8485-80BAE4AFDF86}" srcOrd="6" destOrd="0" presId="urn:microsoft.com/office/officeart/2008/layout/RadialCluster"/>
    <dgm:cxn modelId="{B49CBD21-9812-5742-BF5E-512000D7EB3B}" type="presParOf" srcId="{8DC227D8-22D4-4640-B204-A0CA55BF876D}" destId="{2776B96A-EF56-BB49-A6AA-8658F9B8120D}" srcOrd="7" destOrd="0" presId="urn:microsoft.com/office/officeart/2008/layout/RadialCluster"/>
    <dgm:cxn modelId="{EF9873DC-8A09-CF47-845E-0BE442BFAD40}" type="presParOf" srcId="{8DC227D8-22D4-4640-B204-A0CA55BF876D}" destId="{897A8B43-BEEA-3247-BE8E-5B935C0B8206}" srcOrd="8" destOrd="0" presId="urn:microsoft.com/office/officeart/2008/layout/RadialCluster"/>
    <dgm:cxn modelId="{5BA9034C-D575-034D-ADDF-9BFABD9A6D0C}" type="presParOf" srcId="{8DC227D8-22D4-4640-B204-A0CA55BF876D}" destId="{FC83C2F5-52F0-9344-AFAE-DFD19C327122}" srcOrd="9" destOrd="0" presId="urn:microsoft.com/office/officeart/2008/layout/RadialCluster"/>
    <dgm:cxn modelId="{E016B16B-8A3C-CB47-ADF9-E9637700B74B}" type="presParOf" srcId="{8DC227D8-22D4-4640-B204-A0CA55BF876D}" destId="{8EAA20DC-61AF-E943-BE1F-93B2A002F819}" srcOrd="10" destOrd="0" presId="urn:microsoft.com/office/officeart/2008/layout/RadialCluster"/>
    <dgm:cxn modelId="{8385692D-40E5-DF40-ACA3-3C7227AD6893}" type="presParOf" srcId="{8DC227D8-22D4-4640-B204-A0CA55BF876D}" destId="{B4AAD294-6448-B04B-8B04-1CC4DB4D8979}" srcOrd="11" destOrd="0" presId="urn:microsoft.com/office/officeart/2008/layout/RadialCluster"/>
    <dgm:cxn modelId="{6CECDF00-C6D9-C749-AD39-0A24B737529B}" type="presParOf" srcId="{8DC227D8-22D4-4640-B204-A0CA55BF876D}" destId="{EEAE273D-9A6F-BA4B-A37A-CC4A67D516B1}"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78B9CC7-86DB-D242-BD22-F5D1EA167F8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3BD6AD73-4595-524D-8752-756175391B37}">
      <dgm:prSet/>
      <dgm:spPr>
        <a:ln>
          <a:solidFill>
            <a:srgbClr val="0070C0"/>
          </a:solidFill>
        </a:ln>
      </dgm:spPr>
      <dgm:t>
        <a:bodyPr/>
        <a:lstStyle/>
        <a:p>
          <a:r>
            <a:rPr lang="pl-PL" dirty="0">
              <a:solidFill>
                <a:srgbClr val="0070C0"/>
              </a:solidFill>
            </a:rPr>
            <a:t>Ogólna struktura zatrudnienia (31.12.2021) </a:t>
          </a:r>
        </a:p>
        <a:p>
          <a:r>
            <a:rPr lang="pl-PL" dirty="0">
              <a:solidFill>
                <a:srgbClr val="FFC000"/>
              </a:solidFill>
            </a:rPr>
            <a:t>562</a:t>
          </a:r>
          <a:r>
            <a:rPr lang="pl-PL" dirty="0">
              <a:solidFill>
                <a:srgbClr val="0070C0"/>
              </a:solidFill>
            </a:rPr>
            <a:t> osoby, w tym </a:t>
          </a:r>
          <a:r>
            <a:rPr lang="pl-PL" dirty="0">
              <a:solidFill>
                <a:srgbClr val="FFC000"/>
              </a:solidFill>
            </a:rPr>
            <a:t>320 </a:t>
          </a:r>
          <a:r>
            <a:rPr lang="pl-PL" dirty="0">
              <a:solidFill>
                <a:srgbClr val="0070C0"/>
              </a:solidFill>
            </a:rPr>
            <a:t>kobiet </a:t>
          </a:r>
        </a:p>
      </dgm:t>
    </dgm:pt>
    <dgm:pt modelId="{67C2DF16-FCDD-0044-BEA9-AFF7E485AFEB}" type="parTrans" cxnId="{7062B75D-8361-3543-9B1F-1326453D956D}">
      <dgm:prSet/>
      <dgm:spPr/>
      <dgm:t>
        <a:bodyPr/>
        <a:lstStyle/>
        <a:p>
          <a:endParaRPr lang="pl-PL"/>
        </a:p>
      </dgm:t>
    </dgm:pt>
    <dgm:pt modelId="{831F0DE1-E065-C142-9369-D2D685B02C60}" type="sibTrans" cxnId="{7062B75D-8361-3543-9B1F-1326453D956D}">
      <dgm:prSet/>
      <dgm:spPr/>
      <dgm:t>
        <a:bodyPr/>
        <a:lstStyle/>
        <a:p>
          <a:endParaRPr lang="pl-PL"/>
        </a:p>
      </dgm:t>
    </dgm:pt>
    <dgm:pt modelId="{93DCEDB1-1BD3-D64E-BAD0-49E81C9401CB}" type="pres">
      <dgm:prSet presAssocID="{278B9CC7-86DB-D242-BD22-F5D1EA167F84}" presName="hierChild1" presStyleCnt="0">
        <dgm:presLayoutVars>
          <dgm:chPref val="1"/>
          <dgm:dir/>
          <dgm:animOne val="branch"/>
          <dgm:animLvl val="lvl"/>
          <dgm:resizeHandles/>
        </dgm:presLayoutVars>
      </dgm:prSet>
      <dgm:spPr/>
    </dgm:pt>
    <dgm:pt modelId="{2667F82E-12C4-8743-AE73-0582C6B339A1}" type="pres">
      <dgm:prSet presAssocID="{3BD6AD73-4595-524D-8752-756175391B37}" presName="hierRoot1" presStyleCnt="0"/>
      <dgm:spPr/>
    </dgm:pt>
    <dgm:pt modelId="{E56D43FF-B854-FF41-AADB-2F09DF76B5E9}" type="pres">
      <dgm:prSet presAssocID="{3BD6AD73-4595-524D-8752-756175391B37}" presName="composite" presStyleCnt="0"/>
      <dgm:spPr/>
    </dgm:pt>
    <dgm:pt modelId="{B045B6D2-D93B-CD4E-B3C1-2B302B20677E}" type="pres">
      <dgm:prSet presAssocID="{3BD6AD73-4595-524D-8752-756175391B37}" presName="background" presStyleLbl="node0" presStyleIdx="0" presStyleCnt="1"/>
      <dgm:spPr>
        <a:solidFill>
          <a:schemeClr val="accent1">
            <a:lumMod val="20000"/>
            <a:lumOff val="80000"/>
          </a:schemeClr>
        </a:solidFill>
      </dgm:spPr>
    </dgm:pt>
    <dgm:pt modelId="{09E28802-C573-2E41-BC7D-612C43C87BB9}" type="pres">
      <dgm:prSet presAssocID="{3BD6AD73-4595-524D-8752-756175391B37}" presName="text" presStyleLbl="fgAcc0" presStyleIdx="0" presStyleCnt="1">
        <dgm:presLayoutVars>
          <dgm:chPref val="3"/>
        </dgm:presLayoutVars>
      </dgm:prSet>
      <dgm:spPr/>
    </dgm:pt>
    <dgm:pt modelId="{6C7DB5DB-AFE0-804A-80AE-F2BF84DF39B0}" type="pres">
      <dgm:prSet presAssocID="{3BD6AD73-4595-524D-8752-756175391B37}" presName="hierChild2" presStyleCnt="0"/>
      <dgm:spPr/>
    </dgm:pt>
  </dgm:ptLst>
  <dgm:cxnLst>
    <dgm:cxn modelId="{7062B75D-8361-3543-9B1F-1326453D956D}" srcId="{278B9CC7-86DB-D242-BD22-F5D1EA167F84}" destId="{3BD6AD73-4595-524D-8752-756175391B37}" srcOrd="0" destOrd="0" parTransId="{67C2DF16-FCDD-0044-BEA9-AFF7E485AFEB}" sibTransId="{831F0DE1-E065-C142-9369-D2D685B02C60}"/>
    <dgm:cxn modelId="{C227A280-1180-0942-BFEC-C074053B64E8}" type="presOf" srcId="{278B9CC7-86DB-D242-BD22-F5D1EA167F84}" destId="{93DCEDB1-1BD3-D64E-BAD0-49E81C9401CB}" srcOrd="0" destOrd="0" presId="urn:microsoft.com/office/officeart/2005/8/layout/hierarchy1"/>
    <dgm:cxn modelId="{0C8AF0B9-2395-B247-A984-F46B70E6D26F}" type="presOf" srcId="{3BD6AD73-4595-524D-8752-756175391B37}" destId="{09E28802-C573-2E41-BC7D-612C43C87BB9}" srcOrd="0" destOrd="0" presId="urn:microsoft.com/office/officeart/2005/8/layout/hierarchy1"/>
    <dgm:cxn modelId="{8927C922-C482-3949-A237-D0A75FD8DD22}" type="presParOf" srcId="{93DCEDB1-1BD3-D64E-BAD0-49E81C9401CB}" destId="{2667F82E-12C4-8743-AE73-0582C6B339A1}" srcOrd="0" destOrd="0" presId="urn:microsoft.com/office/officeart/2005/8/layout/hierarchy1"/>
    <dgm:cxn modelId="{3AF3A552-F3B1-BC4A-BD08-135CC0BEDB9A}" type="presParOf" srcId="{2667F82E-12C4-8743-AE73-0582C6B339A1}" destId="{E56D43FF-B854-FF41-AADB-2F09DF76B5E9}" srcOrd="0" destOrd="0" presId="urn:microsoft.com/office/officeart/2005/8/layout/hierarchy1"/>
    <dgm:cxn modelId="{1B098AC6-ED6A-9348-B1FD-5ED8B7A5C588}" type="presParOf" srcId="{E56D43FF-B854-FF41-AADB-2F09DF76B5E9}" destId="{B045B6D2-D93B-CD4E-B3C1-2B302B20677E}" srcOrd="0" destOrd="0" presId="urn:microsoft.com/office/officeart/2005/8/layout/hierarchy1"/>
    <dgm:cxn modelId="{D3C89003-4FC5-EA4F-8E0E-735811429922}" type="presParOf" srcId="{E56D43FF-B854-FF41-AADB-2F09DF76B5E9}" destId="{09E28802-C573-2E41-BC7D-612C43C87BB9}" srcOrd="1" destOrd="0" presId="urn:microsoft.com/office/officeart/2005/8/layout/hierarchy1"/>
    <dgm:cxn modelId="{2176B71D-67DA-2549-8EA1-A2C09DD6E90A}" type="presParOf" srcId="{2667F82E-12C4-8743-AE73-0582C6B339A1}" destId="{6C7DB5DB-AFE0-804A-80AE-F2BF84DF39B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5107830-E905-4EB4-815C-109FC550676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A39C6C1-9726-4AC3-8778-ABC7752B8384}">
      <dgm:prSet/>
      <dgm:spPr/>
      <dgm:t>
        <a:bodyPr/>
        <a:lstStyle/>
        <a:p>
          <a:r>
            <a:rPr lang="en-GB" dirty="0" err="1">
              <a:solidFill>
                <a:srgbClr val="002060"/>
              </a:solidFill>
            </a:rPr>
            <a:t>Nauczyciele</a:t>
          </a:r>
          <a:r>
            <a:rPr lang="en-GB" dirty="0">
              <a:solidFill>
                <a:srgbClr val="002060"/>
              </a:solidFill>
            </a:rPr>
            <a:t> </a:t>
          </a:r>
          <a:r>
            <a:rPr lang="en-GB" dirty="0" err="1">
              <a:solidFill>
                <a:srgbClr val="002060"/>
              </a:solidFill>
            </a:rPr>
            <a:t>Akademiccy</a:t>
          </a:r>
          <a:r>
            <a:rPr lang="en-GB" dirty="0">
              <a:solidFill>
                <a:srgbClr val="002060"/>
              </a:solidFill>
            </a:rPr>
            <a:t> (NA)</a:t>
          </a:r>
        </a:p>
        <a:p>
          <a:r>
            <a:rPr lang="en-GB" b="1" dirty="0">
              <a:solidFill>
                <a:srgbClr val="FFC000"/>
              </a:solidFill>
            </a:rPr>
            <a:t>339</a:t>
          </a:r>
          <a:r>
            <a:rPr lang="en-GB" dirty="0">
              <a:solidFill>
                <a:srgbClr val="002060"/>
              </a:solidFill>
            </a:rPr>
            <a:t> </a:t>
          </a:r>
          <a:r>
            <a:rPr lang="en-GB" dirty="0" err="1">
              <a:solidFill>
                <a:srgbClr val="002060"/>
              </a:solidFill>
            </a:rPr>
            <a:t>osób</a:t>
          </a:r>
          <a:r>
            <a:rPr lang="en-GB" dirty="0">
              <a:solidFill>
                <a:srgbClr val="002060"/>
              </a:solidFill>
            </a:rPr>
            <a:t>, </a:t>
          </a:r>
          <a:r>
            <a:rPr lang="en-GB" b="1" dirty="0">
              <a:solidFill>
                <a:srgbClr val="FFC000"/>
              </a:solidFill>
            </a:rPr>
            <a:t>159</a:t>
          </a:r>
          <a:r>
            <a:rPr lang="en-GB" dirty="0">
              <a:solidFill>
                <a:srgbClr val="002060"/>
              </a:solidFill>
            </a:rPr>
            <a:t> </a:t>
          </a:r>
          <a:r>
            <a:rPr lang="en-GB" dirty="0" err="1">
              <a:solidFill>
                <a:srgbClr val="002060"/>
              </a:solidFill>
            </a:rPr>
            <a:t>kobiet</a:t>
          </a:r>
          <a:endParaRPr lang="en-US" dirty="0">
            <a:solidFill>
              <a:srgbClr val="002060"/>
            </a:solidFill>
          </a:endParaRPr>
        </a:p>
      </dgm:t>
    </dgm:pt>
    <dgm:pt modelId="{227A2A40-5F03-4544-BB39-2ECBA6CADCC9}" type="parTrans" cxnId="{590F260E-AED8-4434-917C-E2B4502EDE6C}">
      <dgm:prSet/>
      <dgm:spPr/>
      <dgm:t>
        <a:bodyPr/>
        <a:lstStyle/>
        <a:p>
          <a:endParaRPr lang="en-US"/>
        </a:p>
      </dgm:t>
    </dgm:pt>
    <dgm:pt modelId="{6876FA75-D87C-48C2-AEED-4E00ABE37971}" type="sibTrans" cxnId="{590F260E-AED8-4434-917C-E2B4502EDE6C}">
      <dgm:prSet/>
      <dgm:spPr/>
      <dgm:t>
        <a:bodyPr/>
        <a:lstStyle/>
        <a:p>
          <a:endParaRPr lang="en-US"/>
        </a:p>
      </dgm:t>
    </dgm:pt>
    <dgm:pt modelId="{BFA9343F-B6E7-4AD8-B780-DE90FA2AEAB3}">
      <dgm:prSet/>
      <dgm:spPr/>
      <dgm:t>
        <a:bodyPr/>
        <a:lstStyle/>
        <a:p>
          <a:r>
            <a:rPr lang="en-GB" dirty="0" err="1">
              <a:solidFill>
                <a:srgbClr val="002060"/>
              </a:solidFill>
            </a:rPr>
            <a:t>Pracownicy</a:t>
          </a:r>
          <a:r>
            <a:rPr lang="en-GB" dirty="0">
              <a:solidFill>
                <a:srgbClr val="002060"/>
              </a:solidFill>
            </a:rPr>
            <a:t> </a:t>
          </a:r>
          <a:r>
            <a:rPr lang="en-GB" dirty="0" err="1">
              <a:solidFill>
                <a:srgbClr val="002060"/>
              </a:solidFill>
            </a:rPr>
            <a:t>Grupy</a:t>
          </a:r>
          <a:r>
            <a:rPr lang="en-GB" dirty="0">
              <a:solidFill>
                <a:srgbClr val="002060"/>
              </a:solidFill>
            </a:rPr>
            <a:t> </a:t>
          </a:r>
          <a:r>
            <a:rPr lang="en-GB" dirty="0" err="1">
              <a:solidFill>
                <a:srgbClr val="002060"/>
              </a:solidFill>
            </a:rPr>
            <a:t>Wsparcia</a:t>
          </a:r>
          <a:r>
            <a:rPr lang="en-GB" dirty="0">
              <a:solidFill>
                <a:srgbClr val="002060"/>
              </a:solidFill>
            </a:rPr>
            <a:t> (GW)</a:t>
          </a:r>
        </a:p>
        <a:p>
          <a:r>
            <a:rPr lang="en-GB" dirty="0">
              <a:solidFill>
                <a:srgbClr val="FFC000"/>
              </a:solidFill>
            </a:rPr>
            <a:t>223</a:t>
          </a:r>
          <a:r>
            <a:rPr lang="en-GB" dirty="0">
              <a:solidFill>
                <a:srgbClr val="002060"/>
              </a:solidFill>
            </a:rPr>
            <a:t> </a:t>
          </a:r>
          <a:r>
            <a:rPr lang="en-GB" dirty="0" err="1">
              <a:solidFill>
                <a:srgbClr val="002060"/>
              </a:solidFill>
            </a:rPr>
            <a:t>osoby</a:t>
          </a:r>
          <a:r>
            <a:rPr lang="en-GB" dirty="0">
              <a:solidFill>
                <a:srgbClr val="002060"/>
              </a:solidFill>
            </a:rPr>
            <a:t>, </a:t>
          </a:r>
          <a:r>
            <a:rPr lang="en-GB" b="1" dirty="0">
              <a:solidFill>
                <a:srgbClr val="FFC000"/>
              </a:solidFill>
            </a:rPr>
            <a:t>161</a:t>
          </a:r>
          <a:r>
            <a:rPr lang="en-GB" dirty="0">
              <a:solidFill>
                <a:srgbClr val="002060"/>
              </a:solidFill>
            </a:rPr>
            <a:t> </a:t>
          </a:r>
          <a:r>
            <a:rPr lang="en-GB" dirty="0" err="1">
              <a:solidFill>
                <a:srgbClr val="002060"/>
              </a:solidFill>
            </a:rPr>
            <a:t>kobiet</a:t>
          </a:r>
          <a:endParaRPr lang="en-US" dirty="0">
            <a:solidFill>
              <a:srgbClr val="002060"/>
            </a:solidFill>
          </a:endParaRPr>
        </a:p>
      </dgm:t>
    </dgm:pt>
    <dgm:pt modelId="{43513B8E-BA69-42DD-9A44-9B01C8216BA8}" type="parTrans" cxnId="{C0D0DEDB-CCBD-47E0-A365-16A0A5C71137}">
      <dgm:prSet/>
      <dgm:spPr/>
      <dgm:t>
        <a:bodyPr/>
        <a:lstStyle/>
        <a:p>
          <a:endParaRPr lang="en-US"/>
        </a:p>
      </dgm:t>
    </dgm:pt>
    <dgm:pt modelId="{2ACEDDA2-214F-40C5-BDBD-8387ACB7C544}" type="sibTrans" cxnId="{C0D0DEDB-CCBD-47E0-A365-16A0A5C71137}">
      <dgm:prSet/>
      <dgm:spPr/>
      <dgm:t>
        <a:bodyPr/>
        <a:lstStyle/>
        <a:p>
          <a:endParaRPr lang="en-US"/>
        </a:p>
      </dgm:t>
    </dgm:pt>
    <dgm:pt modelId="{8671E749-4DD8-4342-B377-86B5A16152FD}" type="pres">
      <dgm:prSet presAssocID="{F5107830-E905-4EB4-815C-109FC550676D}" presName="root" presStyleCnt="0">
        <dgm:presLayoutVars>
          <dgm:dir/>
          <dgm:resizeHandles val="exact"/>
        </dgm:presLayoutVars>
      </dgm:prSet>
      <dgm:spPr/>
    </dgm:pt>
    <dgm:pt modelId="{6F074B30-012D-4560-9A9E-6A4B6705B11C}" type="pres">
      <dgm:prSet presAssocID="{2A39C6C1-9726-4AC3-8778-ABC7752B8384}" presName="compNode" presStyleCnt="0"/>
      <dgm:spPr/>
    </dgm:pt>
    <dgm:pt modelId="{92711481-5A2D-4517-B930-D0AB52AEB9A4}" type="pres">
      <dgm:prSet presAssocID="{2A39C6C1-9726-4AC3-8778-ABC7752B838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lasa"/>
        </a:ext>
      </dgm:extLst>
    </dgm:pt>
    <dgm:pt modelId="{79CC3870-967F-4874-B5D2-9F76B2D189FA}" type="pres">
      <dgm:prSet presAssocID="{2A39C6C1-9726-4AC3-8778-ABC7752B8384}" presName="spaceRect" presStyleCnt="0"/>
      <dgm:spPr/>
    </dgm:pt>
    <dgm:pt modelId="{CF06025E-D885-49F8-B863-1B14C6E1A776}" type="pres">
      <dgm:prSet presAssocID="{2A39C6C1-9726-4AC3-8778-ABC7752B8384}" presName="textRect" presStyleLbl="revTx" presStyleIdx="0" presStyleCnt="2">
        <dgm:presLayoutVars>
          <dgm:chMax val="1"/>
          <dgm:chPref val="1"/>
        </dgm:presLayoutVars>
      </dgm:prSet>
      <dgm:spPr/>
    </dgm:pt>
    <dgm:pt modelId="{E514F7F9-BB7B-498A-A952-BE53C60F7C1C}" type="pres">
      <dgm:prSet presAssocID="{6876FA75-D87C-48C2-AEED-4E00ABE37971}" presName="sibTrans" presStyleCnt="0"/>
      <dgm:spPr/>
    </dgm:pt>
    <dgm:pt modelId="{5DB8856C-7694-4EA6-A430-1004C185E77D}" type="pres">
      <dgm:prSet presAssocID="{BFA9343F-B6E7-4AD8-B780-DE90FA2AEAB3}" presName="compNode" presStyleCnt="0"/>
      <dgm:spPr/>
    </dgm:pt>
    <dgm:pt modelId="{88B132AB-D156-4A48-9324-426A3C85410F}" type="pres">
      <dgm:prSet presAssocID="{BFA9343F-B6E7-4AD8-B780-DE90FA2AEAB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żytkownicy"/>
        </a:ext>
      </dgm:extLst>
    </dgm:pt>
    <dgm:pt modelId="{897A86DE-7809-4E2F-B8BD-A36CA9477EC1}" type="pres">
      <dgm:prSet presAssocID="{BFA9343F-B6E7-4AD8-B780-DE90FA2AEAB3}" presName="spaceRect" presStyleCnt="0"/>
      <dgm:spPr/>
    </dgm:pt>
    <dgm:pt modelId="{6A0A6E3A-8260-405F-9619-C992EC70CB22}" type="pres">
      <dgm:prSet presAssocID="{BFA9343F-B6E7-4AD8-B780-DE90FA2AEAB3}" presName="textRect" presStyleLbl="revTx" presStyleIdx="1" presStyleCnt="2">
        <dgm:presLayoutVars>
          <dgm:chMax val="1"/>
          <dgm:chPref val="1"/>
        </dgm:presLayoutVars>
      </dgm:prSet>
      <dgm:spPr/>
    </dgm:pt>
  </dgm:ptLst>
  <dgm:cxnLst>
    <dgm:cxn modelId="{177F3209-85FF-48F2-BA54-D51499E7517B}" type="presOf" srcId="{2A39C6C1-9726-4AC3-8778-ABC7752B8384}" destId="{CF06025E-D885-49F8-B863-1B14C6E1A776}" srcOrd="0" destOrd="0" presId="urn:microsoft.com/office/officeart/2018/2/layout/IconLabelList"/>
    <dgm:cxn modelId="{590F260E-AED8-4434-917C-E2B4502EDE6C}" srcId="{F5107830-E905-4EB4-815C-109FC550676D}" destId="{2A39C6C1-9726-4AC3-8778-ABC7752B8384}" srcOrd="0" destOrd="0" parTransId="{227A2A40-5F03-4544-BB39-2ECBA6CADCC9}" sibTransId="{6876FA75-D87C-48C2-AEED-4E00ABE37971}"/>
    <dgm:cxn modelId="{B879D742-4194-49A6-AC90-0FC33ABF3995}" type="presOf" srcId="{F5107830-E905-4EB4-815C-109FC550676D}" destId="{8671E749-4DD8-4342-B377-86B5A16152FD}" srcOrd="0" destOrd="0" presId="urn:microsoft.com/office/officeart/2018/2/layout/IconLabelList"/>
    <dgm:cxn modelId="{26E35CD3-E51F-4B0E-94D5-FBB2666FB8A1}" type="presOf" srcId="{BFA9343F-B6E7-4AD8-B780-DE90FA2AEAB3}" destId="{6A0A6E3A-8260-405F-9619-C992EC70CB22}" srcOrd="0" destOrd="0" presId="urn:microsoft.com/office/officeart/2018/2/layout/IconLabelList"/>
    <dgm:cxn modelId="{C0D0DEDB-CCBD-47E0-A365-16A0A5C71137}" srcId="{F5107830-E905-4EB4-815C-109FC550676D}" destId="{BFA9343F-B6E7-4AD8-B780-DE90FA2AEAB3}" srcOrd="1" destOrd="0" parTransId="{43513B8E-BA69-42DD-9A44-9B01C8216BA8}" sibTransId="{2ACEDDA2-214F-40C5-BDBD-8387ACB7C544}"/>
    <dgm:cxn modelId="{AEF905B9-4F65-4BDA-B6E0-3CD40E54B9FC}" type="presParOf" srcId="{8671E749-4DD8-4342-B377-86B5A16152FD}" destId="{6F074B30-012D-4560-9A9E-6A4B6705B11C}" srcOrd="0" destOrd="0" presId="urn:microsoft.com/office/officeart/2018/2/layout/IconLabelList"/>
    <dgm:cxn modelId="{BCB90A6C-0F73-4F14-A53D-566A32025B13}" type="presParOf" srcId="{6F074B30-012D-4560-9A9E-6A4B6705B11C}" destId="{92711481-5A2D-4517-B930-D0AB52AEB9A4}" srcOrd="0" destOrd="0" presId="urn:microsoft.com/office/officeart/2018/2/layout/IconLabelList"/>
    <dgm:cxn modelId="{724DD08B-CFC0-42B2-9BC7-127384D0E221}" type="presParOf" srcId="{6F074B30-012D-4560-9A9E-6A4B6705B11C}" destId="{79CC3870-967F-4874-B5D2-9F76B2D189FA}" srcOrd="1" destOrd="0" presId="urn:microsoft.com/office/officeart/2018/2/layout/IconLabelList"/>
    <dgm:cxn modelId="{6AE30338-2675-4B0A-AFBE-BCB19B049416}" type="presParOf" srcId="{6F074B30-012D-4560-9A9E-6A4B6705B11C}" destId="{CF06025E-D885-49F8-B863-1B14C6E1A776}" srcOrd="2" destOrd="0" presId="urn:microsoft.com/office/officeart/2018/2/layout/IconLabelList"/>
    <dgm:cxn modelId="{44625FF5-BDBA-4295-B80B-5C8B48DD83A9}" type="presParOf" srcId="{8671E749-4DD8-4342-B377-86B5A16152FD}" destId="{E514F7F9-BB7B-498A-A952-BE53C60F7C1C}" srcOrd="1" destOrd="0" presId="urn:microsoft.com/office/officeart/2018/2/layout/IconLabelList"/>
    <dgm:cxn modelId="{12F17420-1D0D-44CC-BCD2-BE791D8C26C4}" type="presParOf" srcId="{8671E749-4DD8-4342-B377-86B5A16152FD}" destId="{5DB8856C-7694-4EA6-A430-1004C185E77D}" srcOrd="2" destOrd="0" presId="urn:microsoft.com/office/officeart/2018/2/layout/IconLabelList"/>
    <dgm:cxn modelId="{995EAA31-5354-4681-975D-F0DB9F66FD0C}" type="presParOf" srcId="{5DB8856C-7694-4EA6-A430-1004C185E77D}" destId="{88B132AB-D156-4A48-9324-426A3C85410F}" srcOrd="0" destOrd="0" presId="urn:microsoft.com/office/officeart/2018/2/layout/IconLabelList"/>
    <dgm:cxn modelId="{30FDC7FA-6639-433F-BDA8-774FAF3E1C40}" type="presParOf" srcId="{5DB8856C-7694-4EA6-A430-1004C185E77D}" destId="{897A86DE-7809-4E2F-B8BD-A36CA9477EC1}" srcOrd="1" destOrd="0" presId="urn:microsoft.com/office/officeart/2018/2/layout/IconLabelList"/>
    <dgm:cxn modelId="{93CB384E-E2A6-4950-AF50-F85C95C790B3}" type="presParOf" srcId="{5DB8856C-7694-4EA6-A430-1004C185E77D}" destId="{6A0A6E3A-8260-405F-9619-C992EC70CB2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4A9FA79-FCD1-5E4E-A4B9-BFF4A625C739}" type="doc">
      <dgm:prSet loTypeId="urn:microsoft.com/office/officeart/2008/layout/CaptionedPictures" loCatId="" qsTypeId="urn:microsoft.com/office/officeart/2005/8/quickstyle/simple1" qsCatId="simple" csTypeId="urn:microsoft.com/office/officeart/2005/8/colors/accent1_2" csCatId="accent1" phldr="1"/>
      <dgm:spPr/>
      <dgm:t>
        <a:bodyPr/>
        <a:lstStyle/>
        <a:p>
          <a:endParaRPr lang="pl-PL"/>
        </a:p>
      </dgm:t>
    </dgm:pt>
    <dgm:pt modelId="{1F72B8F3-0B2D-8847-9501-B89B391360C8}">
      <dgm:prSet phldrT="[Tekst]"/>
      <dgm:spPr/>
      <dgm:t>
        <a:bodyPr/>
        <a:lstStyle/>
        <a:p>
          <a:r>
            <a:rPr lang="pl-PL"/>
            <a:t>Ogółem</a:t>
          </a:r>
        </a:p>
      </dgm:t>
    </dgm:pt>
    <dgm:pt modelId="{8586AFFC-8149-BB48-858B-9EC7FB4A1DEA}" type="parTrans" cxnId="{6992B5EA-10AF-7941-A966-3CDD63056274}">
      <dgm:prSet/>
      <dgm:spPr/>
      <dgm:t>
        <a:bodyPr/>
        <a:lstStyle/>
        <a:p>
          <a:endParaRPr lang="pl-PL"/>
        </a:p>
      </dgm:t>
    </dgm:pt>
    <dgm:pt modelId="{0E107353-C7B6-894C-AE17-40E73E923995}" type="sibTrans" cxnId="{6992B5EA-10AF-7941-A966-3CDD63056274}">
      <dgm:prSet/>
      <dgm:spPr/>
      <dgm:t>
        <a:bodyPr/>
        <a:lstStyle/>
        <a:p>
          <a:endParaRPr lang="pl-PL"/>
        </a:p>
      </dgm:t>
    </dgm:pt>
    <dgm:pt modelId="{A73235BC-536D-C049-97C7-0FE252F7934F}">
      <dgm:prSet phldrT="[Tekst]"/>
      <dgm:spPr/>
      <dgm:t>
        <a:bodyPr/>
        <a:lstStyle/>
        <a:p>
          <a:r>
            <a:rPr lang="pl-PL"/>
            <a:t>Zatrudnienie</a:t>
          </a:r>
        </a:p>
      </dgm:t>
    </dgm:pt>
    <dgm:pt modelId="{1F497D28-D983-F446-AEBA-C78D663336D7}" type="parTrans" cxnId="{045A10D3-8C7E-C048-9B16-95886904C60A}">
      <dgm:prSet/>
      <dgm:spPr/>
      <dgm:t>
        <a:bodyPr/>
        <a:lstStyle/>
        <a:p>
          <a:endParaRPr lang="pl-PL"/>
        </a:p>
      </dgm:t>
    </dgm:pt>
    <dgm:pt modelId="{EB1862D4-17C6-7E4F-90F7-6CE87B6C2FE1}" type="sibTrans" cxnId="{045A10D3-8C7E-C048-9B16-95886904C60A}">
      <dgm:prSet/>
      <dgm:spPr/>
      <dgm:t>
        <a:bodyPr/>
        <a:lstStyle/>
        <a:p>
          <a:endParaRPr lang="pl-PL"/>
        </a:p>
      </dgm:t>
    </dgm:pt>
    <dgm:pt modelId="{2CF35457-CF29-CC4B-95FB-4198C7CB5CAD}">
      <dgm:prSet phldrT="[Tekst]"/>
      <dgm:spPr/>
      <dgm:t>
        <a:bodyPr/>
        <a:lstStyle/>
        <a:p>
          <a:r>
            <a:rPr lang="pl-PL"/>
            <a:t>NA</a:t>
          </a:r>
        </a:p>
      </dgm:t>
    </dgm:pt>
    <dgm:pt modelId="{C9E3E666-949C-F14D-BA3D-0C1E56F045CA}" type="parTrans" cxnId="{15D95D2B-F059-C74C-840E-249F2BA77610}">
      <dgm:prSet/>
      <dgm:spPr/>
      <dgm:t>
        <a:bodyPr/>
        <a:lstStyle/>
        <a:p>
          <a:endParaRPr lang="pl-PL"/>
        </a:p>
      </dgm:t>
    </dgm:pt>
    <dgm:pt modelId="{490D3442-2DB0-FE44-AA23-4024C9B69BD5}" type="sibTrans" cxnId="{15D95D2B-F059-C74C-840E-249F2BA77610}">
      <dgm:prSet/>
      <dgm:spPr/>
      <dgm:t>
        <a:bodyPr/>
        <a:lstStyle/>
        <a:p>
          <a:endParaRPr lang="pl-PL"/>
        </a:p>
      </dgm:t>
    </dgm:pt>
    <dgm:pt modelId="{911459BD-A1BE-D642-AD0A-8543AC49AEC7}">
      <dgm:prSet phldrT="[Tekst]"/>
      <dgm:spPr/>
      <dgm:t>
        <a:bodyPr/>
        <a:lstStyle/>
        <a:p>
          <a:r>
            <a:rPr lang="pl-PL"/>
            <a:t>Zatrudnienie</a:t>
          </a:r>
        </a:p>
      </dgm:t>
    </dgm:pt>
    <dgm:pt modelId="{72F0D268-DA07-614A-86BF-D606F8011E97}" type="parTrans" cxnId="{FE45AA93-6C3E-4746-BF28-17934250C9A0}">
      <dgm:prSet/>
      <dgm:spPr/>
      <dgm:t>
        <a:bodyPr/>
        <a:lstStyle/>
        <a:p>
          <a:endParaRPr lang="pl-PL"/>
        </a:p>
      </dgm:t>
    </dgm:pt>
    <dgm:pt modelId="{3AC9C09D-0318-F548-BEA9-FD4D6C28C49A}" type="sibTrans" cxnId="{FE45AA93-6C3E-4746-BF28-17934250C9A0}">
      <dgm:prSet/>
      <dgm:spPr/>
      <dgm:t>
        <a:bodyPr/>
        <a:lstStyle/>
        <a:p>
          <a:endParaRPr lang="pl-PL"/>
        </a:p>
      </dgm:t>
    </dgm:pt>
    <dgm:pt modelId="{FFD2F6E3-9105-014F-8A59-CD02E068DCC2}">
      <dgm:prSet phldrT="[Tekst]"/>
      <dgm:spPr/>
      <dgm:t>
        <a:bodyPr/>
        <a:lstStyle/>
        <a:p>
          <a:r>
            <a:rPr lang="pl-PL"/>
            <a:t>GW</a:t>
          </a:r>
        </a:p>
      </dgm:t>
    </dgm:pt>
    <dgm:pt modelId="{D2C0A57E-0DBB-3F46-90C9-4F4C796F1994}" type="parTrans" cxnId="{4A89968C-9EC1-4149-81CA-02362A6AE250}">
      <dgm:prSet/>
      <dgm:spPr/>
      <dgm:t>
        <a:bodyPr/>
        <a:lstStyle/>
        <a:p>
          <a:endParaRPr lang="pl-PL"/>
        </a:p>
      </dgm:t>
    </dgm:pt>
    <dgm:pt modelId="{9476A6DE-A661-AD4E-A896-7D08166D72A9}" type="sibTrans" cxnId="{4A89968C-9EC1-4149-81CA-02362A6AE250}">
      <dgm:prSet/>
      <dgm:spPr/>
      <dgm:t>
        <a:bodyPr/>
        <a:lstStyle/>
        <a:p>
          <a:endParaRPr lang="pl-PL"/>
        </a:p>
      </dgm:t>
    </dgm:pt>
    <dgm:pt modelId="{47D95412-EC6E-D84C-AA61-666B63F09FD8}">
      <dgm:prSet phldrT="[Tekst]"/>
      <dgm:spPr/>
      <dgm:t>
        <a:bodyPr/>
        <a:lstStyle/>
        <a:p>
          <a:r>
            <a:rPr lang="pl-PL"/>
            <a:t>Zatrudnienie</a:t>
          </a:r>
        </a:p>
      </dgm:t>
    </dgm:pt>
    <dgm:pt modelId="{B235B1BE-89A3-EE4E-9236-A2445E7802FE}" type="sibTrans" cxnId="{B2A17D12-08A1-E341-9732-4EC1D9899EB1}">
      <dgm:prSet/>
      <dgm:spPr/>
      <dgm:t>
        <a:bodyPr/>
        <a:lstStyle/>
        <a:p>
          <a:endParaRPr lang="pl-PL"/>
        </a:p>
      </dgm:t>
    </dgm:pt>
    <dgm:pt modelId="{E39F1530-AB57-0941-98B5-ABC116E87A2C}" type="parTrans" cxnId="{B2A17D12-08A1-E341-9732-4EC1D9899EB1}">
      <dgm:prSet/>
      <dgm:spPr/>
      <dgm:t>
        <a:bodyPr/>
        <a:lstStyle/>
        <a:p>
          <a:endParaRPr lang="pl-PL"/>
        </a:p>
      </dgm:t>
    </dgm:pt>
    <dgm:pt modelId="{D00D30F0-FF6D-E84B-B75A-04025532D23B}" type="pres">
      <dgm:prSet presAssocID="{C4A9FA79-FCD1-5E4E-A4B9-BFF4A625C739}" presName="Name0" presStyleCnt="0">
        <dgm:presLayoutVars>
          <dgm:chMax/>
          <dgm:chPref/>
          <dgm:dir/>
        </dgm:presLayoutVars>
      </dgm:prSet>
      <dgm:spPr/>
    </dgm:pt>
    <dgm:pt modelId="{ED6F4EF7-8A92-AE40-A3FA-96C490F86261}" type="pres">
      <dgm:prSet presAssocID="{47D95412-EC6E-D84C-AA61-666B63F09FD8}" presName="composite" presStyleCnt="0">
        <dgm:presLayoutVars>
          <dgm:chMax val="1"/>
          <dgm:chPref val="1"/>
        </dgm:presLayoutVars>
      </dgm:prSet>
      <dgm:spPr/>
    </dgm:pt>
    <dgm:pt modelId="{1F5FB86D-C8A0-B345-9F2C-7C955ED705D6}" type="pres">
      <dgm:prSet presAssocID="{47D95412-EC6E-D84C-AA61-666B63F09FD8}" presName="Accent" presStyleLbl="trAlignAcc1" presStyleIdx="0" presStyleCnt="3">
        <dgm:presLayoutVars>
          <dgm:chMax val="0"/>
          <dgm:chPref val="0"/>
        </dgm:presLayoutVars>
      </dgm:prSet>
      <dgm:spPr/>
    </dgm:pt>
    <dgm:pt modelId="{F061D29C-517E-E44E-8863-BEB96D83A419}" type="pres">
      <dgm:prSet presAssocID="{47D95412-EC6E-D84C-AA61-666B63F09FD8}" presName="Image" presStyleLbl="alignImgPlace1" presStyleIdx="0" presStyleCnt="3">
        <dgm:presLayoutVars>
          <dgm:chMax val="0"/>
          <dgm:chPref val="0"/>
        </dgm:presLayoutVars>
      </dgm:prSet>
      <dgm:spPr>
        <a:blipFill rotWithShape="1">
          <a:blip xmlns:r="http://schemas.openxmlformats.org/officeDocument/2006/relationships" r:embed="rId1"/>
          <a:srcRect/>
          <a:stretch>
            <a:fillRect l="-21000" r="-21000"/>
          </a:stretch>
        </a:blipFill>
      </dgm:spPr>
    </dgm:pt>
    <dgm:pt modelId="{63A73BE6-5EBF-B749-98FB-D5AF1045B9F1}" type="pres">
      <dgm:prSet presAssocID="{47D95412-EC6E-D84C-AA61-666B63F09FD8}" presName="ChildComposite" presStyleCnt="0"/>
      <dgm:spPr/>
    </dgm:pt>
    <dgm:pt modelId="{EB212217-0C43-6A47-99E8-50B19D564CFE}" type="pres">
      <dgm:prSet presAssocID="{47D95412-EC6E-D84C-AA61-666B63F09FD8}" presName="Child" presStyleLbl="node1" presStyleIdx="0" presStyleCnt="3">
        <dgm:presLayoutVars>
          <dgm:chMax val="0"/>
          <dgm:chPref val="0"/>
          <dgm:bulletEnabled val="1"/>
        </dgm:presLayoutVars>
      </dgm:prSet>
      <dgm:spPr/>
    </dgm:pt>
    <dgm:pt modelId="{C0C8B66E-B256-D542-B33D-BF003219736C}" type="pres">
      <dgm:prSet presAssocID="{47D95412-EC6E-D84C-AA61-666B63F09FD8}" presName="Parent" presStyleLbl="revTx" presStyleIdx="0" presStyleCnt="3">
        <dgm:presLayoutVars>
          <dgm:chMax val="1"/>
          <dgm:chPref val="0"/>
          <dgm:bulletEnabled val="1"/>
        </dgm:presLayoutVars>
      </dgm:prSet>
      <dgm:spPr/>
    </dgm:pt>
    <dgm:pt modelId="{8C90B965-ECB5-014C-8379-A55DEE292D62}" type="pres">
      <dgm:prSet presAssocID="{B235B1BE-89A3-EE4E-9236-A2445E7802FE}" presName="sibTrans" presStyleCnt="0"/>
      <dgm:spPr/>
    </dgm:pt>
    <dgm:pt modelId="{1D445FF9-7741-3940-9423-F9FE3C1C7E8D}" type="pres">
      <dgm:prSet presAssocID="{A73235BC-536D-C049-97C7-0FE252F7934F}" presName="composite" presStyleCnt="0">
        <dgm:presLayoutVars>
          <dgm:chMax val="1"/>
          <dgm:chPref val="1"/>
        </dgm:presLayoutVars>
      </dgm:prSet>
      <dgm:spPr/>
    </dgm:pt>
    <dgm:pt modelId="{0FBCC76C-0056-604A-9AC6-D9625371372A}" type="pres">
      <dgm:prSet presAssocID="{A73235BC-536D-C049-97C7-0FE252F7934F}" presName="Accent" presStyleLbl="trAlignAcc1" presStyleIdx="1" presStyleCnt="3">
        <dgm:presLayoutVars>
          <dgm:chMax val="0"/>
          <dgm:chPref val="0"/>
        </dgm:presLayoutVars>
      </dgm:prSet>
      <dgm:spPr/>
    </dgm:pt>
    <dgm:pt modelId="{197526B9-6EC5-8141-8451-ADE28550D876}" type="pres">
      <dgm:prSet presAssocID="{A73235BC-536D-C049-97C7-0FE252F7934F}" presName="Image" presStyleLbl="alignImgPlace1" presStyleIdx="1" presStyleCnt="3">
        <dgm:presLayoutVars>
          <dgm:chMax val="0"/>
          <dgm:chPref val="0"/>
        </dgm:presLayoutVars>
      </dgm:prSet>
      <dgm:spPr>
        <a:blipFill rotWithShape="1">
          <a:blip xmlns:r="http://schemas.openxmlformats.org/officeDocument/2006/relationships" r:embed="rId2"/>
          <a:srcRect/>
          <a:stretch>
            <a:fillRect l="-21000" r="-21000"/>
          </a:stretch>
        </a:blipFill>
      </dgm:spPr>
    </dgm:pt>
    <dgm:pt modelId="{BFC29980-7FCF-984E-8D47-95D6AFE6F94F}" type="pres">
      <dgm:prSet presAssocID="{A73235BC-536D-C049-97C7-0FE252F7934F}" presName="ChildComposite" presStyleCnt="0"/>
      <dgm:spPr/>
    </dgm:pt>
    <dgm:pt modelId="{8C90AEC7-A4D2-844B-8209-99DB76E77C28}" type="pres">
      <dgm:prSet presAssocID="{A73235BC-536D-C049-97C7-0FE252F7934F}" presName="Child" presStyleLbl="node1" presStyleIdx="1" presStyleCnt="3">
        <dgm:presLayoutVars>
          <dgm:chMax val="0"/>
          <dgm:chPref val="0"/>
          <dgm:bulletEnabled val="1"/>
        </dgm:presLayoutVars>
      </dgm:prSet>
      <dgm:spPr/>
    </dgm:pt>
    <dgm:pt modelId="{10A579E4-3686-FB49-B5E9-89C9E8B6A2EE}" type="pres">
      <dgm:prSet presAssocID="{A73235BC-536D-C049-97C7-0FE252F7934F}" presName="Parent" presStyleLbl="revTx" presStyleIdx="1" presStyleCnt="3">
        <dgm:presLayoutVars>
          <dgm:chMax val="1"/>
          <dgm:chPref val="0"/>
          <dgm:bulletEnabled val="1"/>
        </dgm:presLayoutVars>
      </dgm:prSet>
      <dgm:spPr/>
    </dgm:pt>
    <dgm:pt modelId="{E0A6F529-60AF-D840-AD04-74873D8A9D53}" type="pres">
      <dgm:prSet presAssocID="{EB1862D4-17C6-7E4F-90F7-6CE87B6C2FE1}" presName="sibTrans" presStyleCnt="0"/>
      <dgm:spPr/>
    </dgm:pt>
    <dgm:pt modelId="{C6ED7EC3-5911-904E-8476-137AFCB8B850}" type="pres">
      <dgm:prSet presAssocID="{911459BD-A1BE-D642-AD0A-8543AC49AEC7}" presName="composite" presStyleCnt="0">
        <dgm:presLayoutVars>
          <dgm:chMax val="1"/>
          <dgm:chPref val="1"/>
        </dgm:presLayoutVars>
      </dgm:prSet>
      <dgm:spPr/>
    </dgm:pt>
    <dgm:pt modelId="{472A1AEE-91BF-934B-994B-4C950DA2E048}" type="pres">
      <dgm:prSet presAssocID="{911459BD-A1BE-D642-AD0A-8543AC49AEC7}" presName="Accent" presStyleLbl="trAlignAcc1" presStyleIdx="2" presStyleCnt="3">
        <dgm:presLayoutVars>
          <dgm:chMax val="0"/>
          <dgm:chPref val="0"/>
        </dgm:presLayoutVars>
      </dgm:prSet>
      <dgm:spPr/>
    </dgm:pt>
    <dgm:pt modelId="{E4901DA2-252B-104E-A84A-9BA6FB97AC71}" type="pres">
      <dgm:prSet presAssocID="{911459BD-A1BE-D642-AD0A-8543AC49AEC7}" presName="Image" presStyleLbl="alignImgPlace1" presStyleIdx="2" presStyleCnt="3">
        <dgm:presLayoutVars>
          <dgm:chMax val="0"/>
          <dgm:chPref val="0"/>
        </dgm:presLayoutVars>
      </dgm:prSet>
      <dgm:spPr>
        <a:blipFill rotWithShape="1">
          <a:blip xmlns:r="http://schemas.openxmlformats.org/officeDocument/2006/relationships" r:embed="rId3"/>
          <a:srcRect/>
          <a:stretch>
            <a:fillRect l="-21000" r="-21000"/>
          </a:stretch>
        </a:blipFill>
      </dgm:spPr>
    </dgm:pt>
    <dgm:pt modelId="{3556BCAC-65D6-4547-B2A2-0FF5BC043A3E}" type="pres">
      <dgm:prSet presAssocID="{911459BD-A1BE-D642-AD0A-8543AC49AEC7}" presName="ChildComposite" presStyleCnt="0"/>
      <dgm:spPr/>
    </dgm:pt>
    <dgm:pt modelId="{C107F7CE-A327-D74B-8409-7C7A661B02BE}" type="pres">
      <dgm:prSet presAssocID="{911459BD-A1BE-D642-AD0A-8543AC49AEC7}" presName="Child" presStyleLbl="node1" presStyleIdx="2" presStyleCnt="3">
        <dgm:presLayoutVars>
          <dgm:chMax val="0"/>
          <dgm:chPref val="0"/>
          <dgm:bulletEnabled val="1"/>
        </dgm:presLayoutVars>
      </dgm:prSet>
      <dgm:spPr/>
    </dgm:pt>
    <dgm:pt modelId="{C5158A27-EB37-9842-849C-7C4A56A8122C}" type="pres">
      <dgm:prSet presAssocID="{911459BD-A1BE-D642-AD0A-8543AC49AEC7}" presName="Parent" presStyleLbl="revTx" presStyleIdx="2" presStyleCnt="3">
        <dgm:presLayoutVars>
          <dgm:chMax val="1"/>
          <dgm:chPref val="0"/>
          <dgm:bulletEnabled val="1"/>
        </dgm:presLayoutVars>
      </dgm:prSet>
      <dgm:spPr/>
    </dgm:pt>
  </dgm:ptLst>
  <dgm:cxnLst>
    <dgm:cxn modelId="{5809A204-EC1A-4EBA-A249-FEBD1B2D7FDB}" type="presOf" srcId="{A73235BC-536D-C049-97C7-0FE252F7934F}" destId="{10A579E4-3686-FB49-B5E9-89C9E8B6A2EE}" srcOrd="0" destOrd="0" presId="urn:microsoft.com/office/officeart/2008/layout/CaptionedPictures"/>
    <dgm:cxn modelId="{B2A17D12-08A1-E341-9732-4EC1D9899EB1}" srcId="{C4A9FA79-FCD1-5E4E-A4B9-BFF4A625C739}" destId="{47D95412-EC6E-D84C-AA61-666B63F09FD8}" srcOrd="0" destOrd="0" parTransId="{E39F1530-AB57-0941-98B5-ABC116E87A2C}" sibTransId="{B235B1BE-89A3-EE4E-9236-A2445E7802FE}"/>
    <dgm:cxn modelId="{15D95D2B-F059-C74C-840E-249F2BA77610}" srcId="{A73235BC-536D-C049-97C7-0FE252F7934F}" destId="{2CF35457-CF29-CC4B-95FB-4198C7CB5CAD}" srcOrd="0" destOrd="0" parTransId="{C9E3E666-949C-F14D-BA3D-0C1E56F045CA}" sibTransId="{490D3442-2DB0-FE44-AA23-4024C9B69BD5}"/>
    <dgm:cxn modelId="{9EFBE138-A778-44FB-9CB3-614E8A464A3E}" type="presOf" srcId="{911459BD-A1BE-D642-AD0A-8543AC49AEC7}" destId="{C5158A27-EB37-9842-849C-7C4A56A8122C}" srcOrd="0" destOrd="0" presId="urn:microsoft.com/office/officeart/2008/layout/CaptionedPictures"/>
    <dgm:cxn modelId="{573FDE52-1BCE-4ABB-92DB-56B77544B9D6}" type="presOf" srcId="{1F72B8F3-0B2D-8847-9501-B89B391360C8}" destId="{EB212217-0C43-6A47-99E8-50B19D564CFE}" srcOrd="0" destOrd="0" presId="urn:microsoft.com/office/officeart/2008/layout/CaptionedPictures"/>
    <dgm:cxn modelId="{174DC25A-C057-4017-A1E5-D1FAEFEB7037}" type="presOf" srcId="{47D95412-EC6E-D84C-AA61-666B63F09FD8}" destId="{C0C8B66E-B256-D542-B33D-BF003219736C}" srcOrd="0" destOrd="0" presId="urn:microsoft.com/office/officeart/2008/layout/CaptionedPictures"/>
    <dgm:cxn modelId="{4A89968C-9EC1-4149-81CA-02362A6AE250}" srcId="{911459BD-A1BE-D642-AD0A-8543AC49AEC7}" destId="{FFD2F6E3-9105-014F-8A59-CD02E068DCC2}" srcOrd="0" destOrd="0" parTransId="{D2C0A57E-0DBB-3F46-90C9-4F4C796F1994}" sibTransId="{9476A6DE-A661-AD4E-A896-7D08166D72A9}"/>
    <dgm:cxn modelId="{FE45AA93-6C3E-4746-BF28-17934250C9A0}" srcId="{C4A9FA79-FCD1-5E4E-A4B9-BFF4A625C739}" destId="{911459BD-A1BE-D642-AD0A-8543AC49AEC7}" srcOrd="2" destOrd="0" parTransId="{72F0D268-DA07-614A-86BF-D606F8011E97}" sibTransId="{3AC9C09D-0318-F548-BEA9-FD4D6C28C49A}"/>
    <dgm:cxn modelId="{A2A28A9D-2349-4AF6-9DDC-34F140A6BB05}" type="presOf" srcId="{C4A9FA79-FCD1-5E4E-A4B9-BFF4A625C739}" destId="{D00D30F0-FF6D-E84B-B75A-04025532D23B}" srcOrd="0" destOrd="0" presId="urn:microsoft.com/office/officeart/2008/layout/CaptionedPictures"/>
    <dgm:cxn modelId="{045A10D3-8C7E-C048-9B16-95886904C60A}" srcId="{C4A9FA79-FCD1-5E4E-A4B9-BFF4A625C739}" destId="{A73235BC-536D-C049-97C7-0FE252F7934F}" srcOrd="1" destOrd="0" parTransId="{1F497D28-D983-F446-AEBA-C78D663336D7}" sibTransId="{EB1862D4-17C6-7E4F-90F7-6CE87B6C2FE1}"/>
    <dgm:cxn modelId="{35D4B6E8-BCB7-49C1-9562-72EAD5BAB24C}" type="presOf" srcId="{2CF35457-CF29-CC4B-95FB-4198C7CB5CAD}" destId="{8C90AEC7-A4D2-844B-8209-99DB76E77C28}" srcOrd="0" destOrd="0" presId="urn:microsoft.com/office/officeart/2008/layout/CaptionedPictures"/>
    <dgm:cxn modelId="{6992B5EA-10AF-7941-A966-3CDD63056274}" srcId="{47D95412-EC6E-D84C-AA61-666B63F09FD8}" destId="{1F72B8F3-0B2D-8847-9501-B89B391360C8}" srcOrd="0" destOrd="0" parTransId="{8586AFFC-8149-BB48-858B-9EC7FB4A1DEA}" sibTransId="{0E107353-C7B6-894C-AE17-40E73E923995}"/>
    <dgm:cxn modelId="{F82528F2-2662-490E-9771-02FBFB052594}" type="presOf" srcId="{FFD2F6E3-9105-014F-8A59-CD02E068DCC2}" destId="{C107F7CE-A327-D74B-8409-7C7A661B02BE}" srcOrd="0" destOrd="0" presId="urn:microsoft.com/office/officeart/2008/layout/CaptionedPictures"/>
    <dgm:cxn modelId="{BF616FBE-7327-4FDB-A4A9-7C4F39BB1B75}" type="presParOf" srcId="{D00D30F0-FF6D-E84B-B75A-04025532D23B}" destId="{ED6F4EF7-8A92-AE40-A3FA-96C490F86261}" srcOrd="0" destOrd="0" presId="urn:microsoft.com/office/officeart/2008/layout/CaptionedPictures"/>
    <dgm:cxn modelId="{E64EFCD7-393D-451B-83A1-3634B1BB3864}" type="presParOf" srcId="{ED6F4EF7-8A92-AE40-A3FA-96C490F86261}" destId="{1F5FB86D-C8A0-B345-9F2C-7C955ED705D6}" srcOrd="0" destOrd="0" presId="urn:microsoft.com/office/officeart/2008/layout/CaptionedPictures"/>
    <dgm:cxn modelId="{07FF1FC8-50AC-461D-BBE5-D1B10715977D}" type="presParOf" srcId="{ED6F4EF7-8A92-AE40-A3FA-96C490F86261}" destId="{F061D29C-517E-E44E-8863-BEB96D83A419}" srcOrd="1" destOrd="0" presId="urn:microsoft.com/office/officeart/2008/layout/CaptionedPictures"/>
    <dgm:cxn modelId="{F7F8B2B6-4F4D-4339-A07D-822C70ABF0E7}" type="presParOf" srcId="{ED6F4EF7-8A92-AE40-A3FA-96C490F86261}" destId="{63A73BE6-5EBF-B749-98FB-D5AF1045B9F1}" srcOrd="2" destOrd="0" presId="urn:microsoft.com/office/officeart/2008/layout/CaptionedPictures"/>
    <dgm:cxn modelId="{20F5C881-8605-4D8C-AE76-F70CC673D024}" type="presParOf" srcId="{63A73BE6-5EBF-B749-98FB-D5AF1045B9F1}" destId="{EB212217-0C43-6A47-99E8-50B19D564CFE}" srcOrd="0" destOrd="0" presId="urn:microsoft.com/office/officeart/2008/layout/CaptionedPictures"/>
    <dgm:cxn modelId="{1F4670A5-3908-4611-BCB8-9E65EFFD96DA}" type="presParOf" srcId="{63A73BE6-5EBF-B749-98FB-D5AF1045B9F1}" destId="{C0C8B66E-B256-D542-B33D-BF003219736C}" srcOrd="1" destOrd="0" presId="urn:microsoft.com/office/officeart/2008/layout/CaptionedPictures"/>
    <dgm:cxn modelId="{FECA799F-3CFE-4B1C-96B7-3E664E179792}" type="presParOf" srcId="{D00D30F0-FF6D-E84B-B75A-04025532D23B}" destId="{8C90B965-ECB5-014C-8379-A55DEE292D62}" srcOrd="1" destOrd="0" presId="urn:microsoft.com/office/officeart/2008/layout/CaptionedPictures"/>
    <dgm:cxn modelId="{C4BC42E4-4B80-49F8-8C5A-D2CB3D4047F8}" type="presParOf" srcId="{D00D30F0-FF6D-E84B-B75A-04025532D23B}" destId="{1D445FF9-7741-3940-9423-F9FE3C1C7E8D}" srcOrd="2" destOrd="0" presId="urn:microsoft.com/office/officeart/2008/layout/CaptionedPictures"/>
    <dgm:cxn modelId="{08E76B38-0A5C-45F4-9599-2D2D7D80B1DC}" type="presParOf" srcId="{1D445FF9-7741-3940-9423-F9FE3C1C7E8D}" destId="{0FBCC76C-0056-604A-9AC6-D9625371372A}" srcOrd="0" destOrd="0" presId="urn:microsoft.com/office/officeart/2008/layout/CaptionedPictures"/>
    <dgm:cxn modelId="{55A9DAE2-2A96-4CFC-9064-1A26521D575D}" type="presParOf" srcId="{1D445FF9-7741-3940-9423-F9FE3C1C7E8D}" destId="{197526B9-6EC5-8141-8451-ADE28550D876}" srcOrd="1" destOrd="0" presId="urn:microsoft.com/office/officeart/2008/layout/CaptionedPictures"/>
    <dgm:cxn modelId="{A1A9662C-35C8-4B12-ACD7-786A477F3D16}" type="presParOf" srcId="{1D445FF9-7741-3940-9423-F9FE3C1C7E8D}" destId="{BFC29980-7FCF-984E-8D47-95D6AFE6F94F}" srcOrd="2" destOrd="0" presId="urn:microsoft.com/office/officeart/2008/layout/CaptionedPictures"/>
    <dgm:cxn modelId="{F0DD9102-CC3C-471F-9F0F-43884D8857F6}" type="presParOf" srcId="{BFC29980-7FCF-984E-8D47-95D6AFE6F94F}" destId="{8C90AEC7-A4D2-844B-8209-99DB76E77C28}" srcOrd="0" destOrd="0" presId="urn:microsoft.com/office/officeart/2008/layout/CaptionedPictures"/>
    <dgm:cxn modelId="{7CE53A42-D09E-4617-943C-354B874D8B50}" type="presParOf" srcId="{BFC29980-7FCF-984E-8D47-95D6AFE6F94F}" destId="{10A579E4-3686-FB49-B5E9-89C9E8B6A2EE}" srcOrd="1" destOrd="0" presId="urn:microsoft.com/office/officeart/2008/layout/CaptionedPictures"/>
    <dgm:cxn modelId="{1C126801-3EBE-4004-A913-30156181F129}" type="presParOf" srcId="{D00D30F0-FF6D-E84B-B75A-04025532D23B}" destId="{E0A6F529-60AF-D840-AD04-74873D8A9D53}" srcOrd="3" destOrd="0" presId="urn:microsoft.com/office/officeart/2008/layout/CaptionedPictures"/>
    <dgm:cxn modelId="{0BA43001-8529-42B0-8061-CFFCBE52B761}" type="presParOf" srcId="{D00D30F0-FF6D-E84B-B75A-04025532D23B}" destId="{C6ED7EC3-5911-904E-8476-137AFCB8B850}" srcOrd="4" destOrd="0" presId="urn:microsoft.com/office/officeart/2008/layout/CaptionedPictures"/>
    <dgm:cxn modelId="{22FEF9EA-2980-40DB-BAC5-9A683060A654}" type="presParOf" srcId="{C6ED7EC3-5911-904E-8476-137AFCB8B850}" destId="{472A1AEE-91BF-934B-994B-4C950DA2E048}" srcOrd="0" destOrd="0" presId="urn:microsoft.com/office/officeart/2008/layout/CaptionedPictures"/>
    <dgm:cxn modelId="{759AFE17-08FA-4B1E-8CB2-AF850379B9FD}" type="presParOf" srcId="{C6ED7EC3-5911-904E-8476-137AFCB8B850}" destId="{E4901DA2-252B-104E-A84A-9BA6FB97AC71}" srcOrd="1" destOrd="0" presId="urn:microsoft.com/office/officeart/2008/layout/CaptionedPictures"/>
    <dgm:cxn modelId="{9386CE6B-57F9-429B-A11E-4CDFC808544B}" type="presParOf" srcId="{C6ED7EC3-5911-904E-8476-137AFCB8B850}" destId="{3556BCAC-65D6-4547-B2A2-0FF5BC043A3E}" srcOrd="2" destOrd="0" presId="urn:microsoft.com/office/officeart/2008/layout/CaptionedPictures"/>
    <dgm:cxn modelId="{B95FCA67-52FF-4E3B-9E07-E1858CC4434D}" type="presParOf" srcId="{3556BCAC-65D6-4547-B2A2-0FF5BC043A3E}" destId="{C107F7CE-A327-D74B-8409-7C7A661B02BE}" srcOrd="0" destOrd="0" presId="urn:microsoft.com/office/officeart/2008/layout/CaptionedPictures"/>
    <dgm:cxn modelId="{2B9E6E63-792C-4538-ABF2-95E07EF6A4CB}" type="presParOf" srcId="{3556BCAC-65D6-4547-B2A2-0FF5BC043A3E}" destId="{C5158A27-EB37-9842-849C-7C4A56A8122C}"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4920DED-DBE2-EF46-817D-DABCA567DD27}" type="doc">
      <dgm:prSet loTypeId="urn:microsoft.com/office/officeart/2005/8/layout/pyramid2" loCatId="" qsTypeId="urn:microsoft.com/office/officeart/2005/8/quickstyle/simple1" qsCatId="simple" csTypeId="urn:microsoft.com/office/officeart/2005/8/colors/accent1_2" csCatId="accent1" phldr="1"/>
      <dgm:spPr/>
    </dgm:pt>
    <dgm:pt modelId="{CA6960A4-F595-2344-81B5-1B6056258817}">
      <dgm:prSet phldrT="[Tekst]"/>
      <dgm:spPr>
        <a:ln>
          <a:solidFill>
            <a:srgbClr val="0070C0"/>
          </a:solidFill>
        </a:ln>
      </dgm:spPr>
      <dgm:t>
        <a:bodyPr/>
        <a:lstStyle/>
        <a:p>
          <a:r>
            <a:rPr lang="pl-PL" dirty="0">
              <a:solidFill>
                <a:srgbClr val="FFC000"/>
              </a:solidFill>
            </a:rPr>
            <a:t>Władze rektorskie </a:t>
          </a:r>
        </a:p>
        <a:p>
          <a:r>
            <a:rPr lang="pl-PL" dirty="0">
              <a:solidFill>
                <a:srgbClr val="FFC000"/>
              </a:solidFill>
            </a:rPr>
            <a:t>100% M</a:t>
          </a:r>
        </a:p>
      </dgm:t>
    </dgm:pt>
    <dgm:pt modelId="{60CC6D2D-5FCB-CE4A-93A1-F6F7AA790DAC}" type="parTrans" cxnId="{1A7A81F6-ACB1-4648-A0FF-4F198CF070D3}">
      <dgm:prSet/>
      <dgm:spPr/>
      <dgm:t>
        <a:bodyPr/>
        <a:lstStyle/>
        <a:p>
          <a:endParaRPr lang="pl-PL"/>
        </a:p>
      </dgm:t>
    </dgm:pt>
    <dgm:pt modelId="{9CD8B749-3030-7443-BA22-269F6DAF1F15}" type="sibTrans" cxnId="{1A7A81F6-ACB1-4648-A0FF-4F198CF070D3}">
      <dgm:prSet/>
      <dgm:spPr/>
      <dgm:t>
        <a:bodyPr/>
        <a:lstStyle/>
        <a:p>
          <a:endParaRPr lang="pl-PL"/>
        </a:p>
      </dgm:t>
    </dgm:pt>
    <dgm:pt modelId="{EA69C747-9481-E547-A565-24B6A651F52A}">
      <dgm:prSet phldrT="[Tekst]"/>
      <dgm:spPr>
        <a:ln>
          <a:solidFill>
            <a:srgbClr val="0070C0"/>
          </a:solidFill>
        </a:ln>
      </dgm:spPr>
      <dgm:t>
        <a:bodyPr/>
        <a:lstStyle/>
        <a:p>
          <a:r>
            <a:rPr lang="pl-PL" dirty="0">
              <a:solidFill>
                <a:srgbClr val="00B0F0"/>
              </a:solidFill>
            </a:rPr>
            <a:t>Władze dziekańskie </a:t>
          </a:r>
        </a:p>
        <a:p>
          <a:r>
            <a:rPr lang="pl-PL" dirty="0">
              <a:solidFill>
                <a:srgbClr val="00B0F0"/>
              </a:solidFill>
            </a:rPr>
            <a:t>20% K  80%M</a:t>
          </a:r>
        </a:p>
      </dgm:t>
    </dgm:pt>
    <dgm:pt modelId="{98C83A9C-A928-5243-A9C1-0F98C638BC72}" type="parTrans" cxnId="{37231CFD-9AE1-A046-BD9A-D1106FD19228}">
      <dgm:prSet/>
      <dgm:spPr/>
      <dgm:t>
        <a:bodyPr/>
        <a:lstStyle/>
        <a:p>
          <a:endParaRPr lang="pl-PL"/>
        </a:p>
      </dgm:t>
    </dgm:pt>
    <dgm:pt modelId="{6E798A45-2CA3-114E-A501-96F8D67BE613}" type="sibTrans" cxnId="{37231CFD-9AE1-A046-BD9A-D1106FD19228}">
      <dgm:prSet/>
      <dgm:spPr/>
      <dgm:t>
        <a:bodyPr/>
        <a:lstStyle/>
        <a:p>
          <a:endParaRPr lang="pl-PL"/>
        </a:p>
      </dgm:t>
    </dgm:pt>
    <dgm:pt modelId="{14EDF5BB-92B9-0842-A15F-C10758680C22}">
      <dgm:prSet phldrT="[Tekst]"/>
      <dgm:spPr>
        <a:ln>
          <a:solidFill>
            <a:srgbClr val="0070C0"/>
          </a:solidFill>
        </a:ln>
      </dgm:spPr>
      <dgm:t>
        <a:bodyPr/>
        <a:lstStyle/>
        <a:p>
          <a:r>
            <a:rPr lang="pl-PL" dirty="0">
              <a:solidFill>
                <a:srgbClr val="FF0000"/>
              </a:solidFill>
            </a:rPr>
            <a:t>Władze Katedr i Instytutów </a:t>
          </a:r>
        </a:p>
        <a:p>
          <a:r>
            <a:rPr lang="pl-PL" dirty="0">
              <a:solidFill>
                <a:srgbClr val="FF0000"/>
              </a:solidFill>
            </a:rPr>
            <a:t>32% K 68% M</a:t>
          </a:r>
        </a:p>
      </dgm:t>
    </dgm:pt>
    <dgm:pt modelId="{450B0DA9-6BBA-0445-95C3-F25F94B1D8A2}" type="parTrans" cxnId="{3D6D9854-2BDD-6B4F-9AB1-ADFE6E200EA4}">
      <dgm:prSet/>
      <dgm:spPr/>
      <dgm:t>
        <a:bodyPr/>
        <a:lstStyle/>
        <a:p>
          <a:endParaRPr lang="pl-PL"/>
        </a:p>
      </dgm:t>
    </dgm:pt>
    <dgm:pt modelId="{952E985F-9666-E14A-A849-5293DED1B8BC}" type="sibTrans" cxnId="{3D6D9854-2BDD-6B4F-9AB1-ADFE6E200EA4}">
      <dgm:prSet/>
      <dgm:spPr/>
      <dgm:t>
        <a:bodyPr/>
        <a:lstStyle/>
        <a:p>
          <a:endParaRPr lang="pl-PL"/>
        </a:p>
      </dgm:t>
    </dgm:pt>
    <dgm:pt modelId="{1CBD0AAF-71AC-C94D-9D26-DC66AB6BA70B}" type="pres">
      <dgm:prSet presAssocID="{04920DED-DBE2-EF46-817D-DABCA567DD27}" presName="compositeShape" presStyleCnt="0">
        <dgm:presLayoutVars>
          <dgm:dir/>
          <dgm:resizeHandles/>
        </dgm:presLayoutVars>
      </dgm:prSet>
      <dgm:spPr/>
    </dgm:pt>
    <dgm:pt modelId="{BC4B9CDD-90C5-5943-820D-A6BB24274CBB}" type="pres">
      <dgm:prSet presAssocID="{04920DED-DBE2-EF46-817D-DABCA567DD27}" presName="pyramid" presStyleLbl="node1" presStyleIdx="0" presStyleCnt="1"/>
      <dgm:spPr>
        <a:solidFill>
          <a:schemeClr val="accent1">
            <a:lumMod val="20000"/>
            <a:lumOff val="80000"/>
          </a:schemeClr>
        </a:solidFill>
      </dgm:spPr>
    </dgm:pt>
    <dgm:pt modelId="{2E09AF25-5895-2847-BF9B-EFCDFE9C9640}" type="pres">
      <dgm:prSet presAssocID="{04920DED-DBE2-EF46-817D-DABCA567DD27}" presName="theList" presStyleCnt="0"/>
      <dgm:spPr/>
    </dgm:pt>
    <dgm:pt modelId="{E13E2B75-2257-7344-AABC-BDE6A1839F92}" type="pres">
      <dgm:prSet presAssocID="{CA6960A4-F595-2344-81B5-1B6056258817}" presName="aNode" presStyleLbl="fgAcc1" presStyleIdx="0" presStyleCnt="3">
        <dgm:presLayoutVars>
          <dgm:bulletEnabled val="1"/>
        </dgm:presLayoutVars>
      </dgm:prSet>
      <dgm:spPr/>
    </dgm:pt>
    <dgm:pt modelId="{414B0BBC-DCC5-3D4D-8901-096390ED6E2F}" type="pres">
      <dgm:prSet presAssocID="{CA6960A4-F595-2344-81B5-1B6056258817}" presName="aSpace" presStyleCnt="0"/>
      <dgm:spPr/>
    </dgm:pt>
    <dgm:pt modelId="{EAD2AC52-0873-5F49-9925-D513FC2D7BA6}" type="pres">
      <dgm:prSet presAssocID="{EA69C747-9481-E547-A565-24B6A651F52A}" presName="aNode" presStyleLbl="fgAcc1" presStyleIdx="1" presStyleCnt="3">
        <dgm:presLayoutVars>
          <dgm:bulletEnabled val="1"/>
        </dgm:presLayoutVars>
      </dgm:prSet>
      <dgm:spPr/>
    </dgm:pt>
    <dgm:pt modelId="{1B150267-A4A7-6742-B7FC-0C2F7485D7BB}" type="pres">
      <dgm:prSet presAssocID="{EA69C747-9481-E547-A565-24B6A651F52A}" presName="aSpace" presStyleCnt="0"/>
      <dgm:spPr/>
    </dgm:pt>
    <dgm:pt modelId="{71A62226-F5BA-DF42-9787-B697DF0CAB64}" type="pres">
      <dgm:prSet presAssocID="{14EDF5BB-92B9-0842-A15F-C10758680C22}" presName="aNode" presStyleLbl="fgAcc1" presStyleIdx="2" presStyleCnt="3">
        <dgm:presLayoutVars>
          <dgm:bulletEnabled val="1"/>
        </dgm:presLayoutVars>
      </dgm:prSet>
      <dgm:spPr/>
    </dgm:pt>
    <dgm:pt modelId="{A86A9983-7322-8E4E-BEAE-054B547E6691}" type="pres">
      <dgm:prSet presAssocID="{14EDF5BB-92B9-0842-A15F-C10758680C22}" presName="aSpace" presStyleCnt="0"/>
      <dgm:spPr/>
    </dgm:pt>
  </dgm:ptLst>
  <dgm:cxnLst>
    <dgm:cxn modelId="{3D6D9854-2BDD-6B4F-9AB1-ADFE6E200EA4}" srcId="{04920DED-DBE2-EF46-817D-DABCA567DD27}" destId="{14EDF5BB-92B9-0842-A15F-C10758680C22}" srcOrd="2" destOrd="0" parTransId="{450B0DA9-6BBA-0445-95C3-F25F94B1D8A2}" sibTransId="{952E985F-9666-E14A-A849-5293DED1B8BC}"/>
    <dgm:cxn modelId="{02C0AC99-D302-4C9C-84F6-10A61941744A}" type="presOf" srcId="{CA6960A4-F595-2344-81B5-1B6056258817}" destId="{E13E2B75-2257-7344-AABC-BDE6A1839F92}" srcOrd="0" destOrd="0" presId="urn:microsoft.com/office/officeart/2005/8/layout/pyramid2"/>
    <dgm:cxn modelId="{57893CAE-B784-4BE9-96E2-02ABB2D8B484}" type="presOf" srcId="{04920DED-DBE2-EF46-817D-DABCA567DD27}" destId="{1CBD0AAF-71AC-C94D-9D26-DC66AB6BA70B}" srcOrd="0" destOrd="0" presId="urn:microsoft.com/office/officeart/2005/8/layout/pyramid2"/>
    <dgm:cxn modelId="{9F01DCC7-6C78-4C67-804C-CD25F3F943AA}" type="presOf" srcId="{14EDF5BB-92B9-0842-A15F-C10758680C22}" destId="{71A62226-F5BA-DF42-9787-B697DF0CAB64}" srcOrd="0" destOrd="0" presId="urn:microsoft.com/office/officeart/2005/8/layout/pyramid2"/>
    <dgm:cxn modelId="{E39004F0-E175-4D4D-B747-297A36EC3641}" type="presOf" srcId="{EA69C747-9481-E547-A565-24B6A651F52A}" destId="{EAD2AC52-0873-5F49-9925-D513FC2D7BA6}" srcOrd="0" destOrd="0" presId="urn:microsoft.com/office/officeart/2005/8/layout/pyramid2"/>
    <dgm:cxn modelId="{1A7A81F6-ACB1-4648-A0FF-4F198CF070D3}" srcId="{04920DED-DBE2-EF46-817D-DABCA567DD27}" destId="{CA6960A4-F595-2344-81B5-1B6056258817}" srcOrd="0" destOrd="0" parTransId="{60CC6D2D-5FCB-CE4A-93A1-F6F7AA790DAC}" sibTransId="{9CD8B749-3030-7443-BA22-269F6DAF1F15}"/>
    <dgm:cxn modelId="{37231CFD-9AE1-A046-BD9A-D1106FD19228}" srcId="{04920DED-DBE2-EF46-817D-DABCA567DD27}" destId="{EA69C747-9481-E547-A565-24B6A651F52A}" srcOrd="1" destOrd="0" parTransId="{98C83A9C-A928-5243-A9C1-0F98C638BC72}" sibTransId="{6E798A45-2CA3-114E-A501-96F8D67BE613}"/>
    <dgm:cxn modelId="{B1AE5191-73CD-4FFF-8CCA-6BFB8BCC2663}" type="presParOf" srcId="{1CBD0AAF-71AC-C94D-9D26-DC66AB6BA70B}" destId="{BC4B9CDD-90C5-5943-820D-A6BB24274CBB}" srcOrd="0" destOrd="0" presId="urn:microsoft.com/office/officeart/2005/8/layout/pyramid2"/>
    <dgm:cxn modelId="{94E05BC2-6667-42EC-B5FE-ED72FD339E49}" type="presParOf" srcId="{1CBD0AAF-71AC-C94D-9D26-DC66AB6BA70B}" destId="{2E09AF25-5895-2847-BF9B-EFCDFE9C9640}" srcOrd="1" destOrd="0" presId="urn:microsoft.com/office/officeart/2005/8/layout/pyramid2"/>
    <dgm:cxn modelId="{A81A3C67-CA17-4C6C-BAFA-1AD7387EE28A}" type="presParOf" srcId="{2E09AF25-5895-2847-BF9B-EFCDFE9C9640}" destId="{E13E2B75-2257-7344-AABC-BDE6A1839F92}" srcOrd="0" destOrd="0" presId="urn:microsoft.com/office/officeart/2005/8/layout/pyramid2"/>
    <dgm:cxn modelId="{58C15A7C-F159-4D86-B926-100B4C51C4A1}" type="presParOf" srcId="{2E09AF25-5895-2847-BF9B-EFCDFE9C9640}" destId="{414B0BBC-DCC5-3D4D-8901-096390ED6E2F}" srcOrd="1" destOrd="0" presId="urn:microsoft.com/office/officeart/2005/8/layout/pyramid2"/>
    <dgm:cxn modelId="{22650273-4AAE-441B-85E7-61542FBB24C9}" type="presParOf" srcId="{2E09AF25-5895-2847-BF9B-EFCDFE9C9640}" destId="{EAD2AC52-0873-5F49-9925-D513FC2D7BA6}" srcOrd="2" destOrd="0" presId="urn:microsoft.com/office/officeart/2005/8/layout/pyramid2"/>
    <dgm:cxn modelId="{3D4388C4-F799-4B20-BD4B-61A4A72B7507}" type="presParOf" srcId="{2E09AF25-5895-2847-BF9B-EFCDFE9C9640}" destId="{1B150267-A4A7-6742-B7FC-0C2F7485D7BB}" srcOrd="3" destOrd="0" presId="urn:microsoft.com/office/officeart/2005/8/layout/pyramid2"/>
    <dgm:cxn modelId="{7C78EE5D-288D-4346-90FC-3935AFF24D66}" type="presParOf" srcId="{2E09AF25-5895-2847-BF9B-EFCDFE9C9640}" destId="{71A62226-F5BA-DF42-9787-B697DF0CAB64}" srcOrd="4" destOrd="0" presId="urn:microsoft.com/office/officeart/2005/8/layout/pyramid2"/>
    <dgm:cxn modelId="{8A9B981D-8A5D-4EF3-8A8E-2889EBAF6324}" type="presParOf" srcId="{2E09AF25-5895-2847-BF9B-EFCDFE9C9640}" destId="{A86A9983-7322-8E4E-BEAE-054B547E669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4B4BA9-7365-EB43-9409-DBA409F35A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3AF4FEA0-3D9D-9841-AF64-3988057EB314}">
      <dgm:prSet custT="1"/>
      <dgm:spPr>
        <a:noFill/>
        <a:ln>
          <a:solidFill>
            <a:srgbClr val="0070C0"/>
          </a:solidFill>
        </a:ln>
      </dgm:spPr>
      <dgm:t>
        <a:bodyPr/>
        <a:lstStyle/>
        <a:p>
          <a:pPr algn="ctr"/>
          <a:r>
            <a:rPr lang="pl-PL" sz="1800" b="1" dirty="0">
              <a:solidFill>
                <a:srgbClr val="FFC000"/>
              </a:solidFill>
            </a:rPr>
            <a:t>Oznacza</a:t>
          </a:r>
          <a:r>
            <a:rPr lang="pl-PL" sz="1800" dirty="0">
              <a:solidFill>
                <a:srgbClr val="0070C0"/>
              </a:solidFill>
            </a:rPr>
            <a:t> </a:t>
          </a:r>
          <a:r>
            <a:rPr lang="pl-PL" sz="1800" dirty="0" err="1">
              <a:solidFill>
                <a:srgbClr val="0070C0"/>
              </a:solidFill>
            </a:rPr>
            <a:t>ocene</a:t>
          </a:r>
          <a:r>
            <a:rPr lang="pl-PL" sz="1800" dirty="0">
              <a:solidFill>
                <a:srgbClr val="0070C0"/>
              </a:solidFill>
            </a:rPr>
            <a:t>̨ sytuacji kobiet i </a:t>
          </a:r>
          <a:r>
            <a:rPr lang="pl-PL" sz="1800" dirty="0" err="1">
              <a:solidFill>
                <a:srgbClr val="0070C0"/>
              </a:solidFill>
            </a:rPr>
            <a:t>mężczyzn</a:t>
          </a:r>
          <a:r>
            <a:rPr lang="pl-PL" sz="1800" dirty="0">
              <a:solidFill>
                <a:srgbClr val="0070C0"/>
              </a:solidFill>
            </a:rPr>
            <a:t> w </a:t>
          </a:r>
          <a:r>
            <a:rPr lang="pl-PL" sz="1800" dirty="0" err="1">
              <a:solidFill>
                <a:srgbClr val="0070C0"/>
              </a:solidFill>
            </a:rPr>
            <a:t>różnych</a:t>
          </a:r>
          <a:r>
            <a:rPr lang="pl-PL" sz="1800" dirty="0">
              <a:solidFill>
                <a:srgbClr val="0070C0"/>
              </a:solidFill>
            </a:rPr>
            <a:t> sferach </a:t>
          </a:r>
          <a:r>
            <a:rPr lang="pl-PL" sz="1800" dirty="0" err="1">
              <a:solidFill>
                <a:srgbClr val="0070C0"/>
              </a:solidFill>
            </a:rPr>
            <a:t>życia</a:t>
          </a:r>
          <a:r>
            <a:rPr lang="pl-PL" sz="1800" dirty="0">
              <a:solidFill>
                <a:srgbClr val="0070C0"/>
              </a:solidFill>
            </a:rPr>
            <a:t> społecznego</a:t>
          </a:r>
        </a:p>
        <a:p>
          <a:pPr algn="ctr"/>
          <a:br>
            <a:rPr lang="pl-PL" sz="1800" dirty="0">
              <a:solidFill>
                <a:srgbClr val="0070C0"/>
              </a:solidFill>
            </a:rPr>
          </a:br>
          <a:r>
            <a:rPr lang="pl-PL" sz="1800" b="1" dirty="0">
              <a:solidFill>
                <a:srgbClr val="FFC000"/>
              </a:solidFill>
            </a:rPr>
            <a:t>Obejmuje</a:t>
          </a:r>
          <a:r>
            <a:rPr lang="pl-PL" sz="1800" dirty="0">
              <a:solidFill>
                <a:srgbClr val="0070C0"/>
              </a:solidFill>
            </a:rPr>
            <a:t> przełamywanie negatywnych </a:t>
          </a:r>
          <a:r>
            <a:rPr lang="pl-PL" sz="1800" dirty="0" err="1">
              <a:solidFill>
                <a:srgbClr val="0070C0"/>
              </a:solidFill>
            </a:rPr>
            <a:t>stereotypów</a:t>
          </a:r>
          <a:endParaRPr lang="pl-PL" sz="1800" dirty="0">
            <a:solidFill>
              <a:srgbClr val="0070C0"/>
            </a:solidFill>
          </a:endParaRPr>
        </a:p>
        <a:p>
          <a:pPr algn="ctr"/>
          <a:br>
            <a:rPr lang="pl-PL" sz="1800" dirty="0">
              <a:solidFill>
                <a:srgbClr val="0070C0"/>
              </a:solidFill>
            </a:rPr>
          </a:br>
          <a:r>
            <a:rPr lang="pl-PL" sz="1800" b="1" dirty="0">
              <a:solidFill>
                <a:srgbClr val="FFC000"/>
              </a:solidFill>
            </a:rPr>
            <a:t>Polega</a:t>
          </a:r>
          <a:r>
            <a:rPr lang="pl-PL" sz="1800" dirty="0">
              <a:solidFill>
                <a:srgbClr val="0070C0"/>
              </a:solidFill>
            </a:rPr>
            <a:t> na zaplanowaniu </a:t>
          </a:r>
          <a:r>
            <a:rPr lang="pl-PL" sz="1800" dirty="0" err="1">
              <a:solidFill>
                <a:srgbClr val="0070C0"/>
              </a:solidFill>
            </a:rPr>
            <a:t>działan</a:t>
          </a:r>
          <a:r>
            <a:rPr lang="pl-PL" sz="1800" dirty="0">
              <a:solidFill>
                <a:srgbClr val="0070C0"/>
              </a:solidFill>
            </a:rPr>
            <a:t>́ na rzecz niwelowania i przeciwdziałania </a:t>
          </a:r>
          <a:r>
            <a:rPr lang="pl-PL" sz="1800" dirty="0" err="1">
              <a:solidFill>
                <a:srgbClr val="0070C0"/>
              </a:solidFill>
            </a:rPr>
            <a:t>pogłębianiu</a:t>
          </a:r>
          <a:r>
            <a:rPr lang="pl-PL" sz="1800" dirty="0">
              <a:solidFill>
                <a:srgbClr val="0070C0"/>
              </a:solidFill>
            </a:rPr>
            <a:t> </a:t>
          </a:r>
          <a:r>
            <a:rPr lang="pl-PL" sz="1800" dirty="0" err="1">
              <a:solidFill>
                <a:srgbClr val="0070C0"/>
              </a:solidFill>
            </a:rPr>
            <a:t>sie</a:t>
          </a:r>
          <a:r>
            <a:rPr lang="pl-PL" sz="1800" dirty="0">
              <a:solidFill>
                <a:srgbClr val="0070C0"/>
              </a:solidFill>
            </a:rPr>
            <a:t>̨ </a:t>
          </a:r>
          <a:r>
            <a:rPr lang="pl-PL" sz="1800" dirty="0" err="1">
              <a:solidFill>
                <a:srgbClr val="0070C0"/>
              </a:solidFill>
            </a:rPr>
            <a:t>nierówności</a:t>
          </a:r>
          <a:r>
            <a:rPr lang="pl-PL" sz="1800" dirty="0">
              <a:solidFill>
                <a:srgbClr val="0070C0"/>
              </a:solidFill>
            </a:rPr>
            <a:t> w </a:t>
          </a:r>
          <a:r>
            <a:rPr lang="pl-PL" sz="1800" dirty="0" err="1">
              <a:solidFill>
                <a:srgbClr val="0070C0"/>
              </a:solidFill>
            </a:rPr>
            <a:t>różnych</a:t>
          </a:r>
          <a:r>
            <a:rPr lang="pl-PL" sz="1800" dirty="0">
              <a:solidFill>
                <a:srgbClr val="0070C0"/>
              </a:solidFill>
            </a:rPr>
            <a:t> dziedzinach </a:t>
          </a:r>
          <a:r>
            <a:rPr lang="pl-PL" sz="1800" dirty="0" err="1">
              <a:solidFill>
                <a:srgbClr val="0070C0"/>
              </a:solidFill>
            </a:rPr>
            <a:t>życia</a:t>
          </a:r>
          <a:r>
            <a:rPr lang="pl-PL" sz="1800" dirty="0">
              <a:solidFill>
                <a:srgbClr val="0070C0"/>
              </a:solidFill>
            </a:rPr>
            <a:t> (edukacja, usługi, </a:t>
          </a:r>
          <a:r>
            <a:rPr lang="pl-PL" sz="1800" dirty="0" err="1">
              <a:solidFill>
                <a:srgbClr val="0070C0"/>
              </a:solidFill>
            </a:rPr>
            <a:t>dostęp</a:t>
          </a:r>
          <a:r>
            <a:rPr lang="pl-PL" sz="1800" dirty="0">
              <a:solidFill>
                <a:srgbClr val="0070C0"/>
              </a:solidFill>
            </a:rPr>
            <a:t> do władzy i podejmowania decyzji, zatrudnienie itp.) </a:t>
          </a:r>
        </a:p>
      </dgm:t>
    </dgm:pt>
    <dgm:pt modelId="{CFAFE93C-8F4B-3044-AC70-81B75C66F649}" type="sibTrans" cxnId="{277CD081-920E-524D-91F2-74C36934806D}">
      <dgm:prSet/>
      <dgm:spPr/>
      <dgm:t>
        <a:bodyPr/>
        <a:lstStyle/>
        <a:p>
          <a:endParaRPr lang="pl-PL"/>
        </a:p>
      </dgm:t>
    </dgm:pt>
    <dgm:pt modelId="{DD6BEB34-118F-AD4C-9210-D2F23A510D6B}" type="parTrans" cxnId="{277CD081-920E-524D-91F2-74C36934806D}">
      <dgm:prSet/>
      <dgm:spPr/>
      <dgm:t>
        <a:bodyPr/>
        <a:lstStyle/>
        <a:p>
          <a:endParaRPr lang="pl-PL"/>
        </a:p>
      </dgm:t>
    </dgm:pt>
    <dgm:pt modelId="{DA13B4D9-BA9B-C042-92EA-87B17E8B6D7C}" type="pres">
      <dgm:prSet presAssocID="{2C4B4BA9-7365-EB43-9409-DBA409F35ABC}" presName="linear" presStyleCnt="0">
        <dgm:presLayoutVars>
          <dgm:animLvl val="lvl"/>
          <dgm:resizeHandles val="exact"/>
        </dgm:presLayoutVars>
      </dgm:prSet>
      <dgm:spPr/>
    </dgm:pt>
    <dgm:pt modelId="{A4AAD55C-6B35-1A44-914C-03714E9E7601}" type="pres">
      <dgm:prSet presAssocID="{3AF4FEA0-3D9D-9841-AF64-3988057EB314}" presName="parentText" presStyleLbl="node1" presStyleIdx="0" presStyleCnt="1" custScaleY="590201" custLinFactNeighborX="-1445" custLinFactNeighborY="-11474">
        <dgm:presLayoutVars>
          <dgm:chMax val="0"/>
          <dgm:bulletEnabled val="1"/>
        </dgm:presLayoutVars>
      </dgm:prSet>
      <dgm:spPr/>
    </dgm:pt>
  </dgm:ptLst>
  <dgm:cxnLst>
    <dgm:cxn modelId="{6BC0172B-100E-9448-94E4-AC5481A5FCA7}" type="presOf" srcId="{3AF4FEA0-3D9D-9841-AF64-3988057EB314}" destId="{A4AAD55C-6B35-1A44-914C-03714E9E7601}" srcOrd="0" destOrd="0" presId="urn:microsoft.com/office/officeart/2005/8/layout/vList2"/>
    <dgm:cxn modelId="{31F81443-8AEC-B94A-8D09-F0BD5359D02E}" type="presOf" srcId="{2C4B4BA9-7365-EB43-9409-DBA409F35ABC}" destId="{DA13B4D9-BA9B-C042-92EA-87B17E8B6D7C}" srcOrd="0" destOrd="0" presId="urn:microsoft.com/office/officeart/2005/8/layout/vList2"/>
    <dgm:cxn modelId="{277CD081-920E-524D-91F2-74C36934806D}" srcId="{2C4B4BA9-7365-EB43-9409-DBA409F35ABC}" destId="{3AF4FEA0-3D9D-9841-AF64-3988057EB314}" srcOrd="0" destOrd="0" parTransId="{DD6BEB34-118F-AD4C-9210-D2F23A510D6B}" sibTransId="{CFAFE93C-8F4B-3044-AC70-81B75C66F649}"/>
    <dgm:cxn modelId="{55C3D8C4-2507-AB49-A77C-087642924E86}" type="presParOf" srcId="{DA13B4D9-BA9B-C042-92EA-87B17E8B6D7C}" destId="{A4AAD55C-6B35-1A44-914C-03714E9E760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15D3817-AA2F-224A-B82A-DBB5482D3F3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pl-PL"/>
        </a:p>
      </dgm:t>
    </dgm:pt>
    <dgm:pt modelId="{FAA5DEF0-31EB-4A49-B5B4-A6A7CA982702}">
      <dgm:prSet custT="1"/>
      <dgm:spPr>
        <a:solidFill>
          <a:srgbClr val="0070C0"/>
        </a:solidFill>
        <a:ln>
          <a:solidFill>
            <a:srgbClr val="0070C0"/>
          </a:solidFill>
        </a:ln>
      </dgm:spPr>
      <dgm:t>
        <a:bodyPr/>
        <a:lstStyle/>
        <a:p>
          <a:r>
            <a:rPr lang="pl-PL" sz="2000" b="1" dirty="0">
              <a:solidFill>
                <a:srgbClr val="FFC000"/>
              </a:solidFill>
            </a:rPr>
            <a:t>Ogółem </a:t>
          </a:r>
        </a:p>
        <a:p>
          <a:r>
            <a:rPr lang="pl-PL" sz="2000" b="1" dirty="0">
              <a:solidFill>
                <a:srgbClr val="FFC000"/>
              </a:solidFill>
            </a:rPr>
            <a:t>57%</a:t>
          </a:r>
        </a:p>
      </dgm:t>
    </dgm:pt>
    <dgm:pt modelId="{6ECC3602-FBDE-A745-909B-2F3984A56B5F}" type="parTrans" cxnId="{4EFE3B9E-7A59-C34A-A624-6B58C995A0B5}">
      <dgm:prSet/>
      <dgm:spPr/>
      <dgm:t>
        <a:bodyPr/>
        <a:lstStyle/>
        <a:p>
          <a:endParaRPr lang="pl-PL"/>
        </a:p>
      </dgm:t>
    </dgm:pt>
    <dgm:pt modelId="{780DADA2-840D-0C46-B5EF-BA42793ABA05}" type="sibTrans" cxnId="{4EFE3B9E-7A59-C34A-A624-6B58C995A0B5}">
      <dgm:prSet/>
      <dgm:spPr/>
      <dgm:t>
        <a:bodyPr/>
        <a:lstStyle/>
        <a:p>
          <a:endParaRPr lang="pl-PL"/>
        </a:p>
      </dgm:t>
    </dgm:pt>
    <dgm:pt modelId="{67A6DF61-C302-C844-9BB8-4ADDEAD89870}">
      <dgm:prSet custT="1"/>
      <dgm:spPr>
        <a:solidFill>
          <a:schemeClr val="accent1">
            <a:lumMod val="20000"/>
            <a:lumOff val="80000"/>
          </a:schemeClr>
        </a:solidFill>
      </dgm:spPr>
      <dgm:t>
        <a:bodyPr/>
        <a:lstStyle/>
        <a:p>
          <a:r>
            <a:rPr lang="pl-PL" sz="2000" dirty="0" err="1">
              <a:solidFill>
                <a:srgbClr val="002060"/>
              </a:solidFill>
            </a:rPr>
            <a:t>WBMiI</a:t>
          </a:r>
          <a:r>
            <a:rPr lang="pl-PL" sz="2000" dirty="0">
              <a:solidFill>
                <a:srgbClr val="002060"/>
              </a:solidFill>
            </a:rPr>
            <a:t> </a:t>
          </a:r>
        </a:p>
        <a:p>
          <a:r>
            <a:rPr lang="pl-PL" sz="2000" dirty="0">
              <a:solidFill>
                <a:srgbClr val="002060"/>
              </a:solidFill>
            </a:rPr>
            <a:t>15%</a:t>
          </a:r>
        </a:p>
      </dgm:t>
    </dgm:pt>
    <dgm:pt modelId="{C219E668-B089-8140-8C9A-1B64AEE22511}" type="parTrans" cxnId="{63193724-1110-ED4D-9FF5-D33CF47B1B9E}">
      <dgm:prSet/>
      <dgm:spPr/>
      <dgm:t>
        <a:bodyPr/>
        <a:lstStyle/>
        <a:p>
          <a:endParaRPr lang="pl-PL"/>
        </a:p>
      </dgm:t>
    </dgm:pt>
    <dgm:pt modelId="{B2983EDB-BDAC-2746-8065-3C87678639DA}" type="sibTrans" cxnId="{63193724-1110-ED4D-9FF5-D33CF47B1B9E}">
      <dgm:prSet/>
      <dgm:spPr/>
      <dgm:t>
        <a:bodyPr/>
        <a:lstStyle/>
        <a:p>
          <a:endParaRPr lang="pl-PL"/>
        </a:p>
      </dgm:t>
    </dgm:pt>
    <dgm:pt modelId="{9BBBCC4B-A11A-FF44-92F5-13B1355C6D2F}">
      <dgm:prSet custT="1"/>
      <dgm:spPr>
        <a:solidFill>
          <a:schemeClr val="accent1">
            <a:lumMod val="20000"/>
            <a:lumOff val="80000"/>
          </a:schemeClr>
        </a:solidFill>
      </dgm:spPr>
      <dgm:t>
        <a:bodyPr/>
        <a:lstStyle/>
        <a:p>
          <a:r>
            <a:rPr lang="pl-PL" sz="2000" dirty="0" err="1">
              <a:solidFill>
                <a:srgbClr val="002060"/>
              </a:solidFill>
            </a:rPr>
            <a:t>WIMBiŚ</a:t>
          </a:r>
          <a:r>
            <a:rPr lang="pl-PL" sz="2000" dirty="0">
              <a:solidFill>
                <a:srgbClr val="002060"/>
              </a:solidFill>
            </a:rPr>
            <a:t> </a:t>
          </a:r>
        </a:p>
        <a:p>
          <a:r>
            <a:rPr lang="pl-PL" sz="2000" dirty="0">
              <a:solidFill>
                <a:srgbClr val="002060"/>
              </a:solidFill>
            </a:rPr>
            <a:t>42%</a:t>
          </a:r>
        </a:p>
      </dgm:t>
    </dgm:pt>
    <dgm:pt modelId="{9F173EBA-7245-F049-90C5-DB1C31B9A995}" type="parTrans" cxnId="{CFD92EFD-0FF2-394E-A9AA-579AEAEE2843}">
      <dgm:prSet/>
      <dgm:spPr/>
      <dgm:t>
        <a:bodyPr/>
        <a:lstStyle/>
        <a:p>
          <a:endParaRPr lang="pl-PL"/>
        </a:p>
      </dgm:t>
    </dgm:pt>
    <dgm:pt modelId="{32E0D8D1-BB3A-7444-8045-86B96953030E}" type="sibTrans" cxnId="{CFD92EFD-0FF2-394E-A9AA-579AEAEE2843}">
      <dgm:prSet/>
      <dgm:spPr/>
      <dgm:t>
        <a:bodyPr/>
        <a:lstStyle/>
        <a:p>
          <a:endParaRPr lang="pl-PL"/>
        </a:p>
      </dgm:t>
    </dgm:pt>
    <dgm:pt modelId="{1E1B7FF3-372B-6743-8EDD-2DF3A320D413}">
      <dgm:prSet custT="1"/>
      <dgm:spPr>
        <a:solidFill>
          <a:schemeClr val="accent1">
            <a:lumMod val="20000"/>
            <a:lumOff val="80000"/>
          </a:schemeClr>
        </a:solidFill>
      </dgm:spPr>
      <dgm:t>
        <a:bodyPr/>
        <a:lstStyle/>
        <a:p>
          <a:r>
            <a:rPr lang="pl-PL" sz="2000" dirty="0" err="1">
              <a:solidFill>
                <a:srgbClr val="002060"/>
              </a:solidFill>
            </a:rPr>
            <a:t>ZiT</a:t>
          </a:r>
          <a:r>
            <a:rPr lang="pl-PL" sz="2000" dirty="0">
              <a:solidFill>
                <a:srgbClr val="002060"/>
              </a:solidFill>
            </a:rPr>
            <a:t> </a:t>
          </a:r>
        </a:p>
        <a:p>
          <a:r>
            <a:rPr lang="pl-PL" sz="2000" dirty="0">
              <a:solidFill>
                <a:srgbClr val="002060"/>
              </a:solidFill>
            </a:rPr>
            <a:t>57%</a:t>
          </a:r>
        </a:p>
      </dgm:t>
    </dgm:pt>
    <dgm:pt modelId="{ADCC882F-12B3-C740-9699-244ED8CA7787}" type="parTrans" cxnId="{D1DD6BF7-315A-E245-99F0-17D446EC726E}">
      <dgm:prSet/>
      <dgm:spPr/>
      <dgm:t>
        <a:bodyPr/>
        <a:lstStyle/>
        <a:p>
          <a:endParaRPr lang="pl-PL"/>
        </a:p>
      </dgm:t>
    </dgm:pt>
    <dgm:pt modelId="{C7EDE36D-9649-8D45-8E3A-E0ED945C30D2}" type="sibTrans" cxnId="{D1DD6BF7-315A-E245-99F0-17D446EC726E}">
      <dgm:prSet/>
      <dgm:spPr/>
      <dgm:t>
        <a:bodyPr/>
        <a:lstStyle/>
        <a:p>
          <a:endParaRPr lang="pl-PL"/>
        </a:p>
      </dgm:t>
    </dgm:pt>
    <dgm:pt modelId="{C9EA634F-9A22-D245-9ACD-420101E2462C}">
      <dgm:prSet custT="1"/>
      <dgm:spPr>
        <a:solidFill>
          <a:schemeClr val="accent1">
            <a:lumMod val="20000"/>
            <a:lumOff val="80000"/>
          </a:schemeClr>
        </a:solidFill>
      </dgm:spPr>
      <dgm:t>
        <a:bodyPr/>
        <a:lstStyle/>
        <a:p>
          <a:r>
            <a:rPr lang="pl-PL" sz="2000" dirty="0">
              <a:solidFill>
                <a:srgbClr val="002060"/>
              </a:solidFill>
            </a:rPr>
            <a:t>WHS </a:t>
          </a:r>
        </a:p>
        <a:p>
          <a:r>
            <a:rPr lang="pl-PL" sz="2000" dirty="0">
              <a:solidFill>
                <a:srgbClr val="002060"/>
              </a:solidFill>
            </a:rPr>
            <a:t>84%</a:t>
          </a:r>
        </a:p>
      </dgm:t>
    </dgm:pt>
    <dgm:pt modelId="{ACD8C59D-61E7-3242-B06D-91B1A7FF9AFB}" type="parTrans" cxnId="{41E212FB-5686-384C-BC6D-06A1E55BF23A}">
      <dgm:prSet/>
      <dgm:spPr/>
      <dgm:t>
        <a:bodyPr/>
        <a:lstStyle/>
        <a:p>
          <a:endParaRPr lang="pl-PL"/>
        </a:p>
      </dgm:t>
    </dgm:pt>
    <dgm:pt modelId="{05887A33-6D15-1740-A43D-95D1C70013E7}" type="sibTrans" cxnId="{41E212FB-5686-384C-BC6D-06A1E55BF23A}">
      <dgm:prSet/>
      <dgm:spPr/>
      <dgm:t>
        <a:bodyPr/>
        <a:lstStyle/>
        <a:p>
          <a:endParaRPr lang="pl-PL"/>
        </a:p>
      </dgm:t>
    </dgm:pt>
    <dgm:pt modelId="{9AB14A65-FCD5-4B41-8AC6-99C22C8CCAD2}">
      <dgm:prSet custT="1"/>
      <dgm:spPr>
        <a:solidFill>
          <a:schemeClr val="accent1">
            <a:lumMod val="20000"/>
            <a:lumOff val="80000"/>
          </a:schemeClr>
        </a:solidFill>
      </dgm:spPr>
      <dgm:t>
        <a:bodyPr/>
        <a:lstStyle/>
        <a:p>
          <a:r>
            <a:rPr lang="pl-PL" sz="2000" dirty="0" err="1">
              <a:solidFill>
                <a:srgbClr val="002060"/>
              </a:solidFill>
            </a:rPr>
            <a:t>WNoZ</a:t>
          </a:r>
          <a:r>
            <a:rPr lang="pl-PL" sz="2000" dirty="0">
              <a:solidFill>
                <a:srgbClr val="002060"/>
              </a:solidFill>
            </a:rPr>
            <a:t> </a:t>
          </a:r>
        </a:p>
        <a:p>
          <a:r>
            <a:rPr lang="pl-PL" sz="2000" dirty="0">
              <a:solidFill>
                <a:srgbClr val="002060"/>
              </a:solidFill>
            </a:rPr>
            <a:t>77%</a:t>
          </a:r>
        </a:p>
      </dgm:t>
    </dgm:pt>
    <dgm:pt modelId="{6753C623-EF15-3545-8B72-9C430153D1A8}" type="parTrans" cxnId="{D8144F55-D069-7844-9B81-8324C7283D55}">
      <dgm:prSet/>
      <dgm:spPr/>
      <dgm:t>
        <a:bodyPr/>
        <a:lstStyle/>
        <a:p>
          <a:endParaRPr lang="pl-PL"/>
        </a:p>
      </dgm:t>
    </dgm:pt>
    <dgm:pt modelId="{2AE2FDBB-2D2E-D649-BB4B-4ADFB017341B}" type="sibTrans" cxnId="{D8144F55-D069-7844-9B81-8324C7283D55}">
      <dgm:prSet/>
      <dgm:spPr/>
      <dgm:t>
        <a:bodyPr/>
        <a:lstStyle/>
        <a:p>
          <a:endParaRPr lang="pl-PL"/>
        </a:p>
      </dgm:t>
    </dgm:pt>
    <dgm:pt modelId="{836506C3-8289-C943-965B-10EC9C2AE835}">
      <dgm:prSet custT="1"/>
      <dgm:spPr>
        <a:solidFill>
          <a:schemeClr val="accent1">
            <a:lumMod val="20000"/>
            <a:lumOff val="80000"/>
          </a:schemeClr>
        </a:solidFill>
      </dgm:spPr>
      <dgm:t>
        <a:bodyPr/>
        <a:lstStyle/>
        <a:p>
          <a:r>
            <a:rPr lang="pl-PL" sz="2000" dirty="0">
              <a:solidFill>
                <a:srgbClr val="002060"/>
              </a:solidFill>
            </a:rPr>
            <a:t>IDS </a:t>
          </a:r>
        </a:p>
        <a:p>
          <a:r>
            <a:rPr lang="pl-PL" sz="2000" dirty="0">
              <a:solidFill>
                <a:srgbClr val="002060"/>
              </a:solidFill>
            </a:rPr>
            <a:t>29%</a:t>
          </a:r>
        </a:p>
      </dgm:t>
    </dgm:pt>
    <dgm:pt modelId="{C04D34B9-F8CD-1D4C-89BA-1597A02F5E0E}" type="parTrans" cxnId="{B82D3D03-106A-7542-BE44-D4B0CC1BB243}">
      <dgm:prSet/>
      <dgm:spPr/>
      <dgm:t>
        <a:bodyPr/>
        <a:lstStyle/>
        <a:p>
          <a:endParaRPr lang="pl-PL"/>
        </a:p>
      </dgm:t>
    </dgm:pt>
    <dgm:pt modelId="{9898F679-0A82-494C-BF93-49CE0EE76F63}" type="sibTrans" cxnId="{B82D3D03-106A-7542-BE44-D4B0CC1BB243}">
      <dgm:prSet/>
      <dgm:spPr/>
      <dgm:t>
        <a:bodyPr/>
        <a:lstStyle/>
        <a:p>
          <a:endParaRPr lang="pl-PL"/>
        </a:p>
      </dgm:t>
    </dgm:pt>
    <dgm:pt modelId="{F51A2565-68C0-E74D-AEED-6CD5E72F2940}" type="pres">
      <dgm:prSet presAssocID="{015D3817-AA2F-224A-B82A-DBB5482D3F31}" presName="composite" presStyleCnt="0">
        <dgm:presLayoutVars>
          <dgm:chMax val="5"/>
          <dgm:dir/>
          <dgm:animLvl val="ctr"/>
          <dgm:resizeHandles val="exact"/>
        </dgm:presLayoutVars>
      </dgm:prSet>
      <dgm:spPr/>
    </dgm:pt>
    <dgm:pt modelId="{8D70B5BC-3A58-1042-90A4-709F728875EB}" type="pres">
      <dgm:prSet presAssocID="{015D3817-AA2F-224A-B82A-DBB5482D3F31}" presName="cycle" presStyleCnt="0"/>
      <dgm:spPr/>
    </dgm:pt>
    <dgm:pt modelId="{E5DE6E1B-3417-664D-86BC-03A9C7648191}" type="pres">
      <dgm:prSet presAssocID="{015D3817-AA2F-224A-B82A-DBB5482D3F31}" presName="centerShape" presStyleCnt="0"/>
      <dgm:spPr/>
    </dgm:pt>
    <dgm:pt modelId="{B2A4FCAF-8873-F845-B8FD-F534BA02B66A}" type="pres">
      <dgm:prSet presAssocID="{015D3817-AA2F-224A-B82A-DBB5482D3F31}" presName="connSite" presStyleLbl="node1" presStyleIdx="0" presStyleCnt="8"/>
      <dgm:spPr/>
    </dgm:pt>
    <dgm:pt modelId="{0D94940F-A4A3-EB4C-AA6C-807F3EA8EC63}" type="pres">
      <dgm:prSet presAssocID="{015D3817-AA2F-224A-B82A-DBB5482D3F31}" presName="visible" presStyleLbl="node1" presStyleIdx="0" presStyleCnt="8" custScaleX="242032" custScaleY="225744" custLinFactNeighborX="-47969" custLinFactNeighborY="-26999"/>
      <dgm:spPr>
        <a:solidFill>
          <a:srgbClr val="FFC000"/>
        </a:solidFill>
      </dgm:spPr>
    </dgm:pt>
    <dgm:pt modelId="{A90BC8D4-DD1B-BF4B-A355-10EFB05D1FE1}" type="pres">
      <dgm:prSet presAssocID="{6ECC3602-FBDE-A745-909B-2F3984A56B5F}" presName="Name25" presStyleLbl="parChTrans1D1" presStyleIdx="0" presStyleCnt="7"/>
      <dgm:spPr/>
    </dgm:pt>
    <dgm:pt modelId="{12BEDA74-117A-5F4D-A248-60EF5F44D8B3}" type="pres">
      <dgm:prSet presAssocID="{FAA5DEF0-31EB-4A49-B5B4-A6A7CA982702}" presName="node" presStyleCnt="0"/>
      <dgm:spPr/>
    </dgm:pt>
    <dgm:pt modelId="{8057E461-1991-C542-BE36-05BCD5565703}" type="pres">
      <dgm:prSet presAssocID="{FAA5DEF0-31EB-4A49-B5B4-A6A7CA982702}" presName="parentNode" presStyleLbl="node1" presStyleIdx="1" presStyleCnt="8" custScaleX="267747" custScaleY="245444" custLinFactX="-151561" custLinFactY="127963" custLinFactNeighborX="-200000" custLinFactNeighborY="200000">
        <dgm:presLayoutVars>
          <dgm:chMax val="1"/>
          <dgm:bulletEnabled val="1"/>
        </dgm:presLayoutVars>
      </dgm:prSet>
      <dgm:spPr/>
    </dgm:pt>
    <dgm:pt modelId="{E04B7F36-5BDE-424D-802A-76AC77F6C243}" type="pres">
      <dgm:prSet presAssocID="{FAA5DEF0-31EB-4A49-B5B4-A6A7CA982702}" presName="childNode" presStyleLbl="revTx" presStyleIdx="0" presStyleCnt="0">
        <dgm:presLayoutVars>
          <dgm:bulletEnabled val="1"/>
        </dgm:presLayoutVars>
      </dgm:prSet>
      <dgm:spPr/>
    </dgm:pt>
    <dgm:pt modelId="{015E88EE-2922-774F-BB3D-0B348595DC91}" type="pres">
      <dgm:prSet presAssocID="{C219E668-B089-8140-8C9A-1B64AEE22511}" presName="Name25" presStyleLbl="parChTrans1D1" presStyleIdx="1" presStyleCnt="7"/>
      <dgm:spPr/>
    </dgm:pt>
    <dgm:pt modelId="{1468B8AB-4199-2442-9B5C-6D07168A31D6}" type="pres">
      <dgm:prSet presAssocID="{67A6DF61-C302-C844-9BB8-4ADDEAD89870}" presName="node" presStyleCnt="0"/>
      <dgm:spPr/>
    </dgm:pt>
    <dgm:pt modelId="{80525A6C-5193-6741-B885-B6D600FF26AA}" type="pres">
      <dgm:prSet presAssocID="{67A6DF61-C302-C844-9BB8-4ADDEAD89870}" presName="parentNode" presStyleLbl="node1" presStyleIdx="2" presStyleCnt="8" custScaleX="277185" custScaleY="262143" custLinFactX="-74064" custLinFactNeighborX="-100000" custLinFactNeighborY="-23923">
        <dgm:presLayoutVars>
          <dgm:chMax val="1"/>
          <dgm:bulletEnabled val="1"/>
        </dgm:presLayoutVars>
      </dgm:prSet>
      <dgm:spPr/>
    </dgm:pt>
    <dgm:pt modelId="{FBD52100-0EAE-E74A-94EE-695FA97A6EA1}" type="pres">
      <dgm:prSet presAssocID="{67A6DF61-C302-C844-9BB8-4ADDEAD89870}" presName="childNode" presStyleLbl="revTx" presStyleIdx="0" presStyleCnt="0">
        <dgm:presLayoutVars>
          <dgm:bulletEnabled val="1"/>
        </dgm:presLayoutVars>
      </dgm:prSet>
      <dgm:spPr/>
    </dgm:pt>
    <dgm:pt modelId="{9F8516EA-F341-7C4C-B395-2FCF007D5563}" type="pres">
      <dgm:prSet presAssocID="{9F173EBA-7245-F049-90C5-DB1C31B9A995}" presName="Name25" presStyleLbl="parChTrans1D1" presStyleIdx="2" presStyleCnt="7"/>
      <dgm:spPr/>
    </dgm:pt>
    <dgm:pt modelId="{122D18CC-5B44-4245-9C0B-33491F711F39}" type="pres">
      <dgm:prSet presAssocID="{9BBBCC4B-A11A-FF44-92F5-13B1355C6D2F}" presName="node" presStyleCnt="0"/>
      <dgm:spPr/>
    </dgm:pt>
    <dgm:pt modelId="{8445242C-AC84-984E-8E32-DF12BB01E215}" type="pres">
      <dgm:prSet presAssocID="{9BBBCC4B-A11A-FF44-92F5-13B1355C6D2F}" presName="parentNode" presStyleLbl="node1" presStyleIdx="3" presStyleCnt="8" custScaleX="254141" custScaleY="264235" custLinFactX="10396" custLinFactY="-33667" custLinFactNeighborX="100000" custLinFactNeighborY="-100000">
        <dgm:presLayoutVars>
          <dgm:chMax val="1"/>
          <dgm:bulletEnabled val="1"/>
        </dgm:presLayoutVars>
      </dgm:prSet>
      <dgm:spPr/>
    </dgm:pt>
    <dgm:pt modelId="{9557F41B-72E4-1B49-AEC4-99340FCB5A0E}" type="pres">
      <dgm:prSet presAssocID="{9BBBCC4B-A11A-FF44-92F5-13B1355C6D2F}" presName="childNode" presStyleLbl="revTx" presStyleIdx="0" presStyleCnt="0">
        <dgm:presLayoutVars>
          <dgm:bulletEnabled val="1"/>
        </dgm:presLayoutVars>
      </dgm:prSet>
      <dgm:spPr/>
    </dgm:pt>
    <dgm:pt modelId="{D9E7BE8E-8EF3-0140-9946-6527969BE1E6}" type="pres">
      <dgm:prSet presAssocID="{ADCC882F-12B3-C740-9699-244ED8CA7787}" presName="Name25" presStyleLbl="parChTrans1D1" presStyleIdx="3" presStyleCnt="7"/>
      <dgm:spPr/>
    </dgm:pt>
    <dgm:pt modelId="{F6BAA0DB-E715-0544-83E7-F331F2D6DD5A}" type="pres">
      <dgm:prSet presAssocID="{1E1B7FF3-372B-6743-8EDD-2DF3A320D413}" presName="node" presStyleCnt="0"/>
      <dgm:spPr/>
    </dgm:pt>
    <dgm:pt modelId="{2B4FC714-D55A-0242-9107-8841AC48DD0F}" type="pres">
      <dgm:prSet presAssocID="{1E1B7FF3-372B-6743-8EDD-2DF3A320D413}" presName="parentNode" presStyleLbl="node1" presStyleIdx="4" presStyleCnt="8" custScaleX="284431" custScaleY="264925" custLinFactX="105455" custLinFactNeighborX="200000" custLinFactNeighborY="-52929">
        <dgm:presLayoutVars>
          <dgm:chMax val="1"/>
          <dgm:bulletEnabled val="1"/>
        </dgm:presLayoutVars>
      </dgm:prSet>
      <dgm:spPr/>
    </dgm:pt>
    <dgm:pt modelId="{3978897D-206B-0940-B726-2D6021EBABD5}" type="pres">
      <dgm:prSet presAssocID="{1E1B7FF3-372B-6743-8EDD-2DF3A320D413}" presName="childNode" presStyleLbl="revTx" presStyleIdx="0" presStyleCnt="0">
        <dgm:presLayoutVars>
          <dgm:bulletEnabled val="1"/>
        </dgm:presLayoutVars>
      </dgm:prSet>
      <dgm:spPr/>
    </dgm:pt>
    <dgm:pt modelId="{B53CAC77-1A20-BF4C-8816-E77346BA169B}" type="pres">
      <dgm:prSet presAssocID="{ACD8C59D-61E7-3242-B06D-91B1A7FF9AFB}" presName="Name25" presStyleLbl="parChTrans1D1" presStyleIdx="4" presStyleCnt="7"/>
      <dgm:spPr/>
    </dgm:pt>
    <dgm:pt modelId="{006434F4-01DD-DD46-BD39-A6041F9C7D31}" type="pres">
      <dgm:prSet presAssocID="{C9EA634F-9A22-D245-9ACD-420101E2462C}" presName="node" presStyleCnt="0"/>
      <dgm:spPr/>
    </dgm:pt>
    <dgm:pt modelId="{3616FF26-93E4-394F-BBC6-EB0AC117D5F6}" type="pres">
      <dgm:prSet presAssocID="{C9EA634F-9A22-D245-9ACD-420101E2462C}" presName="parentNode" presStyleLbl="node1" presStyleIdx="5" presStyleCnt="8" custScaleX="273963" custScaleY="262073" custLinFactX="100000" custLinFactNeighborX="132092" custLinFactNeighborY="98909">
        <dgm:presLayoutVars>
          <dgm:chMax val="1"/>
          <dgm:bulletEnabled val="1"/>
        </dgm:presLayoutVars>
      </dgm:prSet>
      <dgm:spPr/>
    </dgm:pt>
    <dgm:pt modelId="{658339A2-F10C-BD41-BFDA-F395DEF6E57C}" type="pres">
      <dgm:prSet presAssocID="{C9EA634F-9A22-D245-9ACD-420101E2462C}" presName="childNode" presStyleLbl="revTx" presStyleIdx="0" presStyleCnt="0">
        <dgm:presLayoutVars>
          <dgm:bulletEnabled val="1"/>
        </dgm:presLayoutVars>
      </dgm:prSet>
      <dgm:spPr/>
    </dgm:pt>
    <dgm:pt modelId="{5A105ECA-810C-DF4D-944E-035B88386B3E}" type="pres">
      <dgm:prSet presAssocID="{6753C623-EF15-3545-8B72-9C430153D1A8}" presName="Name25" presStyleLbl="parChTrans1D1" presStyleIdx="5" presStyleCnt="7"/>
      <dgm:spPr/>
    </dgm:pt>
    <dgm:pt modelId="{7FE70135-20B6-334B-A2E6-0572C2B9243F}" type="pres">
      <dgm:prSet presAssocID="{9AB14A65-FCD5-4B41-8AC6-99C22C8CCAD2}" presName="node" presStyleCnt="0"/>
      <dgm:spPr/>
    </dgm:pt>
    <dgm:pt modelId="{24920E9E-4FE2-3445-97C1-54120EB7F0DB}" type="pres">
      <dgm:prSet presAssocID="{9AB14A65-FCD5-4B41-8AC6-99C22C8CCAD2}" presName="parentNode" presStyleLbl="node1" presStyleIdx="6" presStyleCnt="8" custScaleX="260369" custScaleY="229427" custLinFactNeighborX="-50975" custLinFactNeighborY="2364">
        <dgm:presLayoutVars>
          <dgm:chMax val="1"/>
          <dgm:bulletEnabled val="1"/>
        </dgm:presLayoutVars>
      </dgm:prSet>
      <dgm:spPr/>
    </dgm:pt>
    <dgm:pt modelId="{E644CE4E-0A33-3145-B22D-F3C6CFED081B}" type="pres">
      <dgm:prSet presAssocID="{9AB14A65-FCD5-4B41-8AC6-99C22C8CCAD2}" presName="childNode" presStyleLbl="revTx" presStyleIdx="0" presStyleCnt="0">
        <dgm:presLayoutVars>
          <dgm:bulletEnabled val="1"/>
        </dgm:presLayoutVars>
      </dgm:prSet>
      <dgm:spPr/>
    </dgm:pt>
    <dgm:pt modelId="{BC593618-F12B-C243-9372-9063EF341532}" type="pres">
      <dgm:prSet presAssocID="{C04D34B9-F8CD-1D4C-89BA-1597A02F5E0E}" presName="Name25" presStyleLbl="parChTrans1D1" presStyleIdx="6" presStyleCnt="7"/>
      <dgm:spPr/>
    </dgm:pt>
    <dgm:pt modelId="{5300CE81-B29C-B441-91E3-7A9272840227}" type="pres">
      <dgm:prSet presAssocID="{836506C3-8289-C943-965B-10EC9C2AE835}" presName="node" presStyleCnt="0"/>
      <dgm:spPr/>
    </dgm:pt>
    <dgm:pt modelId="{CEA2C245-9944-7A4D-A50B-C0BB70AEFBA4}" type="pres">
      <dgm:prSet presAssocID="{836506C3-8289-C943-965B-10EC9C2AE835}" presName="parentNode" presStyleLbl="node1" presStyleIdx="7" presStyleCnt="8" custScaleX="257530" custScaleY="250042" custLinFactX="-120093" custLinFactNeighborX="-200000" custLinFactNeighborY="-85789">
        <dgm:presLayoutVars>
          <dgm:chMax val="1"/>
          <dgm:bulletEnabled val="1"/>
        </dgm:presLayoutVars>
      </dgm:prSet>
      <dgm:spPr/>
    </dgm:pt>
    <dgm:pt modelId="{844597A6-79DF-CD40-B58C-3DF4375793D3}" type="pres">
      <dgm:prSet presAssocID="{836506C3-8289-C943-965B-10EC9C2AE835}" presName="childNode" presStyleLbl="revTx" presStyleIdx="0" presStyleCnt="0">
        <dgm:presLayoutVars>
          <dgm:bulletEnabled val="1"/>
        </dgm:presLayoutVars>
      </dgm:prSet>
      <dgm:spPr/>
    </dgm:pt>
  </dgm:ptLst>
  <dgm:cxnLst>
    <dgm:cxn modelId="{B82D3D03-106A-7542-BE44-D4B0CC1BB243}" srcId="{015D3817-AA2F-224A-B82A-DBB5482D3F31}" destId="{836506C3-8289-C943-965B-10EC9C2AE835}" srcOrd="6" destOrd="0" parTransId="{C04D34B9-F8CD-1D4C-89BA-1597A02F5E0E}" sibTransId="{9898F679-0A82-494C-BF93-49CE0EE76F63}"/>
    <dgm:cxn modelId="{F5BD2C18-CF66-0C41-966B-A74A544CE51B}" type="presOf" srcId="{ADCC882F-12B3-C740-9699-244ED8CA7787}" destId="{D9E7BE8E-8EF3-0140-9946-6527969BE1E6}" srcOrd="0" destOrd="0" presId="urn:microsoft.com/office/officeart/2005/8/layout/radial2"/>
    <dgm:cxn modelId="{9B3C441E-B681-E34B-9D70-372C969E3781}" type="presOf" srcId="{C9EA634F-9A22-D245-9ACD-420101E2462C}" destId="{3616FF26-93E4-394F-BBC6-EB0AC117D5F6}" srcOrd="0" destOrd="0" presId="urn:microsoft.com/office/officeart/2005/8/layout/radial2"/>
    <dgm:cxn modelId="{411CCF20-3553-9248-8A95-36D3A6CDC467}" type="presOf" srcId="{6ECC3602-FBDE-A745-909B-2F3984A56B5F}" destId="{A90BC8D4-DD1B-BF4B-A355-10EFB05D1FE1}" srcOrd="0" destOrd="0" presId="urn:microsoft.com/office/officeart/2005/8/layout/radial2"/>
    <dgm:cxn modelId="{63193724-1110-ED4D-9FF5-D33CF47B1B9E}" srcId="{015D3817-AA2F-224A-B82A-DBB5482D3F31}" destId="{67A6DF61-C302-C844-9BB8-4ADDEAD89870}" srcOrd="1" destOrd="0" parTransId="{C219E668-B089-8140-8C9A-1B64AEE22511}" sibTransId="{B2983EDB-BDAC-2746-8065-3C87678639DA}"/>
    <dgm:cxn modelId="{6915FB30-E17F-3744-A738-36C191C39FD2}" type="presOf" srcId="{67A6DF61-C302-C844-9BB8-4ADDEAD89870}" destId="{80525A6C-5193-6741-B885-B6D600FF26AA}" srcOrd="0" destOrd="0" presId="urn:microsoft.com/office/officeart/2005/8/layout/radial2"/>
    <dgm:cxn modelId="{13391B35-B0E1-FF46-9967-BEF8BC7C23D8}" type="presOf" srcId="{6753C623-EF15-3545-8B72-9C430153D1A8}" destId="{5A105ECA-810C-DF4D-944E-035B88386B3E}" srcOrd="0" destOrd="0" presId="urn:microsoft.com/office/officeart/2005/8/layout/radial2"/>
    <dgm:cxn modelId="{D8144F55-D069-7844-9B81-8324C7283D55}" srcId="{015D3817-AA2F-224A-B82A-DBB5482D3F31}" destId="{9AB14A65-FCD5-4B41-8AC6-99C22C8CCAD2}" srcOrd="5" destOrd="0" parTransId="{6753C623-EF15-3545-8B72-9C430153D1A8}" sibTransId="{2AE2FDBB-2D2E-D649-BB4B-4ADFB017341B}"/>
    <dgm:cxn modelId="{1D3A7D68-93B9-DA4D-A728-25FD2F8484ED}" type="presOf" srcId="{C219E668-B089-8140-8C9A-1B64AEE22511}" destId="{015E88EE-2922-774F-BB3D-0B348595DC91}" srcOrd="0" destOrd="0" presId="urn:microsoft.com/office/officeart/2005/8/layout/radial2"/>
    <dgm:cxn modelId="{8F787F6C-BFE3-EF40-AF06-2214BBEB36D2}" type="presOf" srcId="{9F173EBA-7245-F049-90C5-DB1C31B9A995}" destId="{9F8516EA-F341-7C4C-B395-2FCF007D5563}" srcOrd="0" destOrd="0" presId="urn:microsoft.com/office/officeart/2005/8/layout/radial2"/>
    <dgm:cxn modelId="{4EFE3B9E-7A59-C34A-A624-6B58C995A0B5}" srcId="{015D3817-AA2F-224A-B82A-DBB5482D3F31}" destId="{FAA5DEF0-31EB-4A49-B5B4-A6A7CA982702}" srcOrd="0" destOrd="0" parTransId="{6ECC3602-FBDE-A745-909B-2F3984A56B5F}" sibTransId="{780DADA2-840D-0C46-B5EF-BA42793ABA05}"/>
    <dgm:cxn modelId="{4C22D7A6-6115-DD4A-9B21-E0AB4B914E32}" type="presOf" srcId="{836506C3-8289-C943-965B-10EC9C2AE835}" destId="{CEA2C245-9944-7A4D-A50B-C0BB70AEFBA4}" srcOrd="0" destOrd="0" presId="urn:microsoft.com/office/officeart/2005/8/layout/radial2"/>
    <dgm:cxn modelId="{EA51DDA7-F380-0143-BADD-43E041F52BE1}" type="presOf" srcId="{9AB14A65-FCD5-4B41-8AC6-99C22C8CCAD2}" destId="{24920E9E-4FE2-3445-97C1-54120EB7F0DB}" srcOrd="0" destOrd="0" presId="urn:microsoft.com/office/officeart/2005/8/layout/radial2"/>
    <dgm:cxn modelId="{638066C3-127C-8246-B78D-D83B1BC4F42D}" type="presOf" srcId="{C04D34B9-F8CD-1D4C-89BA-1597A02F5E0E}" destId="{BC593618-F12B-C243-9372-9063EF341532}" srcOrd="0" destOrd="0" presId="urn:microsoft.com/office/officeart/2005/8/layout/radial2"/>
    <dgm:cxn modelId="{6F156CC8-4169-F44C-B4B4-656BE20BC6D3}" type="presOf" srcId="{9BBBCC4B-A11A-FF44-92F5-13B1355C6D2F}" destId="{8445242C-AC84-984E-8E32-DF12BB01E215}" srcOrd="0" destOrd="0" presId="urn:microsoft.com/office/officeart/2005/8/layout/radial2"/>
    <dgm:cxn modelId="{2A1A4DCF-6695-BB42-BDFD-00EB89AD4F78}" type="presOf" srcId="{ACD8C59D-61E7-3242-B06D-91B1A7FF9AFB}" destId="{B53CAC77-1A20-BF4C-8816-E77346BA169B}" srcOrd="0" destOrd="0" presId="urn:microsoft.com/office/officeart/2005/8/layout/radial2"/>
    <dgm:cxn modelId="{629F31F5-D009-D341-946B-F49B856B34E7}" type="presOf" srcId="{015D3817-AA2F-224A-B82A-DBB5482D3F31}" destId="{F51A2565-68C0-E74D-AEED-6CD5E72F2940}" srcOrd="0" destOrd="0" presId="urn:microsoft.com/office/officeart/2005/8/layout/radial2"/>
    <dgm:cxn modelId="{1CECA7F6-92D9-F64B-9524-FC18AAE1D134}" type="presOf" srcId="{1E1B7FF3-372B-6743-8EDD-2DF3A320D413}" destId="{2B4FC714-D55A-0242-9107-8841AC48DD0F}" srcOrd="0" destOrd="0" presId="urn:microsoft.com/office/officeart/2005/8/layout/radial2"/>
    <dgm:cxn modelId="{D1DD6BF7-315A-E245-99F0-17D446EC726E}" srcId="{015D3817-AA2F-224A-B82A-DBB5482D3F31}" destId="{1E1B7FF3-372B-6743-8EDD-2DF3A320D413}" srcOrd="3" destOrd="0" parTransId="{ADCC882F-12B3-C740-9699-244ED8CA7787}" sibTransId="{C7EDE36D-9649-8D45-8E3A-E0ED945C30D2}"/>
    <dgm:cxn modelId="{19ECCBFA-6543-5343-9FB4-96D7926DCCA3}" type="presOf" srcId="{FAA5DEF0-31EB-4A49-B5B4-A6A7CA982702}" destId="{8057E461-1991-C542-BE36-05BCD5565703}" srcOrd="0" destOrd="0" presId="urn:microsoft.com/office/officeart/2005/8/layout/radial2"/>
    <dgm:cxn modelId="{41E212FB-5686-384C-BC6D-06A1E55BF23A}" srcId="{015D3817-AA2F-224A-B82A-DBB5482D3F31}" destId="{C9EA634F-9A22-D245-9ACD-420101E2462C}" srcOrd="4" destOrd="0" parTransId="{ACD8C59D-61E7-3242-B06D-91B1A7FF9AFB}" sibTransId="{05887A33-6D15-1740-A43D-95D1C70013E7}"/>
    <dgm:cxn modelId="{CFD92EFD-0FF2-394E-A9AA-579AEAEE2843}" srcId="{015D3817-AA2F-224A-B82A-DBB5482D3F31}" destId="{9BBBCC4B-A11A-FF44-92F5-13B1355C6D2F}" srcOrd="2" destOrd="0" parTransId="{9F173EBA-7245-F049-90C5-DB1C31B9A995}" sibTransId="{32E0D8D1-BB3A-7444-8045-86B96953030E}"/>
    <dgm:cxn modelId="{182F1032-6616-F24A-985A-0CD6382EF338}" type="presParOf" srcId="{F51A2565-68C0-E74D-AEED-6CD5E72F2940}" destId="{8D70B5BC-3A58-1042-90A4-709F728875EB}" srcOrd="0" destOrd="0" presId="urn:microsoft.com/office/officeart/2005/8/layout/radial2"/>
    <dgm:cxn modelId="{57DA3C52-E6C3-564A-90CC-94A96980FD18}" type="presParOf" srcId="{8D70B5BC-3A58-1042-90A4-709F728875EB}" destId="{E5DE6E1B-3417-664D-86BC-03A9C7648191}" srcOrd="0" destOrd="0" presId="urn:microsoft.com/office/officeart/2005/8/layout/radial2"/>
    <dgm:cxn modelId="{80D75244-85F9-C540-8CA6-67CB460C8DEB}" type="presParOf" srcId="{E5DE6E1B-3417-664D-86BC-03A9C7648191}" destId="{B2A4FCAF-8873-F845-B8FD-F534BA02B66A}" srcOrd="0" destOrd="0" presId="urn:microsoft.com/office/officeart/2005/8/layout/radial2"/>
    <dgm:cxn modelId="{807B15F8-0172-4149-B4E0-14A3096084C5}" type="presParOf" srcId="{E5DE6E1B-3417-664D-86BC-03A9C7648191}" destId="{0D94940F-A4A3-EB4C-AA6C-807F3EA8EC63}" srcOrd="1" destOrd="0" presId="urn:microsoft.com/office/officeart/2005/8/layout/radial2"/>
    <dgm:cxn modelId="{6E834DB7-C073-8943-8EE8-559796913AE4}" type="presParOf" srcId="{8D70B5BC-3A58-1042-90A4-709F728875EB}" destId="{A90BC8D4-DD1B-BF4B-A355-10EFB05D1FE1}" srcOrd="1" destOrd="0" presId="urn:microsoft.com/office/officeart/2005/8/layout/radial2"/>
    <dgm:cxn modelId="{98655C07-1E0E-904E-B48F-AF4162F35CBD}" type="presParOf" srcId="{8D70B5BC-3A58-1042-90A4-709F728875EB}" destId="{12BEDA74-117A-5F4D-A248-60EF5F44D8B3}" srcOrd="2" destOrd="0" presId="urn:microsoft.com/office/officeart/2005/8/layout/radial2"/>
    <dgm:cxn modelId="{2724C194-4DC6-AD47-A634-B30274138E3F}" type="presParOf" srcId="{12BEDA74-117A-5F4D-A248-60EF5F44D8B3}" destId="{8057E461-1991-C542-BE36-05BCD5565703}" srcOrd="0" destOrd="0" presId="urn:microsoft.com/office/officeart/2005/8/layout/radial2"/>
    <dgm:cxn modelId="{6DE80E5A-6B77-414F-8283-FF2BF7C9EA44}" type="presParOf" srcId="{12BEDA74-117A-5F4D-A248-60EF5F44D8B3}" destId="{E04B7F36-5BDE-424D-802A-76AC77F6C243}" srcOrd="1" destOrd="0" presId="urn:microsoft.com/office/officeart/2005/8/layout/radial2"/>
    <dgm:cxn modelId="{FC67A479-812A-BF4A-8FE5-C5BB9B7012ED}" type="presParOf" srcId="{8D70B5BC-3A58-1042-90A4-709F728875EB}" destId="{015E88EE-2922-774F-BB3D-0B348595DC91}" srcOrd="3" destOrd="0" presId="urn:microsoft.com/office/officeart/2005/8/layout/radial2"/>
    <dgm:cxn modelId="{712B32F0-C07B-6D4F-B8AB-084690B50B3B}" type="presParOf" srcId="{8D70B5BC-3A58-1042-90A4-709F728875EB}" destId="{1468B8AB-4199-2442-9B5C-6D07168A31D6}" srcOrd="4" destOrd="0" presId="urn:microsoft.com/office/officeart/2005/8/layout/radial2"/>
    <dgm:cxn modelId="{759D6667-EA0F-6142-9308-06434ED9D2A3}" type="presParOf" srcId="{1468B8AB-4199-2442-9B5C-6D07168A31D6}" destId="{80525A6C-5193-6741-B885-B6D600FF26AA}" srcOrd="0" destOrd="0" presId="urn:microsoft.com/office/officeart/2005/8/layout/radial2"/>
    <dgm:cxn modelId="{3C7A4B4E-6A79-2349-A712-4394FDB7C207}" type="presParOf" srcId="{1468B8AB-4199-2442-9B5C-6D07168A31D6}" destId="{FBD52100-0EAE-E74A-94EE-695FA97A6EA1}" srcOrd="1" destOrd="0" presId="urn:microsoft.com/office/officeart/2005/8/layout/radial2"/>
    <dgm:cxn modelId="{5FEA34E5-5179-E842-920B-2F103B8D496B}" type="presParOf" srcId="{8D70B5BC-3A58-1042-90A4-709F728875EB}" destId="{9F8516EA-F341-7C4C-B395-2FCF007D5563}" srcOrd="5" destOrd="0" presId="urn:microsoft.com/office/officeart/2005/8/layout/radial2"/>
    <dgm:cxn modelId="{9D8B1713-E7CF-0F44-9EC5-DA4563CC89DB}" type="presParOf" srcId="{8D70B5BC-3A58-1042-90A4-709F728875EB}" destId="{122D18CC-5B44-4245-9C0B-33491F711F39}" srcOrd="6" destOrd="0" presId="urn:microsoft.com/office/officeart/2005/8/layout/radial2"/>
    <dgm:cxn modelId="{76848137-30AC-E64F-88A8-1ED670D2D5F1}" type="presParOf" srcId="{122D18CC-5B44-4245-9C0B-33491F711F39}" destId="{8445242C-AC84-984E-8E32-DF12BB01E215}" srcOrd="0" destOrd="0" presId="urn:microsoft.com/office/officeart/2005/8/layout/radial2"/>
    <dgm:cxn modelId="{62FCD7BA-D2F7-8C49-AA6B-DE53CEB3661C}" type="presParOf" srcId="{122D18CC-5B44-4245-9C0B-33491F711F39}" destId="{9557F41B-72E4-1B49-AEC4-99340FCB5A0E}" srcOrd="1" destOrd="0" presId="urn:microsoft.com/office/officeart/2005/8/layout/radial2"/>
    <dgm:cxn modelId="{C5877198-98D6-3B49-8598-4DC0106CF066}" type="presParOf" srcId="{8D70B5BC-3A58-1042-90A4-709F728875EB}" destId="{D9E7BE8E-8EF3-0140-9946-6527969BE1E6}" srcOrd="7" destOrd="0" presId="urn:microsoft.com/office/officeart/2005/8/layout/radial2"/>
    <dgm:cxn modelId="{31A7B7D0-D078-2340-A5E1-79C07C0CB02D}" type="presParOf" srcId="{8D70B5BC-3A58-1042-90A4-709F728875EB}" destId="{F6BAA0DB-E715-0544-83E7-F331F2D6DD5A}" srcOrd="8" destOrd="0" presId="urn:microsoft.com/office/officeart/2005/8/layout/radial2"/>
    <dgm:cxn modelId="{B4CC2A77-3369-2044-95EC-FDBC28391929}" type="presParOf" srcId="{F6BAA0DB-E715-0544-83E7-F331F2D6DD5A}" destId="{2B4FC714-D55A-0242-9107-8841AC48DD0F}" srcOrd="0" destOrd="0" presId="urn:microsoft.com/office/officeart/2005/8/layout/radial2"/>
    <dgm:cxn modelId="{9CBFBFD4-5D1A-4B40-8D3A-5E096035B002}" type="presParOf" srcId="{F6BAA0DB-E715-0544-83E7-F331F2D6DD5A}" destId="{3978897D-206B-0940-B726-2D6021EBABD5}" srcOrd="1" destOrd="0" presId="urn:microsoft.com/office/officeart/2005/8/layout/radial2"/>
    <dgm:cxn modelId="{B3118468-A3BA-434E-AB68-B66A9A30DFB5}" type="presParOf" srcId="{8D70B5BC-3A58-1042-90A4-709F728875EB}" destId="{B53CAC77-1A20-BF4C-8816-E77346BA169B}" srcOrd="9" destOrd="0" presId="urn:microsoft.com/office/officeart/2005/8/layout/radial2"/>
    <dgm:cxn modelId="{5AC84D9C-70D1-1945-BEDF-E35C3652FE7E}" type="presParOf" srcId="{8D70B5BC-3A58-1042-90A4-709F728875EB}" destId="{006434F4-01DD-DD46-BD39-A6041F9C7D31}" srcOrd="10" destOrd="0" presId="urn:microsoft.com/office/officeart/2005/8/layout/radial2"/>
    <dgm:cxn modelId="{9F18A602-CE36-424D-AA53-456F33032ABE}" type="presParOf" srcId="{006434F4-01DD-DD46-BD39-A6041F9C7D31}" destId="{3616FF26-93E4-394F-BBC6-EB0AC117D5F6}" srcOrd="0" destOrd="0" presId="urn:microsoft.com/office/officeart/2005/8/layout/radial2"/>
    <dgm:cxn modelId="{B4516C1A-D53A-154A-9F17-54B472782638}" type="presParOf" srcId="{006434F4-01DD-DD46-BD39-A6041F9C7D31}" destId="{658339A2-F10C-BD41-BFDA-F395DEF6E57C}" srcOrd="1" destOrd="0" presId="urn:microsoft.com/office/officeart/2005/8/layout/radial2"/>
    <dgm:cxn modelId="{DB5D9B56-B0F1-3E48-BC62-9E48103DFC66}" type="presParOf" srcId="{8D70B5BC-3A58-1042-90A4-709F728875EB}" destId="{5A105ECA-810C-DF4D-944E-035B88386B3E}" srcOrd="11" destOrd="0" presId="urn:microsoft.com/office/officeart/2005/8/layout/radial2"/>
    <dgm:cxn modelId="{A4FCC772-54D5-EE43-9982-B79B025F6291}" type="presParOf" srcId="{8D70B5BC-3A58-1042-90A4-709F728875EB}" destId="{7FE70135-20B6-334B-A2E6-0572C2B9243F}" srcOrd="12" destOrd="0" presId="urn:microsoft.com/office/officeart/2005/8/layout/radial2"/>
    <dgm:cxn modelId="{907C6D7C-104B-2F4A-A658-C728BE3807D3}" type="presParOf" srcId="{7FE70135-20B6-334B-A2E6-0572C2B9243F}" destId="{24920E9E-4FE2-3445-97C1-54120EB7F0DB}" srcOrd="0" destOrd="0" presId="urn:microsoft.com/office/officeart/2005/8/layout/radial2"/>
    <dgm:cxn modelId="{434FC11F-11CA-6242-BB14-9B4B89026315}" type="presParOf" srcId="{7FE70135-20B6-334B-A2E6-0572C2B9243F}" destId="{E644CE4E-0A33-3145-B22D-F3C6CFED081B}" srcOrd="1" destOrd="0" presId="urn:microsoft.com/office/officeart/2005/8/layout/radial2"/>
    <dgm:cxn modelId="{952D4148-54D4-3A46-BB9B-F6B69A5D955A}" type="presParOf" srcId="{8D70B5BC-3A58-1042-90A4-709F728875EB}" destId="{BC593618-F12B-C243-9372-9063EF341532}" srcOrd="13" destOrd="0" presId="urn:microsoft.com/office/officeart/2005/8/layout/radial2"/>
    <dgm:cxn modelId="{0652249F-94B2-E246-9F2B-1C5F5B6C5794}" type="presParOf" srcId="{8D70B5BC-3A58-1042-90A4-709F728875EB}" destId="{5300CE81-B29C-B441-91E3-7A9272840227}" srcOrd="14" destOrd="0" presId="urn:microsoft.com/office/officeart/2005/8/layout/radial2"/>
    <dgm:cxn modelId="{89C6F6FE-3E92-BA4C-BB5E-B4BA807DC778}" type="presParOf" srcId="{5300CE81-B29C-B441-91E3-7A9272840227}" destId="{CEA2C245-9944-7A4D-A50B-C0BB70AEFBA4}" srcOrd="0" destOrd="0" presId="urn:microsoft.com/office/officeart/2005/8/layout/radial2"/>
    <dgm:cxn modelId="{12ED823E-D896-4F4B-B7C6-ED5B16493719}" type="presParOf" srcId="{5300CE81-B29C-B441-91E3-7A9272840227}" destId="{844597A6-79DF-CD40-B58C-3DF4375793D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2026CB1-D311-8D4E-A1A9-8753A23A8A0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l-PL"/>
        </a:p>
      </dgm:t>
    </dgm:pt>
    <dgm:pt modelId="{5CC745E3-23F6-2B4B-AE77-24945B087B6A}">
      <dgm:prSet/>
      <dgm:spPr>
        <a:noFill/>
        <a:ln>
          <a:solidFill>
            <a:srgbClr val="0070C0"/>
          </a:solidFill>
        </a:ln>
      </dgm:spPr>
      <dgm:t>
        <a:bodyPr/>
        <a:lstStyle/>
        <a:p>
          <a:r>
            <a:rPr lang="en-GB" dirty="0" err="1">
              <a:solidFill>
                <a:srgbClr val="FFC000"/>
              </a:solidFill>
            </a:rPr>
            <a:t>Pracownicy</a:t>
          </a:r>
          <a:r>
            <a:rPr lang="en-GB" dirty="0">
              <a:solidFill>
                <a:srgbClr val="FFC000"/>
              </a:solidFill>
            </a:rPr>
            <a:t>-</a:t>
          </a:r>
          <a:r>
            <a:rPr lang="en-GB" dirty="0">
              <a:solidFill>
                <a:srgbClr val="0070C0"/>
              </a:solidFill>
            </a:rPr>
            <a:t> </a:t>
          </a:r>
          <a:r>
            <a:rPr lang="pl-PL" dirty="0">
              <a:solidFill>
                <a:srgbClr val="0070C0"/>
              </a:solidFill>
            </a:rPr>
            <a:t>104 osoby (</a:t>
          </a:r>
          <a:r>
            <a:rPr lang="pl-PL" b="1" dirty="0">
              <a:solidFill>
                <a:srgbClr val="FFC000"/>
              </a:solidFill>
            </a:rPr>
            <a:t>18,5%</a:t>
          </a:r>
          <a:r>
            <a:rPr lang="pl-PL" dirty="0">
              <a:solidFill>
                <a:srgbClr val="0070C0"/>
              </a:solidFill>
            </a:rPr>
            <a:t>), w tym 63 kobiety i 41 mężczyzn. W grupie respondentów widoczna jest więc przewaga kobiet (60,6%)</a:t>
          </a:r>
        </a:p>
      </dgm:t>
    </dgm:pt>
    <dgm:pt modelId="{AE636079-A472-814B-AD30-8B965C509F9A}" type="parTrans" cxnId="{103CE75A-F41A-554B-AB3A-FD6DE169874C}">
      <dgm:prSet/>
      <dgm:spPr/>
      <dgm:t>
        <a:bodyPr/>
        <a:lstStyle/>
        <a:p>
          <a:endParaRPr lang="pl-PL"/>
        </a:p>
      </dgm:t>
    </dgm:pt>
    <dgm:pt modelId="{A5B0EC39-FB7A-EF46-8912-E6EF9F5BCCB9}" type="sibTrans" cxnId="{103CE75A-F41A-554B-AB3A-FD6DE169874C}">
      <dgm:prSet/>
      <dgm:spPr/>
      <dgm:t>
        <a:bodyPr/>
        <a:lstStyle/>
        <a:p>
          <a:endParaRPr lang="pl-PL"/>
        </a:p>
      </dgm:t>
    </dgm:pt>
    <dgm:pt modelId="{ABD2C2DB-EB54-CF45-A208-5DF9C30254F5}">
      <dgm:prSet/>
      <dgm:spPr>
        <a:noFill/>
        <a:ln>
          <a:solidFill>
            <a:srgbClr val="0070C0"/>
          </a:solidFill>
        </a:ln>
      </dgm:spPr>
      <dgm:t>
        <a:bodyPr/>
        <a:lstStyle/>
        <a:p>
          <a:r>
            <a:rPr lang="pl-PL" dirty="0">
              <a:solidFill>
                <a:srgbClr val="FFC000"/>
              </a:solidFill>
            </a:rPr>
            <a:t>Studenci-</a:t>
          </a:r>
          <a:r>
            <a:rPr lang="pl-PL" dirty="0">
              <a:solidFill>
                <a:srgbClr val="0070C0"/>
              </a:solidFill>
            </a:rPr>
            <a:t> 380 osób (</a:t>
          </a:r>
          <a:r>
            <a:rPr lang="pl-PL" b="1" dirty="0">
              <a:solidFill>
                <a:srgbClr val="FFC000"/>
              </a:solidFill>
            </a:rPr>
            <a:t>9,3%</a:t>
          </a:r>
          <a:r>
            <a:rPr lang="pl-PL" dirty="0">
              <a:solidFill>
                <a:srgbClr val="0070C0"/>
              </a:solidFill>
            </a:rPr>
            <a:t>), w tym kobiety- 54%, mężczyźni 38,7%, 6,8% osób podało płci </a:t>
          </a:r>
        </a:p>
      </dgm:t>
    </dgm:pt>
    <dgm:pt modelId="{E0C4FC7C-29EA-0441-96B8-7B8648511C19}" type="parTrans" cxnId="{54138E41-DCD5-E345-9AF0-3BA81D3B993D}">
      <dgm:prSet/>
      <dgm:spPr/>
      <dgm:t>
        <a:bodyPr/>
        <a:lstStyle/>
        <a:p>
          <a:endParaRPr lang="pl-PL"/>
        </a:p>
      </dgm:t>
    </dgm:pt>
    <dgm:pt modelId="{E25EC835-1CA2-144B-B5BA-32C4EAD27D1F}" type="sibTrans" cxnId="{54138E41-DCD5-E345-9AF0-3BA81D3B993D}">
      <dgm:prSet/>
      <dgm:spPr/>
      <dgm:t>
        <a:bodyPr/>
        <a:lstStyle/>
        <a:p>
          <a:endParaRPr lang="pl-PL"/>
        </a:p>
      </dgm:t>
    </dgm:pt>
    <dgm:pt modelId="{CEAF456C-8C4A-3946-9E09-42C8A67611F3}" type="pres">
      <dgm:prSet presAssocID="{12026CB1-D311-8D4E-A1A9-8753A23A8A0B}" presName="Name0" presStyleCnt="0">
        <dgm:presLayoutVars>
          <dgm:dir/>
          <dgm:animLvl val="lvl"/>
          <dgm:resizeHandles val="exact"/>
        </dgm:presLayoutVars>
      </dgm:prSet>
      <dgm:spPr/>
    </dgm:pt>
    <dgm:pt modelId="{EDE7424A-02A1-0D42-9251-7413C260FF46}" type="pres">
      <dgm:prSet presAssocID="{5CC745E3-23F6-2B4B-AE77-24945B087B6A}" presName="linNode" presStyleCnt="0"/>
      <dgm:spPr/>
    </dgm:pt>
    <dgm:pt modelId="{40A766C5-88EE-EF4F-B61C-7B84B82F5972}" type="pres">
      <dgm:prSet presAssocID="{5CC745E3-23F6-2B4B-AE77-24945B087B6A}" presName="parentText" presStyleLbl="node1" presStyleIdx="0" presStyleCnt="2" custScaleX="152552" custScaleY="77943" custLinFactNeighborX="-63225" custLinFactNeighborY="-35234">
        <dgm:presLayoutVars>
          <dgm:chMax val="1"/>
          <dgm:bulletEnabled val="1"/>
        </dgm:presLayoutVars>
      </dgm:prSet>
      <dgm:spPr/>
    </dgm:pt>
    <dgm:pt modelId="{ECD75E43-F892-774C-9E89-1B37CE65D3E3}" type="pres">
      <dgm:prSet presAssocID="{A5B0EC39-FB7A-EF46-8912-E6EF9F5BCCB9}" presName="sp" presStyleCnt="0"/>
      <dgm:spPr/>
    </dgm:pt>
    <dgm:pt modelId="{61B42551-8367-7A49-86A1-9ADC49498024}" type="pres">
      <dgm:prSet presAssocID="{ABD2C2DB-EB54-CF45-A208-5DF9C30254F5}" presName="linNode" presStyleCnt="0"/>
      <dgm:spPr/>
    </dgm:pt>
    <dgm:pt modelId="{A17640C8-9783-F34B-8AF4-582F078D5E4E}" type="pres">
      <dgm:prSet presAssocID="{ABD2C2DB-EB54-CF45-A208-5DF9C30254F5}" presName="parentText" presStyleLbl="node1" presStyleIdx="1" presStyleCnt="2" custScaleX="166214" custScaleY="90020" custLinFactNeighborX="55782" custLinFactNeighborY="-4799">
        <dgm:presLayoutVars>
          <dgm:chMax val="1"/>
          <dgm:bulletEnabled val="1"/>
        </dgm:presLayoutVars>
      </dgm:prSet>
      <dgm:spPr/>
    </dgm:pt>
  </dgm:ptLst>
  <dgm:cxnLst>
    <dgm:cxn modelId="{015F2E17-174F-8441-B87B-310CE08863C3}" type="presOf" srcId="{5CC745E3-23F6-2B4B-AE77-24945B087B6A}" destId="{40A766C5-88EE-EF4F-B61C-7B84B82F5972}" srcOrd="0" destOrd="0" presId="urn:microsoft.com/office/officeart/2005/8/layout/vList5"/>
    <dgm:cxn modelId="{54138E41-DCD5-E345-9AF0-3BA81D3B993D}" srcId="{12026CB1-D311-8D4E-A1A9-8753A23A8A0B}" destId="{ABD2C2DB-EB54-CF45-A208-5DF9C30254F5}" srcOrd="1" destOrd="0" parTransId="{E0C4FC7C-29EA-0441-96B8-7B8648511C19}" sibTransId="{E25EC835-1CA2-144B-B5BA-32C4EAD27D1F}"/>
    <dgm:cxn modelId="{103CE75A-F41A-554B-AB3A-FD6DE169874C}" srcId="{12026CB1-D311-8D4E-A1A9-8753A23A8A0B}" destId="{5CC745E3-23F6-2B4B-AE77-24945B087B6A}" srcOrd="0" destOrd="0" parTransId="{AE636079-A472-814B-AD30-8B965C509F9A}" sibTransId="{A5B0EC39-FB7A-EF46-8912-E6EF9F5BCCB9}"/>
    <dgm:cxn modelId="{53238F86-29F1-A84A-83DA-2093A9764DF2}" type="presOf" srcId="{12026CB1-D311-8D4E-A1A9-8753A23A8A0B}" destId="{CEAF456C-8C4A-3946-9E09-42C8A67611F3}" srcOrd="0" destOrd="0" presId="urn:microsoft.com/office/officeart/2005/8/layout/vList5"/>
    <dgm:cxn modelId="{F6CCB4DC-D3A4-1F45-81DB-E4394C6ABFC7}" type="presOf" srcId="{ABD2C2DB-EB54-CF45-A208-5DF9C30254F5}" destId="{A17640C8-9783-F34B-8AF4-582F078D5E4E}" srcOrd="0" destOrd="0" presId="urn:microsoft.com/office/officeart/2005/8/layout/vList5"/>
    <dgm:cxn modelId="{77E89B35-F3F2-6747-9523-AA388501DFBA}" type="presParOf" srcId="{CEAF456C-8C4A-3946-9E09-42C8A67611F3}" destId="{EDE7424A-02A1-0D42-9251-7413C260FF46}" srcOrd="0" destOrd="0" presId="urn:microsoft.com/office/officeart/2005/8/layout/vList5"/>
    <dgm:cxn modelId="{A6F9D65F-8276-274B-9078-04751085F6E6}" type="presParOf" srcId="{EDE7424A-02A1-0D42-9251-7413C260FF46}" destId="{40A766C5-88EE-EF4F-B61C-7B84B82F5972}" srcOrd="0" destOrd="0" presId="urn:microsoft.com/office/officeart/2005/8/layout/vList5"/>
    <dgm:cxn modelId="{85F44947-FF9D-424A-B121-66D65FBB3D91}" type="presParOf" srcId="{CEAF456C-8C4A-3946-9E09-42C8A67611F3}" destId="{ECD75E43-F892-774C-9E89-1B37CE65D3E3}" srcOrd="1" destOrd="0" presId="urn:microsoft.com/office/officeart/2005/8/layout/vList5"/>
    <dgm:cxn modelId="{9F5B5A51-0F41-E947-8A18-4AD5A52EAA6A}" type="presParOf" srcId="{CEAF456C-8C4A-3946-9E09-42C8A67611F3}" destId="{61B42551-8367-7A49-86A1-9ADC49498024}" srcOrd="2" destOrd="0" presId="urn:microsoft.com/office/officeart/2005/8/layout/vList5"/>
    <dgm:cxn modelId="{642AD09C-108A-1F44-96EA-99D249D3C272}" type="presParOf" srcId="{61B42551-8367-7A49-86A1-9ADC49498024}" destId="{A17640C8-9783-F34B-8AF4-582F078D5E4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075E66C-B033-634C-8AE7-AAA3EAA4AC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5CD3DCCB-C018-CB4D-833E-804A94BDEBDB}">
      <dgm:prSet/>
      <dgm:spPr>
        <a:noFill/>
        <a:ln>
          <a:solidFill>
            <a:srgbClr val="FFC000"/>
          </a:solidFill>
        </a:ln>
      </dgm:spPr>
      <dgm:t>
        <a:bodyPr/>
        <a:lstStyle/>
        <a:p>
          <a:pPr algn="just"/>
          <a:r>
            <a:rPr lang="pl-PL" dirty="0">
              <a:solidFill>
                <a:srgbClr val="0070C0"/>
              </a:solidFill>
            </a:rPr>
            <a:t>Zwiększanie świadomości na temat zagadnień równościowych </a:t>
          </a:r>
          <a:br>
            <a:rPr lang="pl-PL" dirty="0">
              <a:solidFill>
                <a:srgbClr val="0070C0"/>
              </a:solidFill>
            </a:rPr>
          </a:br>
          <a:r>
            <a:rPr lang="pl-PL" dirty="0">
              <a:solidFill>
                <a:srgbClr val="0070C0"/>
              </a:solidFill>
            </a:rPr>
            <a:t>i antydyskryminacyjnych poprzez szkolenia wskazane przez respondentów jako pożądane i interesujące</a:t>
          </a:r>
        </a:p>
      </dgm:t>
    </dgm:pt>
    <dgm:pt modelId="{91B37DD9-5567-2642-9543-820B473B7721}" type="parTrans" cxnId="{DF6B2DB0-13E8-B14E-9228-C6FFF9B4C9A4}">
      <dgm:prSet/>
      <dgm:spPr/>
      <dgm:t>
        <a:bodyPr/>
        <a:lstStyle/>
        <a:p>
          <a:endParaRPr lang="pl-PL">
            <a:solidFill>
              <a:srgbClr val="0070C0"/>
            </a:solidFill>
          </a:endParaRPr>
        </a:p>
      </dgm:t>
    </dgm:pt>
    <dgm:pt modelId="{BD15AEF8-CD0F-E54E-B434-C0A077BBE2C2}" type="sibTrans" cxnId="{DF6B2DB0-13E8-B14E-9228-C6FFF9B4C9A4}">
      <dgm:prSet/>
      <dgm:spPr/>
      <dgm:t>
        <a:bodyPr/>
        <a:lstStyle/>
        <a:p>
          <a:endParaRPr lang="pl-PL">
            <a:solidFill>
              <a:srgbClr val="0070C0"/>
            </a:solidFill>
          </a:endParaRPr>
        </a:p>
      </dgm:t>
    </dgm:pt>
    <dgm:pt modelId="{E53EE6D7-2E53-994F-BEA9-96E5B2BEBE04}">
      <dgm:prSet/>
      <dgm:spPr>
        <a:noFill/>
        <a:ln>
          <a:solidFill>
            <a:srgbClr val="FFC000"/>
          </a:solidFill>
        </a:ln>
      </dgm:spPr>
      <dgm:t>
        <a:bodyPr/>
        <a:lstStyle/>
        <a:p>
          <a:pPr algn="just"/>
          <a:r>
            <a:rPr lang="pl-PL" dirty="0">
              <a:solidFill>
                <a:srgbClr val="0070C0"/>
              </a:solidFill>
            </a:rPr>
            <a:t>Uświadamianie ich związku z kulturą organizacyjną uczelni</a:t>
          </a:r>
        </a:p>
      </dgm:t>
    </dgm:pt>
    <dgm:pt modelId="{59E628E2-3F8A-E54B-BF66-8FD2837D6D16}" type="parTrans" cxnId="{3D36084C-37C3-9444-BA10-E4D64A3418F5}">
      <dgm:prSet/>
      <dgm:spPr/>
      <dgm:t>
        <a:bodyPr/>
        <a:lstStyle/>
        <a:p>
          <a:endParaRPr lang="pl-PL">
            <a:solidFill>
              <a:srgbClr val="0070C0"/>
            </a:solidFill>
          </a:endParaRPr>
        </a:p>
      </dgm:t>
    </dgm:pt>
    <dgm:pt modelId="{04845DB4-37F9-894C-8AC7-B721681C56A9}" type="sibTrans" cxnId="{3D36084C-37C3-9444-BA10-E4D64A3418F5}">
      <dgm:prSet/>
      <dgm:spPr/>
      <dgm:t>
        <a:bodyPr/>
        <a:lstStyle/>
        <a:p>
          <a:endParaRPr lang="pl-PL">
            <a:solidFill>
              <a:srgbClr val="0070C0"/>
            </a:solidFill>
          </a:endParaRPr>
        </a:p>
      </dgm:t>
    </dgm:pt>
    <dgm:pt modelId="{DB4C42E8-88BF-A94D-862F-A84376628FAA}">
      <dgm:prSet/>
      <dgm:spPr>
        <a:noFill/>
        <a:ln>
          <a:solidFill>
            <a:srgbClr val="FFC000"/>
          </a:solidFill>
        </a:ln>
      </dgm:spPr>
      <dgm:t>
        <a:bodyPr/>
        <a:lstStyle/>
        <a:p>
          <a:pPr algn="just"/>
          <a:r>
            <a:rPr lang="pl-PL" dirty="0">
              <a:solidFill>
                <a:srgbClr val="0070C0"/>
              </a:solidFill>
            </a:rPr>
            <a:t>Systematyczne kształtowanie i wzmacnianie pozytywnych postaw wobec szeroko rozumianej różnorodności</a:t>
          </a:r>
        </a:p>
      </dgm:t>
    </dgm:pt>
    <dgm:pt modelId="{006C89D0-81D4-5B44-B6CE-E10F463067B1}" type="parTrans" cxnId="{AEEB0786-2719-BC4A-92DE-EAFBD1AD4066}">
      <dgm:prSet/>
      <dgm:spPr/>
      <dgm:t>
        <a:bodyPr/>
        <a:lstStyle/>
        <a:p>
          <a:endParaRPr lang="pl-PL">
            <a:solidFill>
              <a:srgbClr val="0070C0"/>
            </a:solidFill>
          </a:endParaRPr>
        </a:p>
      </dgm:t>
    </dgm:pt>
    <dgm:pt modelId="{97645BC2-1819-7047-B80C-BA615EF78EDF}" type="sibTrans" cxnId="{AEEB0786-2719-BC4A-92DE-EAFBD1AD4066}">
      <dgm:prSet/>
      <dgm:spPr/>
      <dgm:t>
        <a:bodyPr/>
        <a:lstStyle/>
        <a:p>
          <a:endParaRPr lang="pl-PL">
            <a:solidFill>
              <a:srgbClr val="0070C0"/>
            </a:solidFill>
          </a:endParaRPr>
        </a:p>
      </dgm:t>
    </dgm:pt>
    <dgm:pt modelId="{AFE5A349-C02F-1842-95A8-4173F30D8539}">
      <dgm:prSet/>
      <dgm:spPr>
        <a:noFill/>
        <a:ln>
          <a:solidFill>
            <a:srgbClr val="FFC000"/>
          </a:solidFill>
        </a:ln>
      </dgm:spPr>
      <dgm:t>
        <a:bodyPr/>
        <a:lstStyle/>
        <a:p>
          <a:pPr algn="just"/>
          <a:r>
            <a:rPr lang="pl-PL" dirty="0">
              <a:solidFill>
                <a:srgbClr val="0070C0"/>
              </a:solidFill>
            </a:rPr>
            <a:t>Upowszechnienie zasad i procedur postępowania w sytuacji doświadczania różnych form dyskryminacji</a:t>
          </a:r>
        </a:p>
      </dgm:t>
    </dgm:pt>
    <dgm:pt modelId="{546975FB-D5AD-6A4D-AF2E-4DAAE2205F8C}" type="parTrans" cxnId="{18CE5EB3-4AF5-BC45-B0DF-4FAB1394D331}">
      <dgm:prSet/>
      <dgm:spPr/>
      <dgm:t>
        <a:bodyPr/>
        <a:lstStyle/>
        <a:p>
          <a:endParaRPr lang="pl-PL">
            <a:solidFill>
              <a:srgbClr val="0070C0"/>
            </a:solidFill>
          </a:endParaRPr>
        </a:p>
      </dgm:t>
    </dgm:pt>
    <dgm:pt modelId="{5D858BE0-F780-814B-91B4-CA3921EABA00}" type="sibTrans" cxnId="{18CE5EB3-4AF5-BC45-B0DF-4FAB1394D331}">
      <dgm:prSet/>
      <dgm:spPr/>
      <dgm:t>
        <a:bodyPr/>
        <a:lstStyle/>
        <a:p>
          <a:endParaRPr lang="pl-PL">
            <a:solidFill>
              <a:srgbClr val="0070C0"/>
            </a:solidFill>
          </a:endParaRPr>
        </a:p>
      </dgm:t>
    </dgm:pt>
    <dgm:pt modelId="{3F2BA052-AC25-D84A-9C4B-3A2F8D159C95}">
      <dgm:prSet/>
      <dgm:spPr>
        <a:noFill/>
        <a:ln>
          <a:solidFill>
            <a:srgbClr val="FFC000"/>
          </a:solidFill>
        </a:ln>
      </dgm:spPr>
      <dgm:t>
        <a:bodyPr/>
        <a:lstStyle/>
        <a:p>
          <a:pPr algn="just"/>
          <a:r>
            <a:rPr lang="pl-PL" dirty="0">
              <a:solidFill>
                <a:srgbClr val="0070C0"/>
              </a:solidFill>
            </a:rPr>
            <a:t>Usprawnienie systemu informowania pracowników oraz osób studiujących na uczelni o istniejącym systemie wspierania godzenia życia zawodowego (w tym studiowania) z obowiązkami życia rodzinnego</a:t>
          </a:r>
        </a:p>
      </dgm:t>
    </dgm:pt>
    <dgm:pt modelId="{35AAE667-D17A-9F42-8AB5-C41C932E4DDB}" type="parTrans" cxnId="{EDFC4D4F-9800-F041-B424-8C507D0F2F0B}">
      <dgm:prSet/>
      <dgm:spPr/>
      <dgm:t>
        <a:bodyPr/>
        <a:lstStyle/>
        <a:p>
          <a:endParaRPr lang="pl-PL">
            <a:solidFill>
              <a:srgbClr val="0070C0"/>
            </a:solidFill>
          </a:endParaRPr>
        </a:p>
      </dgm:t>
    </dgm:pt>
    <dgm:pt modelId="{B1371B3A-0EF4-E34F-85B2-F866262BB1F8}" type="sibTrans" cxnId="{EDFC4D4F-9800-F041-B424-8C507D0F2F0B}">
      <dgm:prSet/>
      <dgm:spPr/>
      <dgm:t>
        <a:bodyPr/>
        <a:lstStyle/>
        <a:p>
          <a:endParaRPr lang="pl-PL">
            <a:solidFill>
              <a:srgbClr val="0070C0"/>
            </a:solidFill>
          </a:endParaRPr>
        </a:p>
      </dgm:t>
    </dgm:pt>
    <dgm:pt modelId="{0504493F-C0A0-DD45-B9B5-8CC08AD5E95C}" type="pres">
      <dgm:prSet presAssocID="{0075E66C-B033-634C-8AE7-AAA3EAA4AC46}" presName="linear" presStyleCnt="0">
        <dgm:presLayoutVars>
          <dgm:animLvl val="lvl"/>
          <dgm:resizeHandles val="exact"/>
        </dgm:presLayoutVars>
      </dgm:prSet>
      <dgm:spPr/>
    </dgm:pt>
    <dgm:pt modelId="{886D7E2B-BDEB-4B42-BCEE-58258D14F9AF}" type="pres">
      <dgm:prSet presAssocID="{5CD3DCCB-C018-CB4D-833E-804A94BDEBDB}" presName="parentText" presStyleLbl="node1" presStyleIdx="0" presStyleCnt="5">
        <dgm:presLayoutVars>
          <dgm:chMax val="0"/>
          <dgm:bulletEnabled val="1"/>
        </dgm:presLayoutVars>
      </dgm:prSet>
      <dgm:spPr/>
    </dgm:pt>
    <dgm:pt modelId="{E0DAD69D-BE4E-F548-B40F-18A2E2CCFE72}" type="pres">
      <dgm:prSet presAssocID="{BD15AEF8-CD0F-E54E-B434-C0A077BBE2C2}" presName="spacer" presStyleCnt="0"/>
      <dgm:spPr/>
    </dgm:pt>
    <dgm:pt modelId="{4082C4F7-19E0-1149-99F4-20870FD0BAF1}" type="pres">
      <dgm:prSet presAssocID="{E53EE6D7-2E53-994F-BEA9-96E5B2BEBE04}" presName="parentText" presStyleLbl="node1" presStyleIdx="1" presStyleCnt="5">
        <dgm:presLayoutVars>
          <dgm:chMax val="0"/>
          <dgm:bulletEnabled val="1"/>
        </dgm:presLayoutVars>
      </dgm:prSet>
      <dgm:spPr/>
    </dgm:pt>
    <dgm:pt modelId="{11E5C137-32B3-5C43-803F-26DDCC36EEFC}" type="pres">
      <dgm:prSet presAssocID="{04845DB4-37F9-894C-8AC7-B721681C56A9}" presName="spacer" presStyleCnt="0"/>
      <dgm:spPr/>
    </dgm:pt>
    <dgm:pt modelId="{9636E5A4-6F50-0C45-B679-DF70582E2C04}" type="pres">
      <dgm:prSet presAssocID="{DB4C42E8-88BF-A94D-862F-A84376628FAA}" presName="parentText" presStyleLbl="node1" presStyleIdx="2" presStyleCnt="5">
        <dgm:presLayoutVars>
          <dgm:chMax val="0"/>
          <dgm:bulletEnabled val="1"/>
        </dgm:presLayoutVars>
      </dgm:prSet>
      <dgm:spPr/>
    </dgm:pt>
    <dgm:pt modelId="{F1084A54-2549-4645-ABE0-3248219BC0EF}" type="pres">
      <dgm:prSet presAssocID="{97645BC2-1819-7047-B80C-BA615EF78EDF}" presName="spacer" presStyleCnt="0"/>
      <dgm:spPr/>
    </dgm:pt>
    <dgm:pt modelId="{D7A706CD-812E-774D-8CF9-380BD2805C90}" type="pres">
      <dgm:prSet presAssocID="{AFE5A349-C02F-1842-95A8-4173F30D8539}" presName="parentText" presStyleLbl="node1" presStyleIdx="3" presStyleCnt="5">
        <dgm:presLayoutVars>
          <dgm:chMax val="0"/>
          <dgm:bulletEnabled val="1"/>
        </dgm:presLayoutVars>
      </dgm:prSet>
      <dgm:spPr/>
    </dgm:pt>
    <dgm:pt modelId="{9B54CEE9-35CD-2B49-B7E7-D5459841EAE2}" type="pres">
      <dgm:prSet presAssocID="{5D858BE0-F780-814B-91B4-CA3921EABA00}" presName="spacer" presStyleCnt="0"/>
      <dgm:spPr/>
    </dgm:pt>
    <dgm:pt modelId="{D0B3D9DB-94C4-A647-871C-240FB9C238C2}" type="pres">
      <dgm:prSet presAssocID="{3F2BA052-AC25-D84A-9C4B-3A2F8D159C95}" presName="parentText" presStyleLbl="node1" presStyleIdx="4" presStyleCnt="5">
        <dgm:presLayoutVars>
          <dgm:chMax val="0"/>
          <dgm:bulletEnabled val="1"/>
        </dgm:presLayoutVars>
      </dgm:prSet>
      <dgm:spPr/>
    </dgm:pt>
  </dgm:ptLst>
  <dgm:cxnLst>
    <dgm:cxn modelId="{ECFA9646-7076-F641-ACEF-727D26467F3C}" type="presOf" srcId="{DB4C42E8-88BF-A94D-862F-A84376628FAA}" destId="{9636E5A4-6F50-0C45-B679-DF70582E2C04}" srcOrd="0" destOrd="0" presId="urn:microsoft.com/office/officeart/2005/8/layout/vList2"/>
    <dgm:cxn modelId="{88F7CE4A-101E-BF42-B9FC-234249872865}" type="presOf" srcId="{E53EE6D7-2E53-994F-BEA9-96E5B2BEBE04}" destId="{4082C4F7-19E0-1149-99F4-20870FD0BAF1}" srcOrd="0" destOrd="0" presId="urn:microsoft.com/office/officeart/2005/8/layout/vList2"/>
    <dgm:cxn modelId="{3D36084C-37C3-9444-BA10-E4D64A3418F5}" srcId="{0075E66C-B033-634C-8AE7-AAA3EAA4AC46}" destId="{E53EE6D7-2E53-994F-BEA9-96E5B2BEBE04}" srcOrd="1" destOrd="0" parTransId="{59E628E2-3F8A-E54B-BF66-8FD2837D6D16}" sibTransId="{04845DB4-37F9-894C-8AC7-B721681C56A9}"/>
    <dgm:cxn modelId="{EDFC4D4F-9800-F041-B424-8C507D0F2F0B}" srcId="{0075E66C-B033-634C-8AE7-AAA3EAA4AC46}" destId="{3F2BA052-AC25-D84A-9C4B-3A2F8D159C95}" srcOrd="4" destOrd="0" parTransId="{35AAE667-D17A-9F42-8AB5-C41C932E4DDB}" sibTransId="{B1371B3A-0EF4-E34F-85B2-F866262BB1F8}"/>
    <dgm:cxn modelId="{AEEB0786-2719-BC4A-92DE-EAFBD1AD4066}" srcId="{0075E66C-B033-634C-8AE7-AAA3EAA4AC46}" destId="{DB4C42E8-88BF-A94D-862F-A84376628FAA}" srcOrd="2" destOrd="0" parTransId="{006C89D0-81D4-5B44-B6CE-E10F463067B1}" sibTransId="{97645BC2-1819-7047-B80C-BA615EF78EDF}"/>
    <dgm:cxn modelId="{6C7244A0-6201-5749-AC91-E1B581F0F099}" type="presOf" srcId="{0075E66C-B033-634C-8AE7-AAA3EAA4AC46}" destId="{0504493F-C0A0-DD45-B9B5-8CC08AD5E95C}" srcOrd="0" destOrd="0" presId="urn:microsoft.com/office/officeart/2005/8/layout/vList2"/>
    <dgm:cxn modelId="{DF6B2DB0-13E8-B14E-9228-C6FFF9B4C9A4}" srcId="{0075E66C-B033-634C-8AE7-AAA3EAA4AC46}" destId="{5CD3DCCB-C018-CB4D-833E-804A94BDEBDB}" srcOrd="0" destOrd="0" parTransId="{91B37DD9-5567-2642-9543-820B473B7721}" sibTransId="{BD15AEF8-CD0F-E54E-B434-C0A077BBE2C2}"/>
    <dgm:cxn modelId="{18CE5EB3-4AF5-BC45-B0DF-4FAB1394D331}" srcId="{0075E66C-B033-634C-8AE7-AAA3EAA4AC46}" destId="{AFE5A349-C02F-1842-95A8-4173F30D8539}" srcOrd="3" destOrd="0" parTransId="{546975FB-D5AD-6A4D-AF2E-4DAAE2205F8C}" sibTransId="{5D858BE0-F780-814B-91B4-CA3921EABA00}"/>
    <dgm:cxn modelId="{8A6EE7ED-2244-4F4E-93E2-8ED0C2E8EF44}" type="presOf" srcId="{AFE5A349-C02F-1842-95A8-4173F30D8539}" destId="{D7A706CD-812E-774D-8CF9-380BD2805C90}" srcOrd="0" destOrd="0" presId="urn:microsoft.com/office/officeart/2005/8/layout/vList2"/>
    <dgm:cxn modelId="{35A263F1-4F51-EA4B-9B5B-900E9F22D05E}" type="presOf" srcId="{3F2BA052-AC25-D84A-9C4B-3A2F8D159C95}" destId="{D0B3D9DB-94C4-A647-871C-240FB9C238C2}" srcOrd="0" destOrd="0" presId="urn:microsoft.com/office/officeart/2005/8/layout/vList2"/>
    <dgm:cxn modelId="{77AD72F4-F7E2-124B-A19C-F658A39DF49A}" type="presOf" srcId="{5CD3DCCB-C018-CB4D-833E-804A94BDEBDB}" destId="{886D7E2B-BDEB-4B42-BCEE-58258D14F9AF}" srcOrd="0" destOrd="0" presId="urn:microsoft.com/office/officeart/2005/8/layout/vList2"/>
    <dgm:cxn modelId="{9821B9BC-6CF4-CA42-B1C4-1CD4C0921A40}" type="presParOf" srcId="{0504493F-C0A0-DD45-B9B5-8CC08AD5E95C}" destId="{886D7E2B-BDEB-4B42-BCEE-58258D14F9AF}" srcOrd="0" destOrd="0" presId="urn:microsoft.com/office/officeart/2005/8/layout/vList2"/>
    <dgm:cxn modelId="{20BCDEF0-24F9-324B-9676-BF9B89C52277}" type="presParOf" srcId="{0504493F-C0A0-DD45-B9B5-8CC08AD5E95C}" destId="{E0DAD69D-BE4E-F548-B40F-18A2E2CCFE72}" srcOrd="1" destOrd="0" presId="urn:microsoft.com/office/officeart/2005/8/layout/vList2"/>
    <dgm:cxn modelId="{2B9F43E4-DFEF-C64C-9A8A-7B7AE62B28BF}" type="presParOf" srcId="{0504493F-C0A0-DD45-B9B5-8CC08AD5E95C}" destId="{4082C4F7-19E0-1149-99F4-20870FD0BAF1}" srcOrd="2" destOrd="0" presId="urn:microsoft.com/office/officeart/2005/8/layout/vList2"/>
    <dgm:cxn modelId="{13DD8222-FA3E-3643-8B4C-B9A725854037}" type="presParOf" srcId="{0504493F-C0A0-DD45-B9B5-8CC08AD5E95C}" destId="{11E5C137-32B3-5C43-803F-26DDCC36EEFC}" srcOrd="3" destOrd="0" presId="urn:microsoft.com/office/officeart/2005/8/layout/vList2"/>
    <dgm:cxn modelId="{0A327B6A-54D2-1545-9750-2FF0A37A501E}" type="presParOf" srcId="{0504493F-C0A0-DD45-B9B5-8CC08AD5E95C}" destId="{9636E5A4-6F50-0C45-B679-DF70582E2C04}" srcOrd="4" destOrd="0" presId="urn:microsoft.com/office/officeart/2005/8/layout/vList2"/>
    <dgm:cxn modelId="{1BE3265C-A13C-1F4C-A337-ABE28C5187D5}" type="presParOf" srcId="{0504493F-C0A0-DD45-B9B5-8CC08AD5E95C}" destId="{F1084A54-2549-4645-ABE0-3248219BC0EF}" srcOrd="5" destOrd="0" presId="urn:microsoft.com/office/officeart/2005/8/layout/vList2"/>
    <dgm:cxn modelId="{1D4B74CA-86D7-4C44-B6DA-54208D9DE4EF}" type="presParOf" srcId="{0504493F-C0A0-DD45-B9B5-8CC08AD5E95C}" destId="{D7A706CD-812E-774D-8CF9-380BD2805C90}" srcOrd="6" destOrd="0" presId="urn:microsoft.com/office/officeart/2005/8/layout/vList2"/>
    <dgm:cxn modelId="{9AE6B4FD-6395-B04B-A76C-67C72BD94D86}" type="presParOf" srcId="{0504493F-C0A0-DD45-B9B5-8CC08AD5E95C}" destId="{9B54CEE9-35CD-2B49-B7E7-D5459841EAE2}" srcOrd="7" destOrd="0" presId="urn:microsoft.com/office/officeart/2005/8/layout/vList2"/>
    <dgm:cxn modelId="{521E03E7-2773-BA47-8602-E2BFD0DC8C8E}" type="presParOf" srcId="{0504493F-C0A0-DD45-B9B5-8CC08AD5E95C}" destId="{D0B3D9DB-94C4-A647-871C-240FB9C238C2}" srcOrd="8" destOrd="0" presId="urn:microsoft.com/office/officeart/2005/8/layout/vList2"/>
  </dgm:cxnLst>
  <dgm:bg>
    <a:noFill/>
  </dgm:bg>
  <dgm:whole>
    <a:ln>
      <a:solidFill>
        <a:srgbClr val="FFC0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22D1104-B14A-7C48-9E62-5CB1F5AABC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FA1CDBFA-0882-7443-9BB0-E1E8491D3D58}">
      <dgm:prSet/>
      <dgm:spPr>
        <a:noFill/>
        <a:ln>
          <a:solidFill>
            <a:srgbClr val="FFC000"/>
          </a:solidFill>
        </a:ln>
      </dgm:spPr>
      <dgm:t>
        <a:bodyPr/>
        <a:lstStyle/>
        <a:p>
          <a:pPr algn="just"/>
          <a:r>
            <a:rPr lang="pl-PL" dirty="0">
              <a:solidFill>
                <a:srgbClr val="0070C0"/>
              </a:solidFill>
            </a:rPr>
            <a:t>Wprowadzenie do kultury organizacyjnej zasad zrównoważonej reprezentacji płci w: przewodniczeniu w komisjach wydziałowych, uczelnianych, w kadrze zarządczej, w zespołach eksperckich i recenzenckich oraz przewodniczeniu wydarzeniom naukowym i popularyzatorskim</a:t>
          </a:r>
        </a:p>
      </dgm:t>
    </dgm:pt>
    <dgm:pt modelId="{A129D7B8-0F04-1745-9D31-481828CBF68C}" type="parTrans" cxnId="{FFBADB2E-3BD7-C549-969A-D50DD669409F}">
      <dgm:prSet/>
      <dgm:spPr/>
      <dgm:t>
        <a:bodyPr/>
        <a:lstStyle/>
        <a:p>
          <a:endParaRPr lang="pl-PL">
            <a:solidFill>
              <a:srgbClr val="0070C0"/>
            </a:solidFill>
          </a:endParaRPr>
        </a:p>
      </dgm:t>
    </dgm:pt>
    <dgm:pt modelId="{5540FB6F-E543-D640-A6B2-069AE587F4C0}" type="sibTrans" cxnId="{FFBADB2E-3BD7-C549-969A-D50DD669409F}">
      <dgm:prSet/>
      <dgm:spPr/>
      <dgm:t>
        <a:bodyPr/>
        <a:lstStyle/>
        <a:p>
          <a:endParaRPr lang="pl-PL">
            <a:solidFill>
              <a:srgbClr val="0070C0"/>
            </a:solidFill>
          </a:endParaRPr>
        </a:p>
      </dgm:t>
    </dgm:pt>
    <dgm:pt modelId="{C3DC4DB2-9B36-CB4A-BB27-4BCCC8FE1D5C}">
      <dgm:prSet/>
      <dgm:spPr>
        <a:noFill/>
        <a:ln>
          <a:solidFill>
            <a:srgbClr val="FFC000"/>
          </a:solidFill>
        </a:ln>
      </dgm:spPr>
      <dgm:t>
        <a:bodyPr/>
        <a:lstStyle/>
        <a:p>
          <a:pPr algn="just"/>
          <a:r>
            <a:rPr lang="pl-PL" dirty="0">
              <a:solidFill>
                <a:srgbClr val="0070C0"/>
              </a:solidFill>
            </a:rPr>
            <a:t>Podjęcie działań komunikacyjnych umożliwiających studentom i osobom zatrudnionym w ATH zapoznanie się z kulturą organizacyjną uczelni w zakresie procedur stosowanych w celu zapobiegania dyskryminacji</a:t>
          </a:r>
        </a:p>
      </dgm:t>
    </dgm:pt>
    <dgm:pt modelId="{BED3BBFE-7B99-F342-9C02-BECDBE7CD979}" type="parTrans" cxnId="{E9186A11-A544-284F-98D1-FDBE348C99FE}">
      <dgm:prSet/>
      <dgm:spPr/>
      <dgm:t>
        <a:bodyPr/>
        <a:lstStyle/>
        <a:p>
          <a:endParaRPr lang="pl-PL">
            <a:solidFill>
              <a:srgbClr val="0070C0"/>
            </a:solidFill>
          </a:endParaRPr>
        </a:p>
      </dgm:t>
    </dgm:pt>
    <dgm:pt modelId="{51A8E9AF-4BCF-444B-B069-A5ED083A064A}" type="sibTrans" cxnId="{E9186A11-A544-284F-98D1-FDBE348C99FE}">
      <dgm:prSet/>
      <dgm:spPr/>
      <dgm:t>
        <a:bodyPr/>
        <a:lstStyle/>
        <a:p>
          <a:endParaRPr lang="pl-PL">
            <a:solidFill>
              <a:srgbClr val="0070C0"/>
            </a:solidFill>
          </a:endParaRPr>
        </a:p>
      </dgm:t>
    </dgm:pt>
    <dgm:pt modelId="{18734C58-1B1F-7840-A0E2-96543B19451F}">
      <dgm:prSet/>
      <dgm:spPr>
        <a:noFill/>
        <a:ln>
          <a:solidFill>
            <a:srgbClr val="FFC000"/>
          </a:solidFill>
        </a:ln>
      </dgm:spPr>
      <dgm:t>
        <a:bodyPr/>
        <a:lstStyle/>
        <a:p>
          <a:pPr algn="just"/>
          <a:r>
            <a:rPr lang="pl-PL" dirty="0">
              <a:solidFill>
                <a:srgbClr val="0070C0"/>
              </a:solidFill>
            </a:rPr>
            <a:t>Pracownicy i studenci nie mają odpowiedniego przeszkolenia, a tym samym dostępu do wiedzy o dostępnych im formach wsparcia. Opracowanie nowych metod integracji pracowników i studentów w ramach wspólnoty akademickiej zwiększy efektywność systemu komunikacji i współpracy </a:t>
          </a:r>
        </a:p>
      </dgm:t>
    </dgm:pt>
    <dgm:pt modelId="{B81E8E8B-CE77-B94C-8B94-2EDE5E983363}" type="parTrans" cxnId="{5C8C7084-0FB2-0E40-B9F1-40D690F86C70}">
      <dgm:prSet/>
      <dgm:spPr/>
      <dgm:t>
        <a:bodyPr/>
        <a:lstStyle/>
        <a:p>
          <a:endParaRPr lang="pl-PL">
            <a:solidFill>
              <a:srgbClr val="0070C0"/>
            </a:solidFill>
          </a:endParaRPr>
        </a:p>
      </dgm:t>
    </dgm:pt>
    <dgm:pt modelId="{F2F606D0-2A23-404A-BB2E-E74223143EAE}" type="sibTrans" cxnId="{5C8C7084-0FB2-0E40-B9F1-40D690F86C70}">
      <dgm:prSet/>
      <dgm:spPr/>
      <dgm:t>
        <a:bodyPr/>
        <a:lstStyle/>
        <a:p>
          <a:endParaRPr lang="pl-PL">
            <a:solidFill>
              <a:srgbClr val="0070C0"/>
            </a:solidFill>
          </a:endParaRPr>
        </a:p>
      </dgm:t>
    </dgm:pt>
    <dgm:pt modelId="{45143601-EA63-304B-8A19-9F8CE6B54D72}" type="pres">
      <dgm:prSet presAssocID="{B22D1104-B14A-7C48-9E62-5CB1F5AABCA6}" presName="linear" presStyleCnt="0">
        <dgm:presLayoutVars>
          <dgm:animLvl val="lvl"/>
          <dgm:resizeHandles val="exact"/>
        </dgm:presLayoutVars>
      </dgm:prSet>
      <dgm:spPr/>
    </dgm:pt>
    <dgm:pt modelId="{C777DFEB-AABB-FB4C-BB0D-37579F5BA10C}" type="pres">
      <dgm:prSet presAssocID="{FA1CDBFA-0882-7443-9BB0-E1E8491D3D58}" presName="parentText" presStyleLbl="node1" presStyleIdx="0" presStyleCnt="3">
        <dgm:presLayoutVars>
          <dgm:chMax val="0"/>
          <dgm:bulletEnabled val="1"/>
        </dgm:presLayoutVars>
      </dgm:prSet>
      <dgm:spPr/>
    </dgm:pt>
    <dgm:pt modelId="{362D9DDB-A948-D244-B97B-73DAF90B3C3B}" type="pres">
      <dgm:prSet presAssocID="{5540FB6F-E543-D640-A6B2-069AE587F4C0}" presName="spacer" presStyleCnt="0"/>
      <dgm:spPr/>
    </dgm:pt>
    <dgm:pt modelId="{422A30E9-1B1C-6942-BFB9-8FC149975B4A}" type="pres">
      <dgm:prSet presAssocID="{C3DC4DB2-9B36-CB4A-BB27-4BCCC8FE1D5C}" presName="parentText" presStyleLbl="node1" presStyleIdx="1" presStyleCnt="3">
        <dgm:presLayoutVars>
          <dgm:chMax val="0"/>
          <dgm:bulletEnabled val="1"/>
        </dgm:presLayoutVars>
      </dgm:prSet>
      <dgm:spPr/>
    </dgm:pt>
    <dgm:pt modelId="{2E02CDD7-E428-284F-B5AA-7DD317CAB166}" type="pres">
      <dgm:prSet presAssocID="{51A8E9AF-4BCF-444B-B069-A5ED083A064A}" presName="spacer" presStyleCnt="0"/>
      <dgm:spPr/>
    </dgm:pt>
    <dgm:pt modelId="{D0AEFEE9-6C3F-3E4B-9B45-A15C6DA34DED}" type="pres">
      <dgm:prSet presAssocID="{18734C58-1B1F-7840-A0E2-96543B19451F}" presName="parentText" presStyleLbl="node1" presStyleIdx="2" presStyleCnt="3">
        <dgm:presLayoutVars>
          <dgm:chMax val="0"/>
          <dgm:bulletEnabled val="1"/>
        </dgm:presLayoutVars>
      </dgm:prSet>
      <dgm:spPr/>
    </dgm:pt>
  </dgm:ptLst>
  <dgm:cxnLst>
    <dgm:cxn modelId="{E9186A11-A544-284F-98D1-FDBE348C99FE}" srcId="{B22D1104-B14A-7C48-9E62-5CB1F5AABCA6}" destId="{C3DC4DB2-9B36-CB4A-BB27-4BCCC8FE1D5C}" srcOrd="1" destOrd="0" parTransId="{BED3BBFE-7B99-F342-9C02-BECDBE7CD979}" sibTransId="{51A8E9AF-4BCF-444B-B069-A5ED083A064A}"/>
    <dgm:cxn modelId="{93E4F522-3D5D-3A47-B08E-E24E04EF452C}" type="presOf" srcId="{B22D1104-B14A-7C48-9E62-5CB1F5AABCA6}" destId="{45143601-EA63-304B-8A19-9F8CE6B54D72}" srcOrd="0" destOrd="0" presId="urn:microsoft.com/office/officeart/2005/8/layout/vList2"/>
    <dgm:cxn modelId="{FFBADB2E-3BD7-C549-969A-D50DD669409F}" srcId="{B22D1104-B14A-7C48-9E62-5CB1F5AABCA6}" destId="{FA1CDBFA-0882-7443-9BB0-E1E8491D3D58}" srcOrd="0" destOrd="0" parTransId="{A129D7B8-0F04-1745-9D31-481828CBF68C}" sibTransId="{5540FB6F-E543-D640-A6B2-069AE587F4C0}"/>
    <dgm:cxn modelId="{FEA7D85F-A67C-B041-96C0-807998CDCF86}" type="presOf" srcId="{C3DC4DB2-9B36-CB4A-BB27-4BCCC8FE1D5C}" destId="{422A30E9-1B1C-6942-BFB9-8FC149975B4A}" srcOrd="0" destOrd="0" presId="urn:microsoft.com/office/officeart/2005/8/layout/vList2"/>
    <dgm:cxn modelId="{5C8C7084-0FB2-0E40-B9F1-40D690F86C70}" srcId="{B22D1104-B14A-7C48-9E62-5CB1F5AABCA6}" destId="{18734C58-1B1F-7840-A0E2-96543B19451F}" srcOrd="2" destOrd="0" parTransId="{B81E8E8B-CE77-B94C-8B94-2EDE5E983363}" sibTransId="{F2F606D0-2A23-404A-BB2E-E74223143EAE}"/>
    <dgm:cxn modelId="{F5EAC9F0-87DB-9746-AF9F-11ADE16596DF}" type="presOf" srcId="{18734C58-1B1F-7840-A0E2-96543B19451F}" destId="{D0AEFEE9-6C3F-3E4B-9B45-A15C6DA34DED}" srcOrd="0" destOrd="0" presId="urn:microsoft.com/office/officeart/2005/8/layout/vList2"/>
    <dgm:cxn modelId="{DCCA3DF3-23F1-0C45-AA32-BE7971873AFF}" type="presOf" srcId="{FA1CDBFA-0882-7443-9BB0-E1E8491D3D58}" destId="{C777DFEB-AABB-FB4C-BB0D-37579F5BA10C}" srcOrd="0" destOrd="0" presId="urn:microsoft.com/office/officeart/2005/8/layout/vList2"/>
    <dgm:cxn modelId="{F8A16AAB-4DC3-704B-AA79-B444AD89B4D2}" type="presParOf" srcId="{45143601-EA63-304B-8A19-9F8CE6B54D72}" destId="{C777DFEB-AABB-FB4C-BB0D-37579F5BA10C}" srcOrd="0" destOrd="0" presId="urn:microsoft.com/office/officeart/2005/8/layout/vList2"/>
    <dgm:cxn modelId="{9C88099F-B3F3-E841-BA2F-341472C39ABC}" type="presParOf" srcId="{45143601-EA63-304B-8A19-9F8CE6B54D72}" destId="{362D9DDB-A948-D244-B97B-73DAF90B3C3B}" srcOrd="1" destOrd="0" presId="urn:microsoft.com/office/officeart/2005/8/layout/vList2"/>
    <dgm:cxn modelId="{C79F8126-A462-9441-B7BF-4762D11A4A6A}" type="presParOf" srcId="{45143601-EA63-304B-8A19-9F8CE6B54D72}" destId="{422A30E9-1B1C-6942-BFB9-8FC149975B4A}" srcOrd="2" destOrd="0" presId="urn:microsoft.com/office/officeart/2005/8/layout/vList2"/>
    <dgm:cxn modelId="{25E981B0-D5F3-F840-BA8A-D276CC9D8867}" type="presParOf" srcId="{45143601-EA63-304B-8A19-9F8CE6B54D72}" destId="{2E02CDD7-E428-284F-B5AA-7DD317CAB166}" srcOrd="3" destOrd="0" presId="urn:microsoft.com/office/officeart/2005/8/layout/vList2"/>
    <dgm:cxn modelId="{BD10318B-6C44-6241-9817-E4E6FDEADFFB}" type="presParOf" srcId="{45143601-EA63-304B-8A19-9F8CE6B54D72}" destId="{D0AEFEE9-6C3F-3E4B-9B45-A15C6DA34DE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D36DFFE-757F-434D-A6D8-58F3A99C02C2}"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BB00A584-E498-4919-AB7A-B06652FA116D}">
      <dgm:prSet/>
      <dgm:spPr>
        <a:solidFill>
          <a:schemeClr val="accent1">
            <a:lumMod val="20000"/>
            <a:lumOff val="80000"/>
          </a:schemeClr>
        </a:solidFill>
      </dgm:spPr>
      <dgm:t>
        <a:bodyPr/>
        <a:lstStyle/>
        <a:p>
          <a:r>
            <a:rPr lang="pl-PL" b="1">
              <a:solidFill>
                <a:srgbClr val="0070C0"/>
              </a:solidFill>
            </a:rPr>
            <a:t>Kultura organizacyjna oraz równowaga między życiem zawodowym i prywatnym</a:t>
          </a:r>
          <a:endParaRPr lang="en-US">
            <a:solidFill>
              <a:srgbClr val="0070C0"/>
            </a:solidFill>
          </a:endParaRPr>
        </a:p>
      </dgm:t>
    </dgm:pt>
    <dgm:pt modelId="{20578D40-2673-497A-8E25-5842DC0DEAB3}" type="parTrans" cxnId="{51843655-3DAD-4DCD-BB9A-D1E3A17908F3}">
      <dgm:prSet/>
      <dgm:spPr/>
      <dgm:t>
        <a:bodyPr/>
        <a:lstStyle/>
        <a:p>
          <a:endParaRPr lang="en-US"/>
        </a:p>
      </dgm:t>
    </dgm:pt>
    <dgm:pt modelId="{FC906631-056E-4787-BC40-1F04E14DD413}" type="sibTrans" cxnId="{51843655-3DAD-4DCD-BB9A-D1E3A17908F3}">
      <dgm:prSet/>
      <dgm:spPr/>
      <dgm:t>
        <a:bodyPr/>
        <a:lstStyle/>
        <a:p>
          <a:endParaRPr lang="en-US"/>
        </a:p>
      </dgm:t>
    </dgm:pt>
    <dgm:pt modelId="{CA64B997-A7AF-481C-AE96-E32A553594EB}">
      <dgm:prSet/>
      <dgm:spPr>
        <a:solidFill>
          <a:schemeClr val="accent1">
            <a:lumMod val="20000"/>
            <a:lumOff val="80000"/>
          </a:schemeClr>
        </a:solidFill>
      </dgm:spPr>
      <dgm:t>
        <a:bodyPr/>
        <a:lstStyle/>
        <a:p>
          <a:r>
            <a:rPr lang="pl-PL" b="1" dirty="0">
              <a:solidFill>
                <a:srgbClr val="0070C0"/>
              </a:solidFill>
            </a:rPr>
            <a:t>Równowaga płci na szczeblu kierowniczym i decyzyjnym</a:t>
          </a:r>
          <a:endParaRPr lang="en-US" dirty="0">
            <a:solidFill>
              <a:srgbClr val="0070C0"/>
            </a:solidFill>
          </a:endParaRPr>
        </a:p>
      </dgm:t>
    </dgm:pt>
    <dgm:pt modelId="{9A94201E-EE93-4AC3-A806-3FDA354529EA}" type="parTrans" cxnId="{8507F8AE-95BC-4D58-836F-510FEAABA21D}">
      <dgm:prSet/>
      <dgm:spPr/>
      <dgm:t>
        <a:bodyPr/>
        <a:lstStyle/>
        <a:p>
          <a:endParaRPr lang="en-US"/>
        </a:p>
      </dgm:t>
    </dgm:pt>
    <dgm:pt modelId="{4A3D31E1-B6E0-4268-97FF-F94A0F35F199}" type="sibTrans" cxnId="{8507F8AE-95BC-4D58-836F-510FEAABA21D}">
      <dgm:prSet/>
      <dgm:spPr/>
      <dgm:t>
        <a:bodyPr/>
        <a:lstStyle/>
        <a:p>
          <a:endParaRPr lang="en-US"/>
        </a:p>
      </dgm:t>
    </dgm:pt>
    <dgm:pt modelId="{8FD60C7B-8A7A-4E74-81FC-818BF1587F2E}">
      <dgm:prSet/>
      <dgm:spPr>
        <a:solidFill>
          <a:schemeClr val="accent1">
            <a:lumMod val="20000"/>
            <a:lumOff val="80000"/>
          </a:schemeClr>
        </a:solidFill>
      </dgm:spPr>
      <dgm:t>
        <a:bodyPr/>
        <a:lstStyle/>
        <a:p>
          <a:r>
            <a:rPr lang="pl-PL" b="1">
              <a:solidFill>
                <a:srgbClr val="0070C0"/>
              </a:solidFill>
            </a:rPr>
            <a:t>Równowaga płci w procesie rekrutacji i rozwoju kariery zawodowej</a:t>
          </a:r>
          <a:endParaRPr lang="en-US">
            <a:solidFill>
              <a:srgbClr val="0070C0"/>
            </a:solidFill>
          </a:endParaRPr>
        </a:p>
      </dgm:t>
    </dgm:pt>
    <dgm:pt modelId="{4F4C187C-2A9B-4A7D-8EF9-AEF06C436274}" type="parTrans" cxnId="{8B1F420F-0762-4160-9201-D5807E9869C8}">
      <dgm:prSet/>
      <dgm:spPr/>
      <dgm:t>
        <a:bodyPr/>
        <a:lstStyle/>
        <a:p>
          <a:endParaRPr lang="en-US"/>
        </a:p>
      </dgm:t>
    </dgm:pt>
    <dgm:pt modelId="{19ED3F95-26A1-40C9-B20B-FB82C287EB13}" type="sibTrans" cxnId="{8B1F420F-0762-4160-9201-D5807E9869C8}">
      <dgm:prSet/>
      <dgm:spPr/>
      <dgm:t>
        <a:bodyPr/>
        <a:lstStyle/>
        <a:p>
          <a:endParaRPr lang="en-US"/>
        </a:p>
      </dgm:t>
    </dgm:pt>
    <dgm:pt modelId="{942FF6B3-EA02-400C-AC7E-E47B2C01B880}">
      <dgm:prSet/>
      <dgm:spPr>
        <a:solidFill>
          <a:schemeClr val="accent1">
            <a:lumMod val="20000"/>
            <a:lumOff val="80000"/>
          </a:schemeClr>
        </a:solidFill>
      </dgm:spPr>
      <dgm:t>
        <a:bodyPr/>
        <a:lstStyle/>
        <a:p>
          <a:r>
            <a:rPr lang="pl-PL" b="1" dirty="0">
              <a:solidFill>
                <a:srgbClr val="0070C0"/>
              </a:solidFill>
            </a:rPr>
            <a:t>Włączenie wymiaru płci do treści badawczych i dydaktycznych</a:t>
          </a:r>
          <a:endParaRPr lang="en-US" dirty="0">
            <a:solidFill>
              <a:srgbClr val="0070C0"/>
            </a:solidFill>
          </a:endParaRPr>
        </a:p>
      </dgm:t>
    </dgm:pt>
    <dgm:pt modelId="{17338D52-AD74-49BC-B22F-BE1B09A8BD39}" type="parTrans" cxnId="{113D6797-2E84-4F98-9DC0-16B005AAC0C2}">
      <dgm:prSet/>
      <dgm:spPr/>
      <dgm:t>
        <a:bodyPr/>
        <a:lstStyle/>
        <a:p>
          <a:endParaRPr lang="en-US"/>
        </a:p>
      </dgm:t>
    </dgm:pt>
    <dgm:pt modelId="{2194F429-B538-41C4-AA58-F660B0E69B08}" type="sibTrans" cxnId="{113D6797-2E84-4F98-9DC0-16B005AAC0C2}">
      <dgm:prSet/>
      <dgm:spPr/>
      <dgm:t>
        <a:bodyPr/>
        <a:lstStyle/>
        <a:p>
          <a:endParaRPr lang="en-US"/>
        </a:p>
      </dgm:t>
    </dgm:pt>
    <dgm:pt modelId="{8BFB8E1A-F85C-425D-893C-E2CF2C3148FE}">
      <dgm:prSet/>
      <dgm:spPr>
        <a:solidFill>
          <a:schemeClr val="accent1">
            <a:lumMod val="20000"/>
            <a:lumOff val="80000"/>
          </a:schemeClr>
        </a:solidFill>
      </dgm:spPr>
      <dgm:t>
        <a:bodyPr/>
        <a:lstStyle/>
        <a:p>
          <a:r>
            <a:rPr lang="pl-PL" b="1">
              <a:solidFill>
                <a:srgbClr val="0070C0"/>
              </a:solidFill>
            </a:rPr>
            <a:t>Przeciwdziałanie przemocy ze względu na płeć, w tym przeciwdziałanie molestowaniu seksualnemu</a:t>
          </a:r>
          <a:endParaRPr lang="en-US">
            <a:solidFill>
              <a:srgbClr val="0070C0"/>
            </a:solidFill>
          </a:endParaRPr>
        </a:p>
      </dgm:t>
    </dgm:pt>
    <dgm:pt modelId="{856BA967-FF65-4335-A490-57F77EB60411}" type="parTrans" cxnId="{C42AAB66-1828-42FF-8D8E-F25BCD7B80A3}">
      <dgm:prSet/>
      <dgm:spPr/>
      <dgm:t>
        <a:bodyPr/>
        <a:lstStyle/>
        <a:p>
          <a:endParaRPr lang="en-US"/>
        </a:p>
      </dgm:t>
    </dgm:pt>
    <dgm:pt modelId="{4FDF04E6-237A-4412-938E-A60E4EABCB15}" type="sibTrans" cxnId="{C42AAB66-1828-42FF-8D8E-F25BCD7B80A3}">
      <dgm:prSet/>
      <dgm:spPr/>
      <dgm:t>
        <a:bodyPr/>
        <a:lstStyle/>
        <a:p>
          <a:endParaRPr lang="en-US"/>
        </a:p>
      </dgm:t>
    </dgm:pt>
    <dgm:pt modelId="{85B61EBD-7714-EB4D-B8E5-EDD77DB90042}" type="pres">
      <dgm:prSet presAssocID="{8D36DFFE-757F-434D-A6D8-58F3A99C02C2}" presName="diagram" presStyleCnt="0">
        <dgm:presLayoutVars>
          <dgm:dir/>
          <dgm:resizeHandles val="exact"/>
        </dgm:presLayoutVars>
      </dgm:prSet>
      <dgm:spPr/>
    </dgm:pt>
    <dgm:pt modelId="{0B555F9E-81DD-FB49-BA2E-4A075E0B8027}" type="pres">
      <dgm:prSet presAssocID="{BB00A584-E498-4919-AB7A-B06652FA116D}" presName="node" presStyleLbl="node1" presStyleIdx="0" presStyleCnt="5">
        <dgm:presLayoutVars>
          <dgm:bulletEnabled val="1"/>
        </dgm:presLayoutVars>
      </dgm:prSet>
      <dgm:spPr/>
    </dgm:pt>
    <dgm:pt modelId="{D4E2EF2E-3007-D94A-8884-A16442D99840}" type="pres">
      <dgm:prSet presAssocID="{FC906631-056E-4787-BC40-1F04E14DD413}" presName="sibTrans" presStyleCnt="0"/>
      <dgm:spPr/>
    </dgm:pt>
    <dgm:pt modelId="{1C939963-F00C-1342-A904-23134945429F}" type="pres">
      <dgm:prSet presAssocID="{CA64B997-A7AF-481C-AE96-E32A553594EB}" presName="node" presStyleLbl="node1" presStyleIdx="1" presStyleCnt="5">
        <dgm:presLayoutVars>
          <dgm:bulletEnabled val="1"/>
        </dgm:presLayoutVars>
      </dgm:prSet>
      <dgm:spPr/>
    </dgm:pt>
    <dgm:pt modelId="{AD003635-B10C-2745-BA81-50431AA83421}" type="pres">
      <dgm:prSet presAssocID="{4A3D31E1-B6E0-4268-97FF-F94A0F35F199}" presName="sibTrans" presStyleCnt="0"/>
      <dgm:spPr/>
    </dgm:pt>
    <dgm:pt modelId="{F805144D-51CD-5E4F-9850-29484C07F192}" type="pres">
      <dgm:prSet presAssocID="{8FD60C7B-8A7A-4E74-81FC-818BF1587F2E}" presName="node" presStyleLbl="node1" presStyleIdx="2" presStyleCnt="5">
        <dgm:presLayoutVars>
          <dgm:bulletEnabled val="1"/>
        </dgm:presLayoutVars>
      </dgm:prSet>
      <dgm:spPr/>
    </dgm:pt>
    <dgm:pt modelId="{6991C434-B2E3-B642-9A14-EA7C58FEFD09}" type="pres">
      <dgm:prSet presAssocID="{19ED3F95-26A1-40C9-B20B-FB82C287EB13}" presName="sibTrans" presStyleCnt="0"/>
      <dgm:spPr/>
    </dgm:pt>
    <dgm:pt modelId="{63C65F96-8C7D-1243-95FE-3BB72A193F61}" type="pres">
      <dgm:prSet presAssocID="{942FF6B3-EA02-400C-AC7E-E47B2C01B880}" presName="node" presStyleLbl="node1" presStyleIdx="3" presStyleCnt="5">
        <dgm:presLayoutVars>
          <dgm:bulletEnabled val="1"/>
        </dgm:presLayoutVars>
      </dgm:prSet>
      <dgm:spPr/>
    </dgm:pt>
    <dgm:pt modelId="{B5767CC4-E693-D74B-9AE5-BDA3456A3189}" type="pres">
      <dgm:prSet presAssocID="{2194F429-B538-41C4-AA58-F660B0E69B08}" presName="sibTrans" presStyleCnt="0"/>
      <dgm:spPr/>
    </dgm:pt>
    <dgm:pt modelId="{AFE295B7-967B-3D43-A9AE-EAB2FD8C4308}" type="pres">
      <dgm:prSet presAssocID="{8BFB8E1A-F85C-425D-893C-E2CF2C3148FE}" presName="node" presStyleLbl="node1" presStyleIdx="4" presStyleCnt="5">
        <dgm:presLayoutVars>
          <dgm:bulletEnabled val="1"/>
        </dgm:presLayoutVars>
      </dgm:prSet>
      <dgm:spPr/>
    </dgm:pt>
  </dgm:ptLst>
  <dgm:cxnLst>
    <dgm:cxn modelId="{8B1F420F-0762-4160-9201-D5807E9869C8}" srcId="{8D36DFFE-757F-434D-A6D8-58F3A99C02C2}" destId="{8FD60C7B-8A7A-4E74-81FC-818BF1587F2E}" srcOrd="2" destOrd="0" parTransId="{4F4C187C-2A9B-4A7D-8EF9-AEF06C436274}" sibTransId="{19ED3F95-26A1-40C9-B20B-FB82C287EB13}"/>
    <dgm:cxn modelId="{4CA6B218-5C6D-DA4A-9235-4CD2111CEC08}" type="presOf" srcId="{942FF6B3-EA02-400C-AC7E-E47B2C01B880}" destId="{63C65F96-8C7D-1243-95FE-3BB72A193F61}" srcOrd="0" destOrd="0" presId="urn:microsoft.com/office/officeart/2005/8/layout/default"/>
    <dgm:cxn modelId="{7E1F6F26-FB80-C84F-AB9E-30784660DE1E}" type="presOf" srcId="{8BFB8E1A-F85C-425D-893C-E2CF2C3148FE}" destId="{AFE295B7-967B-3D43-A9AE-EAB2FD8C4308}" srcOrd="0" destOrd="0" presId="urn:microsoft.com/office/officeart/2005/8/layout/default"/>
    <dgm:cxn modelId="{51843655-3DAD-4DCD-BB9A-D1E3A17908F3}" srcId="{8D36DFFE-757F-434D-A6D8-58F3A99C02C2}" destId="{BB00A584-E498-4919-AB7A-B06652FA116D}" srcOrd="0" destOrd="0" parTransId="{20578D40-2673-497A-8E25-5842DC0DEAB3}" sibTransId="{FC906631-056E-4787-BC40-1F04E14DD413}"/>
    <dgm:cxn modelId="{C42AAB66-1828-42FF-8D8E-F25BCD7B80A3}" srcId="{8D36DFFE-757F-434D-A6D8-58F3A99C02C2}" destId="{8BFB8E1A-F85C-425D-893C-E2CF2C3148FE}" srcOrd="4" destOrd="0" parTransId="{856BA967-FF65-4335-A490-57F77EB60411}" sibTransId="{4FDF04E6-237A-4412-938E-A60E4EABCB15}"/>
    <dgm:cxn modelId="{8A61246D-E0AB-6D44-857E-9135AB795669}" type="presOf" srcId="{8D36DFFE-757F-434D-A6D8-58F3A99C02C2}" destId="{85B61EBD-7714-EB4D-B8E5-EDD77DB90042}" srcOrd="0" destOrd="0" presId="urn:microsoft.com/office/officeart/2005/8/layout/default"/>
    <dgm:cxn modelId="{955AB079-2F4A-F84B-A351-349C0132913F}" type="presOf" srcId="{8FD60C7B-8A7A-4E74-81FC-818BF1587F2E}" destId="{F805144D-51CD-5E4F-9850-29484C07F192}" srcOrd="0" destOrd="0" presId="urn:microsoft.com/office/officeart/2005/8/layout/default"/>
    <dgm:cxn modelId="{113D6797-2E84-4F98-9DC0-16B005AAC0C2}" srcId="{8D36DFFE-757F-434D-A6D8-58F3A99C02C2}" destId="{942FF6B3-EA02-400C-AC7E-E47B2C01B880}" srcOrd="3" destOrd="0" parTransId="{17338D52-AD74-49BC-B22F-BE1B09A8BD39}" sibTransId="{2194F429-B538-41C4-AA58-F660B0E69B08}"/>
    <dgm:cxn modelId="{8507F8AE-95BC-4D58-836F-510FEAABA21D}" srcId="{8D36DFFE-757F-434D-A6D8-58F3A99C02C2}" destId="{CA64B997-A7AF-481C-AE96-E32A553594EB}" srcOrd="1" destOrd="0" parTransId="{9A94201E-EE93-4AC3-A806-3FDA354529EA}" sibTransId="{4A3D31E1-B6E0-4268-97FF-F94A0F35F199}"/>
    <dgm:cxn modelId="{3CCAC6B2-88D9-B249-9269-82C42BB2539B}" type="presOf" srcId="{BB00A584-E498-4919-AB7A-B06652FA116D}" destId="{0B555F9E-81DD-FB49-BA2E-4A075E0B8027}" srcOrd="0" destOrd="0" presId="urn:microsoft.com/office/officeart/2005/8/layout/default"/>
    <dgm:cxn modelId="{2B001AD8-51E9-E340-A267-20C149410540}" type="presOf" srcId="{CA64B997-A7AF-481C-AE96-E32A553594EB}" destId="{1C939963-F00C-1342-A904-23134945429F}" srcOrd="0" destOrd="0" presId="urn:microsoft.com/office/officeart/2005/8/layout/default"/>
    <dgm:cxn modelId="{3D8CBA55-760F-AD4E-9F01-A9AE9C6ADE98}" type="presParOf" srcId="{85B61EBD-7714-EB4D-B8E5-EDD77DB90042}" destId="{0B555F9E-81DD-FB49-BA2E-4A075E0B8027}" srcOrd="0" destOrd="0" presId="urn:microsoft.com/office/officeart/2005/8/layout/default"/>
    <dgm:cxn modelId="{FF72D34F-3D15-A142-9834-A70F8C0FB952}" type="presParOf" srcId="{85B61EBD-7714-EB4D-B8E5-EDD77DB90042}" destId="{D4E2EF2E-3007-D94A-8884-A16442D99840}" srcOrd="1" destOrd="0" presId="urn:microsoft.com/office/officeart/2005/8/layout/default"/>
    <dgm:cxn modelId="{F3114417-3CED-7A41-9900-BC469BBAA627}" type="presParOf" srcId="{85B61EBD-7714-EB4D-B8E5-EDD77DB90042}" destId="{1C939963-F00C-1342-A904-23134945429F}" srcOrd="2" destOrd="0" presId="urn:microsoft.com/office/officeart/2005/8/layout/default"/>
    <dgm:cxn modelId="{6CA51715-38AA-8B4D-8C72-08E84B0E266D}" type="presParOf" srcId="{85B61EBD-7714-EB4D-B8E5-EDD77DB90042}" destId="{AD003635-B10C-2745-BA81-50431AA83421}" srcOrd="3" destOrd="0" presId="urn:microsoft.com/office/officeart/2005/8/layout/default"/>
    <dgm:cxn modelId="{D9CF6EB5-B00C-CF42-8534-88DBCA6A7C52}" type="presParOf" srcId="{85B61EBD-7714-EB4D-B8E5-EDD77DB90042}" destId="{F805144D-51CD-5E4F-9850-29484C07F192}" srcOrd="4" destOrd="0" presId="urn:microsoft.com/office/officeart/2005/8/layout/default"/>
    <dgm:cxn modelId="{9D5F8A3E-70C8-014B-B3FE-7B3BAAA03DA7}" type="presParOf" srcId="{85B61EBD-7714-EB4D-B8E5-EDD77DB90042}" destId="{6991C434-B2E3-B642-9A14-EA7C58FEFD09}" srcOrd="5" destOrd="0" presId="urn:microsoft.com/office/officeart/2005/8/layout/default"/>
    <dgm:cxn modelId="{00D89224-A221-4B47-9271-6F234835DB8E}" type="presParOf" srcId="{85B61EBD-7714-EB4D-B8E5-EDD77DB90042}" destId="{63C65F96-8C7D-1243-95FE-3BB72A193F61}" srcOrd="6" destOrd="0" presId="urn:microsoft.com/office/officeart/2005/8/layout/default"/>
    <dgm:cxn modelId="{D81F8529-706C-6542-8AD7-54BCE867C5FE}" type="presParOf" srcId="{85B61EBD-7714-EB4D-B8E5-EDD77DB90042}" destId="{B5767CC4-E693-D74B-9AE5-BDA3456A3189}" srcOrd="7" destOrd="0" presId="urn:microsoft.com/office/officeart/2005/8/layout/default"/>
    <dgm:cxn modelId="{DCD1A511-FB9B-C241-AC20-7ECDAF9C500A}" type="presParOf" srcId="{85B61EBD-7714-EB4D-B8E5-EDD77DB90042}" destId="{AFE295B7-967B-3D43-A9AE-EAB2FD8C430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BDE7E4B-DCC4-234D-A580-63512B45F611}" type="doc">
      <dgm:prSet loTypeId="urn:microsoft.com/office/officeart/2005/8/layout/cycle1" loCatId="list" qsTypeId="urn:microsoft.com/office/officeart/2005/8/quickstyle/simple1" qsCatId="simple" csTypeId="urn:microsoft.com/office/officeart/2005/8/colors/accent1_2" csCatId="accent1" phldr="1"/>
      <dgm:spPr/>
      <dgm:t>
        <a:bodyPr/>
        <a:lstStyle/>
        <a:p>
          <a:endParaRPr lang="pl-PL"/>
        </a:p>
      </dgm:t>
    </dgm:pt>
    <dgm:pt modelId="{0B5C5930-44E2-7149-B816-F58FB58B5C96}">
      <dgm:prSet custT="1"/>
      <dgm:spPr>
        <a:noFill/>
      </dgm:spPr>
      <dgm:t>
        <a:bodyPr/>
        <a:lstStyle/>
        <a:p>
          <a:r>
            <a:rPr lang="en-GB" sz="3600" dirty="0" err="1">
              <a:solidFill>
                <a:schemeClr val="accent2"/>
              </a:solidFill>
            </a:rPr>
            <a:t>Obszar</a:t>
          </a:r>
          <a:endParaRPr lang="pl-PL" sz="3600" dirty="0">
            <a:solidFill>
              <a:schemeClr val="accent2"/>
            </a:solidFill>
          </a:endParaRPr>
        </a:p>
      </dgm:t>
    </dgm:pt>
    <dgm:pt modelId="{94F65192-4B01-214D-85C6-030C2C6316AA}" type="parTrans" cxnId="{DDAA0721-1DAD-5A44-8FC8-11880AC54E41}">
      <dgm:prSet/>
      <dgm:spPr/>
      <dgm:t>
        <a:bodyPr/>
        <a:lstStyle/>
        <a:p>
          <a:endParaRPr lang="pl-PL"/>
        </a:p>
      </dgm:t>
    </dgm:pt>
    <dgm:pt modelId="{5D8DA9B8-073F-EB42-A8EC-A2BB6729EBCD}" type="sibTrans" cxnId="{DDAA0721-1DAD-5A44-8FC8-11880AC54E41}">
      <dgm:prSet/>
      <dgm:spPr>
        <a:solidFill>
          <a:srgbClr val="0070C0"/>
        </a:solidFill>
      </dgm:spPr>
      <dgm:t>
        <a:bodyPr/>
        <a:lstStyle/>
        <a:p>
          <a:endParaRPr lang="pl-PL"/>
        </a:p>
      </dgm:t>
    </dgm:pt>
    <dgm:pt modelId="{25E77A3D-FA55-2D4F-B2E1-74E3AB22832F}">
      <dgm:prSet custT="1"/>
      <dgm:spPr/>
      <dgm:t>
        <a:bodyPr/>
        <a:lstStyle/>
        <a:p>
          <a:r>
            <a:rPr lang="en-GB" sz="2800" dirty="0" err="1">
              <a:solidFill>
                <a:schemeClr val="accent2"/>
              </a:solidFill>
            </a:rPr>
            <a:t>Cel</a:t>
          </a:r>
          <a:endParaRPr lang="pl-PL" sz="2800" dirty="0">
            <a:solidFill>
              <a:schemeClr val="accent2"/>
            </a:solidFill>
          </a:endParaRPr>
        </a:p>
      </dgm:t>
    </dgm:pt>
    <dgm:pt modelId="{5D1488EC-06E5-154F-9864-E8666B3D4B46}" type="parTrans" cxnId="{8A93E34C-2CDD-3B4E-B1E0-EBD90734F668}">
      <dgm:prSet/>
      <dgm:spPr/>
      <dgm:t>
        <a:bodyPr/>
        <a:lstStyle/>
        <a:p>
          <a:endParaRPr lang="pl-PL"/>
        </a:p>
      </dgm:t>
    </dgm:pt>
    <dgm:pt modelId="{368F9CDC-529A-CA4E-9092-C154B3FE1109}" type="sibTrans" cxnId="{8A93E34C-2CDD-3B4E-B1E0-EBD90734F668}">
      <dgm:prSet/>
      <dgm:spPr>
        <a:solidFill>
          <a:srgbClr val="0070C0"/>
        </a:solidFill>
      </dgm:spPr>
      <dgm:t>
        <a:bodyPr/>
        <a:lstStyle/>
        <a:p>
          <a:endParaRPr lang="pl-PL"/>
        </a:p>
      </dgm:t>
    </dgm:pt>
    <dgm:pt modelId="{E61C8170-B2DF-0348-9D9E-3CC67AEC38F0}">
      <dgm:prSet custT="1"/>
      <dgm:spPr/>
      <dgm:t>
        <a:bodyPr/>
        <a:lstStyle/>
        <a:p>
          <a:r>
            <a:rPr lang="en-GB" sz="1600" dirty="0" err="1">
              <a:solidFill>
                <a:schemeClr val="accent2"/>
              </a:solidFill>
            </a:rPr>
            <a:t>Działanie</a:t>
          </a:r>
          <a:r>
            <a:rPr lang="en-GB" sz="1600" dirty="0">
              <a:solidFill>
                <a:schemeClr val="accent2"/>
              </a:solidFill>
            </a:rPr>
            <a:t>  </a:t>
          </a:r>
          <a:r>
            <a:rPr lang="en-GB" sz="1600" dirty="0" err="1">
              <a:solidFill>
                <a:schemeClr val="accent2"/>
              </a:solidFill>
            </a:rPr>
            <a:t>Wskaźniki</a:t>
          </a:r>
          <a:r>
            <a:rPr lang="en-GB" sz="1600" dirty="0">
              <a:solidFill>
                <a:schemeClr val="accent2"/>
              </a:solidFill>
            </a:rPr>
            <a:t>/</a:t>
          </a:r>
          <a:r>
            <a:rPr lang="en-GB" sz="1600" dirty="0" err="1">
              <a:solidFill>
                <a:schemeClr val="accent2"/>
              </a:solidFill>
            </a:rPr>
            <a:t>Produkty</a:t>
          </a:r>
          <a:r>
            <a:rPr lang="en-GB" sz="1600" dirty="0">
              <a:solidFill>
                <a:schemeClr val="accent2"/>
              </a:solidFill>
            </a:rPr>
            <a:t> </a:t>
          </a:r>
        </a:p>
        <a:p>
          <a:r>
            <a:rPr lang="en-GB" sz="1600" dirty="0" err="1">
              <a:solidFill>
                <a:schemeClr val="accent2"/>
              </a:solidFill>
            </a:rPr>
            <a:t>Grupy</a:t>
          </a:r>
          <a:r>
            <a:rPr lang="en-GB" sz="1600" dirty="0">
              <a:solidFill>
                <a:schemeClr val="accent2"/>
              </a:solidFill>
            </a:rPr>
            <a:t> </a:t>
          </a:r>
          <a:r>
            <a:rPr lang="en-GB" sz="1600" dirty="0" err="1">
              <a:solidFill>
                <a:schemeClr val="accent2"/>
              </a:solidFill>
            </a:rPr>
            <a:t>docelowe</a:t>
          </a:r>
          <a:r>
            <a:rPr lang="en-GB" sz="1600" dirty="0">
              <a:solidFill>
                <a:schemeClr val="accent2"/>
              </a:solidFill>
            </a:rPr>
            <a:t>  </a:t>
          </a:r>
        </a:p>
        <a:p>
          <a:r>
            <a:rPr lang="en-GB" sz="1600" dirty="0" err="1">
              <a:solidFill>
                <a:schemeClr val="accent2"/>
              </a:solidFill>
            </a:rPr>
            <a:t>Jednostki</a:t>
          </a:r>
          <a:r>
            <a:rPr lang="en-GB" sz="1600" dirty="0">
              <a:solidFill>
                <a:schemeClr val="accent2"/>
              </a:solidFill>
            </a:rPr>
            <a:t> </a:t>
          </a:r>
          <a:r>
            <a:rPr lang="en-GB" sz="1600" dirty="0" err="1">
              <a:solidFill>
                <a:schemeClr val="accent2"/>
              </a:solidFill>
            </a:rPr>
            <a:t>odpowiedzialne</a:t>
          </a:r>
          <a:r>
            <a:rPr lang="en-GB" sz="1600" dirty="0">
              <a:solidFill>
                <a:schemeClr val="accent2"/>
              </a:solidFill>
            </a:rPr>
            <a:t>/</a:t>
          </a:r>
          <a:r>
            <a:rPr lang="en-GB" sz="1600" dirty="0" err="1">
              <a:solidFill>
                <a:schemeClr val="accent2"/>
              </a:solidFill>
            </a:rPr>
            <a:t>terminy</a:t>
          </a:r>
          <a:r>
            <a:rPr lang="en-GB" sz="1600" dirty="0">
              <a:solidFill>
                <a:schemeClr val="accent2"/>
              </a:solidFill>
            </a:rPr>
            <a:t> </a:t>
          </a:r>
          <a:endParaRPr lang="pl-PL" sz="1600" dirty="0">
            <a:solidFill>
              <a:schemeClr val="accent2"/>
            </a:solidFill>
          </a:endParaRPr>
        </a:p>
      </dgm:t>
    </dgm:pt>
    <dgm:pt modelId="{9F8B2CE5-A2DF-1B46-8AE5-5204B0D67552}" type="parTrans" cxnId="{38E04EF0-DA06-6449-91B9-4A01EBB14B77}">
      <dgm:prSet/>
      <dgm:spPr/>
      <dgm:t>
        <a:bodyPr/>
        <a:lstStyle/>
        <a:p>
          <a:endParaRPr lang="pl-PL"/>
        </a:p>
      </dgm:t>
    </dgm:pt>
    <dgm:pt modelId="{EF8EACD0-CFDF-674E-A730-F7F60955DEF3}" type="sibTrans" cxnId="{38E04EF0-DA06-6449-91B9-4A01EBB14B77}">
      <dgm:prSet/>
      <dgm:spPr>
        <a:solidFill>
          <a:srgbClr val="0070C0"/>
        </a:solidFill>
      </dgm:spPr>
      <dgm:t>
        <a:bodyPr/>
        <a:lstStyle/>
        <a:p>
          <a:endParaRPr lang="pl-PL"/>
        </a:p>
      </dgm:t>
    </dgm:pt>
    <dgm:pt modelId="{351344B0-E1AB-9142-B4B8-165809ACCAAE}" type="pres">
      <dgm:prSet presAssocID="{CBDE7E4B-DCC4-234D-A580-63512B45F611}" presName="cycle" presStyleCnt="0">
        <dgm:presLayoutVars>
          <dgm:dir/>
          <dgm:resizeHandles val="exact"/>
        </dgm:presLayoutVars>
      </dgm:prSet>
      <dgm:spPr/>
    </dgm:pt>
    <dgm:pt modelId="{A012DAE3-2F62-4A40-A361-C2B7B9639F47}" type="pres">
      <dgm:prSet presAssocID="{0B5C5930-44E2-7149-B816-F58FB58B5C96}" presName="dummy" presStyleCnt="0"/>
      <dgm:spPr/>
    </dgm:pt>
    <dgm:pt modelId="{A581D59B-CC8F-A047-8B20-E39792C3ABC6}" type="pres">
      <dgm:prSet presAssocID="{0B5C5930-44E2-7149-B816-F58FB58B5C96}" presName="node" presStyleLbl="revTx" presStyleIdx="0" presStyleCnt="3" custScaleX="101575" custScaleY="65677">
        <dgm:presLayoutVars>
          <dgm:bulletEnabled val="1"/>
        </dgm:presLayoutVars>
      </dgm:prSet>
      <dgm:spPr/>
    </dgm:pt>
    <dgm:pt modelId="{F7776B7D-AB0F-D143-95D3-9B2B8257D408}" type="pres">
      <dgm:prSet presAssocID="{5D8DA9B8-073F-EB42-A8EC-A2BB6729EBCD}" presName="sibTrans" presStyleLbl="node1" presStyleIdx="0" presStyleCnt="3"/>
      <dgm:spPr/>
    </dgm:pt>
    <dgm:pt modelId="{6837B5CF-0526-8E4A-A7CE-AB92103EFF8E}" type="pres">
      <dgm:prSet presAssocID="{25E77A3D-FA55-2D4F-B2E1-74E3AB22832F}" presName="dummy" presStyleCnt="0"/>
      <dgm:spPr/>
    </dgm:pt>
    <dgm:pt modelId="{BB51E3FB-077E-2341-9582-4518FA197445}" type="pres">
      <dgm:prSet presAssocID="{25E77A3D-FA55-2D4F-B2E1-74E3AB22832F}" presName="node" presStyleLbl="revTx" presStyleIdx="1" presStyleCnt="3">
        <dgm:presLayoutVars>
          <dgm:bulletEnabled val="1"/>
        </dgm:presLayoutVars>
      </dgm:prSet>
      <dgm:spPr/>
    </dgm:pt>
    <dgm:pt modelId="{70825F22-0CD3-ED45-BE83-12CF8F155ABA}" type="pres">
      <dgm:prSet presAssocID="{368F9CDC-529A-CA4E-9092-C154B3FE1109}" presName="sibTrans" presStyleLbl="node1" presStyleIdx="1" presStyleCnt="3"/>
      <dgm:spPr/>
    </dgm:pt>
    <dgm:pt modelId="{A4346DE2-DC68-0B41-9B4F-338E8CEBA6FB}" type="pres">
      <dgm:prSet presAssocID="{E61C8170-B2DF-0348-9D9E-3CC67AEC38F0}" presName="dummy" presStyleCnt="0"/>
      <dgm:spPr/>
    </dgm:pt>
    <dgm:pt modelId="{68596CED-EB97-5847-AA0C-B4BCFECC85DD}" type="pres">
      <dgm:prSet presAssocID="{E61C8170-B2DF-0348-9D9E-3CC67AEC38F0}" presName="node" presStyleLbl="revTx" presStyleIdx="2" presStyleCnt="3" custScaleX="119822" custScaleY="85163">
        <dgm:presLayoutVars>
          <dgm:bulletEnabled val="1"/>
        </dgm:presLayoutVars>
      </dgm:prSet>
      <dgm:spPr/>
    </dgm:pt>
    <dgm:pt modelId="{FEA3F56F-F073-5F42-A922-4FD7D6EED227}" type="pres">
      <dgm:prSet presAssocID="{EF8EACD0-CFDF-674E-A730-F7F60955DEF3}" presName="sibTrans" presStyleLbl="node1" presStyleIdx="2" presStyleCnt="3"/>
      <dgm:spPr/>
    </dgm:pt>
  </dgm:ptLst>
  <dgm:cxnLst>
    <dgm:cxn modelId="{DDAA0721-1DAD-5A44-8FC8-11880AC54E41}" srcId="{CBDE7E4B-DCC4-234D-A580-63512B45F611}" destId="{0B5C5930-44E2-7149-B816-F58FB58B5C96}" srcOrd="0" destOrd="0" parTransId="{94F65192-4B01-214D-85C6-030C2C6316AA}" sibTransId="{5D8DA9B8-073F-EB42-A8EC-A2BB6729EBCD}"/>
    <dgm:cxn modelId="{8973312F-CC30-7342-B639-2A4F3B3C468B}" type="presOf" srcId="{368F9CDC-529A-CA4E-9092-C154B3FE1109}" destId="{70825F22-0CD3-ED45-BE83-12CF8F155ABA}" srcOrd="0" destOrd="0" presId="urn:microsoft.com/office/officeart/2005/8/layout/cycle1"/>
    <dgm:cxn modelId="{92546D49-B69B-BD47-88E5-86820FF019FC}" type="presOf" srcId="{0B5C5930-44E2-7149-B816-F58FB58B5C96}" destId="{A581D59B-CC8F-A047-8B20-E39792C3ABC6}" srcOrd="0" destOrd="0" presId="urn:microsoft.com/office/officeart/2005/8/layout/cycle1"/>
    <dgm:cxn modelId="{8A93E34C-2CDD-3B4E-B1E0-EBD90734F668}" srcId="{CBDE7E4B-DCC4-234D-A580-63512B45F611}" destId="{25E77A3D-FA55-2D4F-B2E1-74E3AB22832F}" srcOrd="1" destOrd="0" parTransId="{5D1488EC-06E5-154F-9864-E8666B3D4B46}" sibTransId="{368F9CDC-529A-CA4E-9092-C154B3FE1109}"/>
    <dgm:cxn modelId="{20CD3566-4713-0C4C-BBDF-A43968D58E0E}" type="presOf" srcId="{CBDE7E4B-DCC4-234D-A580-63512B45F611}" destId="{351344B0-E1AB-9142-B4B8-165809ACCAAE}" srcOrd="0" destOrd="0" presId="urn:microsoft.com/office/officeart/2005/8/layout/cycle1"/>
    <dgm:cxn modelId="{BF13387B-70D8-4544-9503-7B1C2E6CBFF8}" type="presOf" srcId="{E61C8170-B2DF-0348-9D9E-3CC67AEC38F0}" destId="{68596CED-EB97-5847-AA0C-B4BCFECC85DD}" srcOrd="0" destOrd="0" presId="urn:microsoft.com/office/officeart/2005/8/layout/cycle1"/>
    <dgm:cxn modelId="{C613149F-648F-924A-B571-DD0A86186F1E}" type="presOf" srcId="{5D8DA9B8-073F-EB42-A8EC-A2BB6729EBCD}" destId="{F7776B7D-AB0F-D143-95D3-9B2B8257D408}" srcOrd="0" destOrd="0" presId="urn:microsoft.com/office/officeart/2005/8/layout/cycle1"/>
    <dgm:cxn modelId="{661352A7-3FF8-2C45-B79C-290E9CA966E0}" type="presOf" srcId="{25E77A3D-FA55-2D4F-B2E1-74E3AB22832F}" destId="{BB51E3FB-077E-2341-9582-4518FA197445}" srcOrd="0" destOrd="0" presId="urn:microsoft.com/office/officeart/2005/8/layout/cycle1"/>
    <dgm:cxn modelId="{38E04EF0-DA06-6449-91B9-4A01EBB14B77}" srcId="{CBDE7E4B-DCC4-234D-A580-63512B45F611}" destId="{E61C8170-B2DF-0348-9D9E-3CC67AEC38F0}" srcOrd="2" destOrd="0" parTransId="{9F8B2CE5-A2DF-1B46-8AE5-5204B0D67552}" sibTransId="{EF8EACD0-CFDF-674E-A730-F7F60955DEF3}"/>
    <dgm:cxn modelId="{56BAD8F1-DDB2-2D45-8612-3771A0EFBB6B}" type="presOf" srcId="{EF8EACD0-CFDF-674E-A730-F7F60955DEF3}" destId="{FEA3F56F-F073-5F42-A922-4FD7D6EED227}" srcOrd="0" destOrd="0" presId="urn:microsoft.com/office/officeart/2005/8/layout/cycle1"/>
    <dgm:cxn modelId="{09313FCC-74E4-8145-AE66-B37A99E5E054}" type="presParOf" srcId="{351344B0-E1AB-9142-B4B8-165809ACCAAE}" destId="{A012DAE3-2F62-4A40-A361-C2B7B9639F47}" srcOrd="0" destOrd="0" presId="urn:microsoft.com/office/officeart/2005/8/layout/cycle1"/>
    <dgm:cxn modelId="{46097ED3-F19B-9A40-BE56-497CA6226826}" type="presParOf" srcId="{351344B0-E1AB-9142-B4B8-165809ACCAAE}" destId="{A581D59B-CC8F-A047-8B20-E39792C3ABC6}" srcOrd="1" destOrd="0" presId="urn:microsoft.com/office/officeart/2005/8/layout/cycle1"/>
    <dgm:cxn modelId="{A99955C9-95EF-EF43-8951-51665A3AD09C}" type="presParOf" srcId="{351344B0-E1AB-9142-B4B8-165809ACCAAE}" destId="{F7776B7D-AB0F-D143-95D3-9B2B8257D408}" srcOrd="2" destOrd="0" presId="urn:microsoft.com/office/officeart/2005/8/layout/cycle1"/>
    <dgm:cxn modelId="{33C3CB79-E4AE-3746-9743-E70507842F2C}" type="presParOf" srcId="{351344B0-E1AB-9142-B4B8-165809ACCAAE}" destId="{6837B5CF-0526-8E4A-A7CE-AB92103EFF8E}" srcOrd="3" destOrd="0" presId="urn:microsoft.com/office/officeart/2005/8/layout/cycle1"/>
    <dgm:cxn modelId="{53FAC38C-41D2-A244-806A-B50436F83659}" type="presParOf" srcId="{351344B0-E1AB-9142-B4B8-165809ACCAAE}" destId="{BB51E3FB-077E-2341-9582-4518FA197445}" srcOrd="4" destOrd="0" presId="urn:microsoft.com/office/officeart/2005/8/layout/cycle1"/>
    <dgm:cxn modelId="{2DDB27B5-970F-8040-9E84-93D1BCD2F888}" type="presParOf" srcId="{351344B0-E1AB-9142-B4B8-165809ACCAAE}" destId="{70825F22-0CD3-ED45-BE83-12CF8F155ABA}" srcOrd="5" destOrd="0" presId="urn:microsoft.com/office/officeart/2005/8/layout/cycle1"/>
    <dgm:cxn modelId="{9D2A2CBC-63EA-8648-B33A-549A2DC71F94}" type="presParOf" srcId="{351344B0-E1AB-9142-B4B8-165809ACCAAE}" destId="{A4346DE2-DC68-0B41-9B4F-338E8CEBA6FB}" srcOrd="6" destOrd="0" presId="urn:microsoft.com/office/officeart/2005/8/layout/cycle1"/>
    <dgm:cxn modelId="{81406035-8445-C048-96E8-C412ED4B44C8}" type="presParOf" srcId="{351344B0-E1AB-9142-B4B8-165809ACCAAE}" destId="{68596CED-EB97-5847-AA0C-B4BCFECC85DD}" srcOrd="7" destOrd="0" presId="urn:microsoft.com/office/officeart/2005/8/layout/cycle1"/>
    <dgm:cxn modelId="{AF929CCF-19E3-FF46-899F-515951E2EEAC}" type="presParOf" srcId="{351344B0-E1AB-9142-B4B8-165809ACCAAE}" destId="{FEA3F56F-F073-5F42-A922-4FD7D6EED227}"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8B46456-9AF6-452D-B461-1A48725E227C}"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97D5C0AF-A5FA-4DF7-A749-DEC9DC631BD7}">
      <dgm:prSet custT="1"/>
      <dgm:spPr/>
      <dgm:t>
        <a:bodyPr/>
        <a:lstStyle/>
        <a:p>
          <a:pPr algn="just"/>
          <a:r>
            <a:rPr lang="pl-PL" sz="2400" b="0" dirty="0">
              <a:solidFill>
                <a:srgbClr val="FFC000"/>
              </a:solidFill>
            </a:rPr>
            <a:t>Cel I.1 Budowanie świadomości wspólnoty Akademii na temat równości kobiet i mężczyzn w pracy naukowej, dydaktycznej i organizacyjnej </a:t>
          </a:r>
          <a:endParaRPr lang="en-US" sz="2400" b="0" dirty="0">
            <a:solidFill>
              <a:srgbClr val="FFC000"/>
            </a:solidFill>
          </a:endParaRPr>
        </a:p>
      </dgm:t>
    </dgm:pt>
    <dgm:pt modelId="{A4A56832-A323-4C5A-BBEE-89F703318A37}" type="parTrans" cxnId="{A6211A06-DDF1-4FAF-A932-467E08147EA1}">
      <dgm:prSet/>
      <dgm:spPr/>
      <dgm:t>
        <a:bodyPr/>
        <a:lstStyle/>
        <a:p>
          <a:pPr algn="just"/>
          <a:endParaRPr lang="en-US" sz="2400" b="0">
            <a:solidFill>
              <a:srgbClr val="FFC000"/>
            </a:solidFill>
          </a:endParaRPr>
        </a:p>
      </dgm:t>
    </dgm:pt>
    <dgm:pt modelId="{FFFAD5EE-A827-43CE-9971-3282627D3C61}" type="sibTrans" cxnId="{A6211A06-DDF1-4FAF-A932-467E08147EA1}">
      <dgm:prSet/>
      <dgm:spPr/>
      <dgm:t>
        <a:bodyPr/>
        <a:lstStyle/>
        <a:p>
          <a:pPr algn="just"/>
          <a:endParaRPr lang="en-US" sz="2400" b="0">
            <a:solidFill>
              <a:srgbClr val="FFC000"/>
            </a:solidFill>
          </a:endParaRPr>
        </a:p>
      </dgm:t>
    </dgm:pt>
    <dgm:pt modelId="{E98E652F-AC3B-41A3-A5DD-A226E0AC6D73}">
      <dgm:prSet custT="1"/>
      <dgm:spPr/>
      <dgm:t>
        <a:bodyPr/>
        <a:lstStyle/>
        <a:p>
          <a:pPr algn="just"/>
          <a:r>
            <a:rPr lang="pl-PL" sz="2400" b="0">
              <a:solidFill>
                <a:srgbClr val="FFC000"/>
              </a:solidFill>
            </a:rPr>
            <a:t>Cel I.2. Promowanie wspólnych wartości, walka ze stereotypami dotyczącymi płci i wspieranie różnorodności </a:t>
          </a:r>
          <a:endParaRPr lang="en-US" sz="2400" b="0">
            <a:solidFill>
              <a:srgbClr val="FFC000"/>
            </a:solidFill>
          </a:endParaRPr>
        </a:p>
      </dgm:t>
    </dgm:pt>
    <dgm:pt modelId="{43B666DC-29DD-4E44-89A0-4DD2BA80B1D6}" type="parTrans" cxnId="{C74025D9-5F35-4F26-B2DF-BFA2B14B04BF}">
      <dgm:prSet/>
      <dgm:spPr/>
      <dgm:t>
        <a:bodyPr/>
        <a:lstStyle/>
        <a:p>
          <a:pPr algn="just"/>
          <a:endParaRPr lang="en-US" sz="2400" b="0">
            <a:solidFill>
              <a:srgbClr val="FFC000"/>
            </a:solidFill>
          </a:endParaRPr>
        </a:p>
      </dgm:t>
    </dgm:pt>
    <dgm:pt modelId="{82C46EE2-6F3B-4667-8A7B-312F291CF4E7}" type="sibTrans" cxnId="{C74025D9-5F35-4F26-B2DF-BFA2B14B04BF}">
      <dgm:prSet/>
      <dgm:spPr/>
      <dgm:t>
        <a:bodyPr/>
        <a:lstStyle/>
        <a:p>
          <a:pPr algn="just"/>
          <a:endParaRPr lang="en-US" sz="2400" b="0">
            <a:solidFill>
              <a:srgbClr val="FFC000"/>
            </a:solidFill>
          </a:endParaRPr>
        </a:p>
      </dgm:t>
    </dgm:pt>
    <dgm:pt modelId="{3A262AB8-F802-463E-86AD-7CD409928BB0}">
      <dgm:prSet custT="1"/>
      <dgm:spPr/>
      <dgm:t>
        <a:bodyPr/>
        <a:lstStyle/>
        <a:p>
          <a:pPr algn="just"/>
          <a:r>
            <a:rPr lang="pl-PL" sz="2400" b="0" dirty="0">
              <a:solidFill>
                <a:srgbClr val="FFC000"/>
              </a:solidFill>
            </a:rPr>
            <a:t>Cel I.3. Wprowadzanie rozwiązań organizacyjnych umożliwiających zachowanie równowagi między życiem zawodowym i prywatnym </a:t>
          </a:r>
          <a:endParaRPr lang="en-US" sz="2400" b="0" dirty="0">
            <a:solidFill>
              <a:srgbClr val="FFC000"/>
            </a:solidFill>
          </a:endParaRPr>
        </a:p>
      </dgm:t>
    </dgm:pt>
    <dgm:pt modelId="{24ACF2F4-6E0D-4783-A1F6-EB7CD9078089}" type="parTrans" cxnId="{8D478E50-C18E-4AA1-8764-680769FB3037}">
      <dgm:prSet/>
      <dgm:spPr/>
      <dgm:t>
        <a:bodyPr/>
        <a:lstStyle/>
        <a:p>
          <a:pPr algn="just"/>
          <a:endParaRPr lang="en-US" sz="2400" b="0">
            <a:solidFill>
              <a:srgbClr val="FFC000"/>
            </a:solidFill>
          </a:endParaRPr>
        </a:p>
      </dgm:t>
    </dgm:pt>
    <dgm:pt modelId="{A265301F-5746-4F34-8046-43AF3BD07C31}" type="sibTrans" cxnId="{8D478E50-C18E-4AA1-8764-680769FB3037}">
      <dgm:prSet/>
      <dgm:spPr/>
      <dgm:t>
        <a:bodyPr/>
        <a:lstStyle/>
        <a:p>
          <a:pPr algn="just"/>
          <a:endParaRPr lang="en-US" sz="2400" b="0">
            <a:solidFill>
              <a:srgbClr val="FFC000"/>
            </a:solidFill>
          </a:endParaRPr>
        </a:p>
      </dgm:t>
    </dgm:pt>
    <dgm:pt modelId="{F0C72EC7-A608-7A46-B55C-8AF3AD5FD94E}" type="pres">
      <dgm:prSet presAssocID="{98B46456-9AF6-452D-B461-1A48725E227C}" presName="vert0" presStyleCnt="0">
        <dgm:presLayoutVars>
          <dgm:dir/>
          <dgm:animOne val="branch"/>
          <dgm:animLvl val="lvl"/>
        </dgm:presLayoutVars>
      </dgm:prSet>
      <dgm:spPr/>
    </dgm:pt>
    <dgm:pt modelId="{D0EBC287-838C-3C4C-B2E6-9774BBC6EDB9}" type="pres">
      <dgm:prSet presAssocID="{97D5C0AF-A5FA-4DF7-A749-DEC9DC631BD7}" presName="thickLine" presStyleLbl="alignNode1" presStyleIdx="0" presStyleCnt="3"/>
      <dgm:spPr/>
    </dgm:pt>
    <dgm:pt modelId="{C1AC1580-1CD6-9940-8841-A438E91A3346}" type="pres">
      <dgm:prSet presAssocID="{97D5C0AF-A5FA-4DF7-A749-DEC9DC631BD7}" presName="horz1" presStyleCnt="0"/>
      <dgm:spPr/>
    </dgm:pt>
    <dgm:pt modelId="{C60153B6-4912-094C-B54A-1E9F582DB7F7}" type="pres">
      <dgm:prSet presAssocID="{97D5C0AF-A5FA-4DF7-A749-DEC9DC631BD7}" presName="tx1" presStyleLbl="revTx" presStyleIdx="0" presStyleCnt="3"/>
      <dgm:spPr/>
    </dgm:pt>
    <dgm:pt modelId="{269F9B1E-7B55-DB46-B2DB-AB993EFFA316}" type="pres">
      <dgm:prSet presAssocID="{97D5C0AF-A5FA-4DF7-A749-DEC9DC631BD7}" presName="vert1" presStyleCnt="0"/>
      <dgm:spPr/>
    </dgm:pt>
    <dgm:pt modelId="{04ECDAAC-825B-4248-8D2D-D6CDDA3BB2F0}" type="pres">
      <dgm:prSet presAssocID="{E98E652F-AC3B-41A3-A5DD-A226E0AC6D73}" presName="thickLine" presStyleLbl="alignNode1" presStyleIdx="1" presStyleCnt="3"/>
      <dgm:spPr/>
    </dgm:pt>
    <dgm:pt modelId="{1A689FD5-7561-9B48-9A3E-FDB2605BE277}" type="pres">
      <dgm:prSet presAssocID="{E98E652F-AC3B-41A3-A5DD-A226E0AC6D73}" presName="horz1" presStyleCnt="0"/>
      <dgm:spPr/>
    </dgm:pt>
    <dgm:pt modelId="{9DE0473C-6271-1047-BC5E-55C5ABAC751E}" type="pres">
      <dgm:prSet presAssocID="{E98E652F-AC3B-41A3-A5DD-A226E0AC6D73}" presName="tx1" presStyleLbl="revTx" presStyleIdx="1" presStyleCnt="3"/>
      <dgm:spPr/>
    </dgm:pt>
    <dgm:pt modelId="{4AD1B8A6-857C-094B-96E4-985B6D8C4479}" type="pres">
      <dgm:prSet presAssocID="{E98E652F-AC3B-41A3-A5DD-A226E0AC6D73}" presName="vert1" presStyleCnt="0"/>
      <dgm:spPr/>
    </dgm:pt>
    <dgm:pt modelId="{4BD02AE9-3BE5-DD4B-A112-626CB7C0D746}" type="pres">
      <dgm:prSet presAssocID="{3A262AB8-F802-463E-86AD-7CD409928BB0}" presName="thickLine" presStyleLbl="alignNode1" presStyleIdx="2" presStyleCnt="3"/>
      <dgm:spPr/>
    </dgm:pt>
    <dgm:pt modelId="{59840BF1-8113-954F-ACFB-A9A74D959649}" type="pres">
      <dgm:prSet presAssocID="{3A262AB8-F802-463E-86AD-7CD409928BB0}" presName="horz1" presStyleCnt="0"/>
      <dgm:spPr/>
    </dgm:pt>
    <dgm:pt modelId="{E0441C79-3316-C14A-9C1B-836D24469214}" type="pres">
      <dgm:prSet presAssocID="{3A262AB8-F802-463E-86AD-7CD409928BB0}" presName="tx1" presStyleLbl="revTx" presStyleIdx="2" presStyleCnt="3"/>
      <dgm:spPr/>
    </dgm:pt>
    <dgm:pt modelId="{7056DDA4-192E-E345-BF5B-287E4398CC75}" type="pres">
      <dgm:prSet presAssocID="{3A262AB8-F802-463E-86AD-7CD409928BB0}" presName="vert1" presStyleCnt="0"/>
      <dgm:spPr/>
    </dgm:pt>
  </dgm:ptLst>
  <dgm:cxnLst>
    <dgm:cxn modelId="{A6211A06-DDF1-4FAF-A932-467E08147EA1}" srcId="{98B46456-9AF6-452D-B461-1A48725E227C}" destId="{97D5C0AF-A5FA-4DF7-A749-DEC9DC631BD7}" srcOrd="0" destOrd="0" parTransId="{A4A56832-A323-4C5A-BBEE-89F703318A37}" sibTransId="{FFFAD5EE-A827-43CE-9971-3282627D3C61}"/>
    <dgm:cxn modelId="{1C77F91E-E6C8-0C45-AD78-5BF0D4E22D6B}" type="presOf" srcId="{97D5C0AF-A5FA-4DF7-A749-DEC9DC631BD7}" destId="{C60153B6-4912-094C-B54A-1E9F582DB7F7}" srcOrd="0" destOrd="0" presId="urn:microsoft.com/office/officeart/2008/layout/LinedList"/>
    <dgm:cxn modelId="{6C9D2529-3F4D-0E43-A7EB-F35C5D062A9D}" type="presOf" srcId="{98B46456-9AF6-452D-B461-1A48725E227C}" destId="{F0C72EC7-A608-7A46-B55C-8AF3AD5FD94E}" srcOrd="0" destOrd="0" presId="urn:microsoft.com/office/officeart/2008/layout/LinedList"/>
    <dgm:cxn modelId="{DEF4E836-2542-2B42-B417-02902B533303}" type="presOf" srcId="{E98E652F-AC3B-41A3-A5DD-A226E0AC6D73}" destId="{9DE0473C-6271-1047-BC5E-55C5ABAC751E}" srcOrd="0" destOrd="0" presId="urn:microsoft.com/office/officeart/2008/layout/LinedList"/>
    <dgm:cxn modelId="{8D478E50-C18E-4AA1-8764-680769FB3037}" srcId="{98B46456-9AF6-452D-B461-1A48725E227C}" destId="{3A262AB8-F802-463E-86AD-7CD409928BB0}" srcOrd="2" destOrd="0" parTransId="{24ACF2F4-6E0D-4783-A1F6-EB7CD9078089}" sibTransId="{A265301F-5746-4F34-8046-43AF3BD07C31}"/>
    <dgm:cxn modelId="{34B66FD0-8DBD-184B-BB58-F72577730ED2}" type="presOf" srcId="{3A262AB8-F802-463E-86AD-7CD409928BB0}" destId="{E0441C79-3316-C14A-9C1B-836D24469214}" srcOrd="0" destOrd="0" presId="urn:microsoft.com/office/officeart/2008/layout/LinedList"/>
    <dgm:cxn modelId="{C74025D9-5F35-4F26-B2DF-BFA2B14B04BF}" srcId="{98B46456-9AF6-452D-B461-1A48725E227C}" destId="{E98E652F-AC3B-41A3-A5DD-A226E0AC6D73}" srcOrd="1" destOrd="0" parTransId="{43B666DC-29DD-4E44-89A0-4DD2BA80B1D6}" sibTransId="{82C46EE2-6F3B-4667-8A7B-312F291CF4E7}"/>
    <dgm:cxn modelId="{F97391EE-4EE8-C64F-8859-BA0119734C82}" type="presParOf" srcId="{F0C72EC7-A608-7A46-B55C-8AF3AD5FD94E}" destId="{D0EBC287-838C-3C4C-B2E6-9774BBC6EDB9}" srcOrd="0" destOrd="0" presId="urn:microsoft.com/office/officeart/2008/layout/LinedList"/>
    <dgm:cxn modelId="{80F35D0D-0F28-7D47-B7B9-11F67C23BE1C}" type="presParOf" srcId="{F0C72EC7-A608-7A46-B55C-8AF3AD5FD94E}" destId="{C1AC1580-1CD6-9940-8841-A438E91A3346}" srcOrd="1" destOrd="0" presId="urn:microsoft.com/office/officeart/2008/layout/LinedList"/>
    <dgm:cxn modelId="{DB59B70D-9A70-4843-81E3-3FE35E5E6C04}" type="presParOf" srcId="{C1AC1580-1CD6-9940-8841-A438E91A3346}" destId="{C60153B6-4912-094C-B54A-1E9F582DB7F7}" srcOrd="0" destOrd="0" presId="urn:microsoft.com/office/officeart/2008/layout/LinedList"/>
    <dgm:cxn modelId="{2D7A1935-272E-DB44-BD67-A0E0B0C021C3}" type="presParOf" srcId="{C1AC1580-1CD6-9940-8841-A438E91A3346}" destId="{269F9B1E-7B55-DB46-B2DB-AB993EFFA316}" srcOrd="1" destOrd="0" presId="urn:microsoft.com/office/officeart/2008/layout/LinedList"/>
    <dgm:cxn modelId="{5F7B7994-D952-594A-AC88-1400C8FEA368}" type="presParOf" srcId="{F0C72EC7-A608-7A46-B55C-8AF3AD5FD94E}" destId="{04ECDAAC-825B-4248-8D2D-D6CDDA3BB2F0}" srcOrd="2" destOrd="0" presId="urn:microsoft.com/office/officeart/2008/layout/LinedList"/>
    <dgm:cxn modelId="{E9C2F11C-3F72-464A-A111-68AF6EE4AFD3}" type="presParOf" srcId="{F0C72EC7-A608-7A46-B55C-8AF3AD5FD94E}" destId="{1A689FD5-7561-9B48-9A3E-FDB2605BE277}" srcOrd="3" destOrd="0" presId="urn:microsoft.com/office/officeart/2008/layout/LinedList"/>
    <dgm:cxn modelId="{909A31DF-3946-7B4E-92CD-925A0B0C7C69}" type="presParOf" srcId="{1A689FD5-7561-9B48-9A3E-FDB2605BE277}" destId="{9DE0473C-6271-1047-BC5E-55C5ABAC751E}" srcOrd="0" destOrd="0" presId="urn:microsoft.com/office/officeart/2008/layout/LinedList"/>
    <dgm:cxn modelId="{172AF583-2E82-F347-89E3-D28E2ADD0466}" type="presParOf" srcId="{1A689FD5-7561-9B48-9A3E-FDB2605BE277}" destId="{4AD1B8A6-857C-094B-96E4-985B6D8C4479}" srcOrd="1" destOrd="0" presId="urn:microsoft.com/office/officeart/2008/layout/LinedList"/>
    <dgm:cxn modelId="{5011932F-50F0-3D4B-A704-B900C33A453B}" type="presParOf" srcId="{F0C72EC7-A608-7A46-B55C-8AF3AD5FD94E}" destId="{4BD02AE9-3BE5-DD4B-A112-626CB7C0D746}" srcOrd="4" destOrd="0" presId="urn:microsoft.com/office/officeart/2008/layout/LinedList"/>
    <dgm:cxn modelId="{40F7E6EF-3F7A-7040-82C2-7F439B416BB0}" type="presParOf" srcId="{F0C72EC7-A608-7A46-B55C-8AF3AD5FD94E}" destId="{59840BF1-8113-954F-ACFB-A9A74D959649}" srcOrd="5" destOrd="0" presId="urn:microsoft.com/office/officeart/2008/layout/LinedList"/>
    <dgm:cxn modelId="{3E4CE534-B269-5C4F-864B-A7CFA901482B}" type="presParOf" srcId="{59840BF1-8113-954F-ACFB-A9A74D959649}" destId="{E0441C79-3316-C14A-9C1B-836D24469214}" srcOrd="0" destOrd="0" presId="urn:microsoft.com/office/officeart/2008/layout/LinedList"/>
    <dgm:cxn modelId="{B0843984-5469-4646-B106-F3AB1BB3D0B2}" type="presParOf" srcId="{59840BF1-8113-954F-ACFB-A9A74D959649}" destId="{7056DDA4-192E-E345-BF5B-287E4398CC7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BD5F347-3E85-415A-BDD1-564DFC4D38F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9A4A1F9-D6AE-44F4-84DD-394956CCE0B2}">
      <dgm:prSet custT="1"/>
      <dgm:spPr/>
      <dgm:t>
        <a:bodyPr/>
        <a:lstStyle/>
        <a:p>
          <a:pPr algn="just"/>
          <a:r>
            <a:rPr lang="pl-PL" sz="2800" b="1" dirty="0">
              <a:solidFill>
                <a:srgbClr val="FFC000"/>
              </a:solidFill>
            </a:rPr>
            <a:t>Cel II. 1 Zwiększenie równowagi płci w strukturze organizacyjnej Uczelni na różnych szczeblach i etapach procesów decyzyjnych</a:t>
          </a:r>
          <a:r>
            <a:rPr lang="pl-PL" sz="2800" dirty="0">
              <a:solidFill>
                <a:srgbClr val="FFC000"/>
              </a:solidFill>
            </a:rPr>
            <a:t> </a:t>
          </a:r>
          <a:endParaRPr lang="en-US" sz="2800" dirty="0">
            <a:solidFill>
              <a:srgbClr val="FFC000"/>
            </a:solidFill>
          </a:endParaRPr>
        </a:p>
      </dgm:t>
    </dgm:pt>
    <dgm:pt modelId="{E68B3DF6-947C-4666-A61E-DB2364D92603}" type="parTrans" cxnId="{C83CD086-2468-4570-8A32-52FEC83C30E0}">
      <dgm:prSet/>
      <dgm:spPr/>
      <dgm:t>
        <a:bodyPr/>
        <a:lstStyle/>
        <a:p>
          <a:pPr algn="just"/>
          <a:endParaRPr lang="en-US" sz="2800">
            <a:solidFill>
              <a:srgbClr val="FFC000"/>
            </a:solidFill>
          </a:endParaRPr>
        </a:p>
      </dgm:t>
    </dgm:pt>
    <dgm:pt modelId="{2228CB95-EB75-4BB5-9958-1CC7E422440C}" type="sibTrans" cxnId="{C83CD086-2468-4570-8A32-52FEC83C30E0}">
      <dgm:prSet/>
      <dgm:spPr/>
      <dgm:t>
        <a:bodyPr/>
        <a:lstStyle/>
        <a:p>
          <a:pPr algn="just"/>
          <a:endParaRPr lang="en-US" sz="2800">
            <a:solidFill>
              <a:srgbClr val="FFC000"/>
            </a:solidFill>
          </a:endParaRPr>
        </a:p>
      </dgm:t>
    </dgm:pt>
    <dgm:pt modelId="{06935745-69F9-404A-81DA-3EC4E006656A}">
      <dgm:prSet custT="1"/>
      <dgm:spPr/>
      <dgm:t>
        <a:bodyPr/>
        <a:lstStyle/>
        <a:p>
          <a:pPr algn="just"/>
          <a:r>
            <a:rPr lang="pl-PL" sz="2800" dirty="0">
              <a:solidFill>
                <a:srgbClr val="0070C0"/>
              </a:solidFill>
            </a:rPr>
            <a:t>Analiza i monitorowanie składu organów decyzyjnych pod kątem zrównoważenia płci </a:t>
          </a:r>
          <a:endParaRPr lang="en-US" sz="2800" dirty="0">
            <a:solidFill>
              <a:srgbClr val="0070C0"/>
            </a:solidFill>
          </a:endParaRPr>
        </a:p>
      </dgm:t>
    </dgm:pt>
    <dgm:pt modelId="{C86F8740-D4A3-4A3D-B0FB-17AB0C6DFAF7}" type="parTrans" cxnId="{B68DC3CA-A196-4B0C-8378-BAFFA9EBDC42}">
      <dgm:prSet/>
      <dgm:spPr/>
      <dgm:t>
        <a:bodyPr/>
        <a:lstStyle/>
        <a:p>
          <a:pPr algn="just"/>
          <a:endParaRPr lang="en-US" sz="2800">
            <a:solidFill>
              <a:srgbClr val="FFC000"/>
            </a:solidFill>
          </a:endParaRPr>
        </a:p>
      </dgm:t>
    </dgm:pt>
    <dgm:pt modelId="{5D1757AC-80F1-42B8-A288-F8CEAC07B311}" type="sibTrans" cxnId="{B68DC3CA-A196-4B0C-8378-BAFFA9EBDC42}">
      <dgm:prSet/>
      <dgm:spPr/>
      <dgm:t>
        <a:bodyPr/>
        <a:lstStyle/>
        <a:p>
          <a:pPr algn="just"/>
          <a:endParaRPr lang="en-US" sz="2800">
            <a:solidFill>
              <a:srgbClr val="FFC000"/>
            </a:solidFill>
          </a:endParaRPr>
        </a:p>
      </dgm:t>
    </dgm:pt>
    <dgm:pt modelId="{13C58417-D70A-4F2F-9AB2-7BA5445555EA}">
      <dgm:prSet custT="1"/>
      <dgm:spPr/>
      <dgm:t>
        <a:bodyPr/>
        <a:lstStyle/>
        <a:p>
          <a:pPr algn="just"/>
          <a:r>
            <a:rPr lang="pl-PL" sz="2800" dirty="0">
              <a:solidFill>
                <a:srgbClr val="0070C0"/>
              </a:solidFill>
            </a:rPr>
            <a:t>Analiza dobrych praktyk z zakresu zrównoważonego udziału płci w organach decyzyjnych </a:t>
          </a:r>
          <a:endParaRPr lang="en-US" sz="2800" dirty="0">
            <a:solidFill>
              <a:srgbClr val="0070C0"/>
            </a:solidFill>
          </a:endParaRPr>
        </a:p>
      </dgm:t>
    </dgm:pt>
    <dgm:pt modelId="{4254AF8A-760C-421E-B839-EBBF89C00322}" type="parTrans" cxnId="{9E597910-A7B2-4A87-A02A-055719E956CE}">
      <dgm:prSet/>
      <dgm:spPr/>
      <dgm:t>
        <a:bodyPr/>
        <a:lstStyle/>
        <a:p>
          <a:pPr algn="just"/>
          <a:endParaRPr lang="en-US" sz="2800">
            <a:solidFill>
              <a:srgbClr val="FFC000"/>
            </a:solidFill>
          </a:endParaRPr>
        </a:p>
      </dgm:t>
    </dgm:pt>
    <dgm:pt modelId="{D8E2BCE6-66F7-4111-A031-615E54C77CB8}" type="sibTrans" cxnId="{9E597910-A7B2-4A87-A02A-055719E956CE}">
      <dgm:prSet/>
      <dgm:spPr/>
      <dgm:t>
        <a:bodyPr/>
        <a:lstStyle/>
        <a:p>
          <a:pPr algn="just"/>
          <a:endParaRPr lang="en-US" sz="2800">
            <a:solidFill>
              <a:srgbClr val="FFC000"/>
            </a:solidFill>
          </a:endParaRPr>
        </a:p>
      </dgm:t>
    </dgm:pt>
    <dgm:pt modelId="{FB1FB4BF-631C-1A42-BD30-D941D312970D}" type="pres">
      <dgm:prSet presAssocID="{8BD5F347-3E85-415A-BDD1-564DFC4D38F8}" presName="vert0" presStyleCnt="0">
        <dgm:presLayoutVars>
          <dgm:dir/>
          <dgm:animOne val="branch"/>
          <dgm:animLvl val="lvl"/>
        </dgm:presLayoutVars>
      </dgm:prSet>
      <dgm:spPr/>
    </dgm:pt>
    <dgm:pt modelId="{8B013F6C-234C-3047-9A73-4BC7EB117909}" type="pres">
      <dgm:prSet presAssocID="{D9A4A1F9-D6AE-44F4-84DD-394956CCE0B2}" presName="thickLine" presStyleLbl="alignNode1" presStyleIdx="0" presStyleCnt="3"/>
      <dgm:spPr/>
    </dgm:pt>
    <dgm:pt modelId="{68F2B711-EFE5-1F48-B6B7-0DD4DD30E20C}" type="pres">
      <dgm:prSet presAssocID="{D9A4A1F9-D6AE-44F4-84DD-394956CCE0B2}" presName="horz1" presStyleCnt="0"/>
      <dgm:spPr/>
    </dgm:pt>
    <dgm:pt modelId="{2B066B27-9391-8D43-83CE-2C79A9D6B974}" type="pres">
      <dgm:prSet presAssocID="{D9A4A1F9-D6AE-44F4-84DD-394956CCE0B2}" presName="tx1" presStyleLbl="revTx" presStyleIdx="0" presStyleCnt="3"/>
      <dgm:spPr/>
    </dgm:pt>
    <dgm:pt modelId="{3D2F7431-3A90-EF4B-A97D-8C6D56B6D098}" type="pres">
      <dgm:prSet presAssocID="{D9A4A1F9-D6AE-44F4-84DD-394956CCE0B2}" presName="vert1" presStyleCnt="0"/>
      <dgm:spPr/>
    </dgm:pt>
    <dgm:pt modelId="{696A5311-E497-F442-8265-5EAF00E009A1}" type="pres">
      <dgm:prSet presAssocID="{06935745-69F9-404A-81DA-3EC4E006656A}" presName="thickLine" presStyleLbl="alignNode1" presStyleIdx="1" presStyleCnt="3"/>
      <dgm:spPr/>
    </dgm:pt>
    <dgm:pt modelId="{7A842389-815B-B14A-BFB4-1E9635212622}" type="pres">
      <dgm:prSet presAssocID="{06935745-69F9-404A-81DA-3EC4E006656A}" presName="horz1" presStyleCnt="0"/>
      <dgm:spPr/>
    </dgm:pt>
    <dgm:pt modelId="{3C065F5E-19D6-074B-A579-2AE96599AC9D}" type="pres">
      <dgm:prSet presAssocID="{06935745-69F9-404A-81DA-3EC4E006656A}" presName="tx1" presStyleLbl="revTx" presStyleIdx="1" presStyleCnt="3"/>
      <dgm:spPr/>
    </dgm:pt>
    <dgm:pt modelId="{A24249AC-BF79-7D44-B4E3-13D15D9608AC}" type="pres">
      <dgm:prSet presAssocID="{06935745-69F9-404A-81DA-3EC4E006656A}" presName="vert1" presStyleCnt="0"/>
      <dgm:spPr/>
    </dgm:pt>
    <dgm:pt modelId="{F78B8AC8-742F-0A46-B245-EAD2CCFBDFD3}" type="pres">
      <dgm:prSet presAssocID="{13C58417-D70A-4F2F-9AB2-7BA5445555EA}" presName="thickLine" presStyleLbl="alignNode1" presStyleIdx="2" presStyleCnt="3"/>
      <dgm:spPr/>
    </dgm:pt>
    <dgm:pt modelId="{8D048404-FDC5-6743-A2AC-535C19E80BF2}" type="pres">
      <dgm:prSet presAssocID="{13C58417-D70A-4F2F-9AB2-7BA5445555EA}" presName="horz1" presStyleCnt="0"/>
      <dgm:spPr/>
    </dgm:pt>
    <dgm:pt modelId="{808C357B-881F-EF4B-B4DE-DA820B0B0755}" type="pres">
      <dgm:prSet presAssocID="{13C58417-D70A-4F2F-9AB2-7BA5445555EA}" presName="tx1" presStyleLbl="revTx" presStyleIdx="2" presStyleCnt="3"/>
      <dgm:spPr/>
    </dgm:pt>
    <dgm:pt modelId="{2EA15902-66BC-AC4F-8352-7161C4A68828}" type="pres">
      <dgm:prSet presAssocID="{13C58417-D70A-4F2F-9AB2-7BA5445555EA}" presName="vert1" presStyleCnt="0"/>
      <dgm:spPr/>
    </dgm:pt>
  </dgm:ptLst>
  <dgm:cxnLst>
    <dgm:cxn modelId="{9E597910-A7B2-4A87-A02A-055719E956CE}" srcId="{8BD5F347-3E85-415A-BDD1-564DFC4D38F8}" destId="{13C58417-D70A-4F2F-9AB2-7BA5445555EA}" srcOrd="2" destOrd="0" parTransId="{4254AF8A-760C-421E-B839-EBBF89C00322}" sibTransId="{D8E2BCE6-66F7-4111-A031-615E54C77CB8}"/>
    <dgm:cxn modelId="{1604EC11-D1DC-3C4E-B243-DEB31A4EAD04}" type="presOf" srcId="{13C58417-D70A-4F2F-9AB2-7BA5445555EA}" destId="{808C357B-881F-EF4B-B4DE-DA820B0B0755}" srcOrd="0" destOrd="0" presId="urn:microsoft.com/office/officeart/2008/layout/LinedList"/>
    <dgm:cxn modelId="{86D2F420-41A8-124F-803C-C9644CF076DC}" type="presOf" srcId="{06935745-69F9-404A-81DA-3EC4E006656A}" destId="{3C065F5E-19D6-074B-A579-2AE96599AC9D}" srcOrd="0" destOrd="0" presId="urn:microsoft.com/office/officeart/2008/layout/LinedList"/>
    <dgm:cxn modelId="{4E65492E-6B25-1F4B-8B67-7DB32B57EA05}" type="presOf" srcId="{8BD5F347-3E85-415A-BDD1-564DFC4D38F8}" destId="{FB1FB4BF-631C-1A42-BD30-D941D312970D}" srcOrd="0" destOrd="0" presId="urn:microsoft.com/office/officeart/2008/layout/LinedList"/>
    <dgm:cxn modelId="{C83CD086-2468-4570-8A32-52FEC83C30E0}" srcId="{8BD5F347-3E85-415A-BDD1-564DFC4D38F8}" destId="{D9A4A1F9-D6AE-44F4-84DD-394956CCE0B2}" srcOrd="0" destOrd="0" parTransId="{E68B3DF6-947C-4666-A61E-DB2364D92603}" sibTransId="{2228CB95-EB75-4BB5-9958-1CC7E422440C}"/>
    <dgm:cxn modelId="{B68DC3CA-A196-4B0C-8378-BAFFA9EBDC42}" srcId="{8BD5F347-3E85-415A-BDD1-564DFC4D38F8}" destId="{06935745-69F9-404A-81DA-3EC4E006656A}" srcOrd="1" destOrd="0" parTransId="{C86F8740-D4A3-4A3D-B0FB-17AB0C6DFAF7}" sibTransId="{5D1757AC-80F1-42B8-A288-F8CEAC07B311}"/>
    <dgm:cxn modelId="{4F7636FD-000B-BC44-8016-7E355DF451DA}" type="presOf" srcId="{D9A4A1F9-D6AE-44F4-84DD-394956CCE0B2}" destId="{2B066B27-9391-8D43-83CE-2C79A9D6B974}" srcOrd="0" destOrd="0" presId="urn:microsoft.com/office/officeart/2008/layout/LinedList"/>
    <dgm:cxn modelId="{19688106-A56B-414B-B551-262C6779EE36}" type="presParOf" srcId="{FB1FB4BF-631C-1A42-BD30-D941D312970D}" destId="{8B013F6C-234C-3047-9A73-4BC7EB117909}" srcOrd="0" destOrd="0" presId="urn:microsoft.com/office/officeart/2008/layout/LinedList"/>
    <dgm:cxn modelId="{D84709DE-1348-0440-96C8-FE30F6655F10}" type="presParOf" srcId="{FB1FB4BF-631C-1A42-BD30-D941D312970D}" destId="{68F2B711-EFE5-1F48-B6B7-0DD4DD30E20C}" srcOrd="1" destOrd="0" presId="urn:microsoft.com/office/officeart/2008/layout/LinedList"/>
    <dgm:cxn modelId="{E4DFADAF-809D-9C46-ADEC-14B8FB24ACCF}" type="presParOf" srcId="{68F2B711-EFE5-1F48-B6B7-0DD4DD30E20C}" destId="{2B066B27-9391-8D43-83CE-2C79A9D6B974}" srcOrd="0" destOrd="0" presId="urn:microsoft.com/office/officeart/2008/layout/LinedList"/>
    <dgm:cxn modelId="{C4D47F90-0FF9-414E-A117-14EC8C649EEF}" type="presParOf" srcId="{68F2B711-EFE5-1F48-B6B7-0DD4DD30E20C}" destId="{3D2F7431-3A90-EF4B-A97D-8C6D56B6D098}" srcOrd="1" destOrd="0" presId="urn:microsoft.com/office/officeart/2008/layout/LinedList"/>
    <dgm:cxn modelId="{9C6E0D62-0ECC-EB4F-91DC-054308B66D79}" type="presParOf" srcId="{FB1FB4BF-631C-1A42-BD30-D941D312970D}" destId="{696A5311-E497-F442-8265-5EAF00E009A1}" srcOrd="2" destOrd="0" presId="urn:microsoft.com/office/officeart/2008/layout/LinedList"/>
    <dgm:cxn modelId="{F82E9558-1135-2A45-81D1-2221248CAEA6}" type="presParOf" srcId="{FB1FB4BF-631C-1A42-BD30-D941D312970D}" destId="{7A842389-815B-B14A-BFB4-1E9635212622}" srcOrd="3" destOrd="0" presId="urn:microsoft.com/office/officeart/2008/layout/LinedList"/>
    <dgm:cxn modelId="{612050DC-1F4B-5E42-A0AA-FA420A805A36}" type="presParOf" srcId="{7A842389-815B-B14A-BFB4-1E9635212622}" destId="{3C065F5E-19D6-074B-A579-2AE96599AC9D}" srcOrd="0" destOrd="0" presId="urn:microsoft.com/office/officeart/2008/layout/LinedList"/>
    <dgm:cxn modelId="{E6FCB2BE-A056-C840-80DF-B7D592A87C20}" type="presParOf" srcId="{7A842389-815B-B14A-BFB4-1E9635212622}" destId="{A24249AC-BF79-7D44-B4E3-13D15D9608AC}" srcOrd="1" destOrd="0" presId="urn:microsoft.com/office/officeart/2008/layout/LinedList"/>
    <dgm:cxn modelId="{DC6C2E06-D5B2-A943-AF2B-E1CA41CC80CF}" type="presParOf" srcId="{FB1FB4BF-631C-1A42-BD30-D941D312970D}" destId="{F78B8AC8-742F-0A46-B245-EAD2CCFBDFD3}" srcOrd="4" destOrd="0" presId="urn:microsoft.com/office/officeart/2008/layout/LinedList"/>
    <dgm:cxn modelId="{A6D6105C-B60F-9442-AA55-FEE1D7B61BE3}" type="presParOf" srcId="{FB1FB4BF-631C-1A42-BD30-D941D312970D}" destId="{8D048404-FDC5-6743-A2AC-535C19E80BF2}" srcOrd="5" destOrd="0" presId="urn:microsoft.com/office/officeart/2008/layout/LinedList"/>
    <dgm:cxn modelId="{1711651E-1A64-7141-AEA0-D9C92B91C558}" type="presParOf" srcId="{8D048404-FDC5-6743-A2AC-535C19E80BF2}" destId="{808C357B-881F-EF4B-B4DE-DA820B0B0755}" srcOrd="0" destOrd="0" presId="urn:microsoft.com/office/officeart/2008/layout/LinedList"/>
    <dgm:cxn modelId="{929B57BC-800A-F748-B6F0-92C7A6E8CC8F}" type="presParOf" srcId="{8D048404-FDC5-6743-A2AC-535C19E80BF2}" destId="{2EA15902-66BC-AC4F-8352-7161C4A6882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41583B1-3E7A-4D3C-B9B4-106A7F7451ED}"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AC642970-8B09-4AAB-8A4C-26657CEF0AA7}">
      <dgm:prSet custT="1"/>
      <dgm:spPr/>
      <dgm:t>
        <a:bodyPr/>
        <a:lstStyle/>
        <a:p>
          <a:pPr algn="just"/>
          <a:r>
            <a:rPr lang="pl-PL" sz="2000" b="1" dirty="0">
              <a:solidFill>
                <a:srgbClr val="FFC000"/>
              </a:solidFill>
            </a:rPr>
            <a:t>Cel III.1 Wsparcie zrównoważonego dostępu do procesów rekrutacji i rozwoju karier zawodowych</a:t>
          </a:r>
          <a:r>
            <a:rPr lang="pl-PL" sz="2000" dirty="0">
              <a:solidFill>
                <a:srgbClr val="FFC000"/>
              </a:solidFill>
            </a:rPr>
            <a:t> </a:t>
          </a:r>
          <a:endParaRPr lang="en-US" sz="2000" dirty="0">
            <a:solidFill>
              <a:srgbClr val="FFC000"/>
            </a:solidFill>
          </a:endParaRPr>
        </a:p>
      </dgm:t>
    </dgm:pt>
    <dgm:pt modelId="{7A52F519-6706-41AD-9304-5EEEAA9F817D}" type="parTrans" cxnId="{E187C368-7D1E-4972-995B-38A9C1744D86}">
      <dgm:prSet/>
      <dgm:spPr/>
      <dgm:t>
        <a:bodyPr/>
        <a:lstStyle/>
        <a:p>
          <a:pPr algn="just"/>
          <a:endParaRPr lang="en-US" sz="2000"/>
        </a:p>
      </dgm:t>
    </dgm:pt>
    <dgm:pt modelId="{D7D51E39-1A16-493F-B98F-553E3CE52BDC}" type="sibTrans" cxnId="{E187C368-7D1E-4972-995B-38A9C1744D86}">
      <dgm:prSet/>
      <dgm:spPr/>
      <dgm:t>
        <a:bodyPr/>
        <a:lstStyle/>
        <a:p>
          <a:pPr algn="just"/>
          <a:endParaRPr lang="en-US" sz="2000"/>
        </a:p>
      </dgm:t>
    </dgm:pt>
    <dgm:pt modelId="{48C09FF1-787D-4A0C-855F-146041E756FA}">
      <dgm:prSet custT="1"/>
      <dgm:spPr/>
      <dgm:t>
        <a:bodyPr/>
        <a:lstStyle/>
        <a:p>
          <a:pPr algn="just"/>
          <a:r>
            <a:rPr lang="pl-PL" sz="2000" dirty="0">
              <a:solidFill>
                <a:srgbClr val="0070C0"/>
              </a:solidFill>
            </a:rPr>
            <a:t>Zapewnienie równomiernego obciążenia pracowników obowiązkami </a:t>
          </a:r>
          <a:endParaRPr lang="en-US" sz="2000" dirty="0">
            <a:solidFill>
              <a:srgbClr val="0070C0"/>
            </a:solidFill>
          </a:endParaRPr>
        </a:p>
      </dgm:t>
    </dgm:pt>
    <dgm:pt modelId="{B28C2533-879F-4A32-BFE2-6BD1B35482A2}" type="parTrans" cxnId="{44906B9F-C1EC-41CE-906D-14DF28D7AAA5}">
      <dgm:prSet/>
      <dgm:spPr/>
      <dgm:t>
        <a:bodyPr/>
        <a:lstStyle/>
        <a:p>
          <a:pPr algn="just"/>
          <a:endParaRPr lang="en-US" sz="2000"/>
        </a:p>
      </dgm:t>
    </dgm:pt>
    <dgm:pt modelId="{A7B1696F-85D8-4B2E-92E0-06B8F6393EB9}" type="sibTrans" cxnId="{44906B9F-C1EC-41CE-906D-14DF28D7AAA5}">
      <dgm:prSet/>
      <dgm:spPr/>
      <dgm:t>
        <a:bodyPr/>
        <a:lstStyle/>
        <a:p>
          <a:pPr algn="just"/>
          <a:endParaRPr lang="en-US" sz="2000"/>
        </a:p>
      </dgm:t>
    </dgm:pt>
    <dgm:pt modelId="{543AD2E1-D83F-43EA-B02A-67B79DDBDAF5}">
      <dgm:prSet custT="1"/>
      <dgm:spPr/>
      <dgm:t>
        <a:bodyPr/>
        <a:lstStyle/>
        <a:p>
          <a:pPr algn="just"/>
          <a:r>
            <a:rPr lang="pl-PL" sz="2000" dirty="0">
              <a:solidFill>
                <a:srgbClr val="0070C0"/>
              </a:solidFill>
            </a:rPr>
            <a:t>Monitorowanie równomiernego dostępu do szkoleń zawodowych/ procesu doskonalenia kwalifikacji na poszczególnych stanowiskach </a:t>
          </a:r>
          <a:endParaRPr lang="en-US" sz="2000" dirty="0">
            <a:solidFill>
              <a:srgbClr val="0070C0"/>
            </a:solidFill>
          </a:endParaRPr>
        </a:p>
      </dgm:t>
    </dgm:pt>
    <dgm:pt modelId="{9BDCDEEC-5B38-4740-AF0F-2CCDC1E61A91}" type="parTrans" cxnId="{14107CD8-6474-4486-AFB7-31862C3471DC}">
      <dgm:prSet/>
      <dgm:spPr/>
      <dgm:t>
        <a:bodyPr/>
        <a:lstStyle/>
        <a:p>
          <a:pPr algn="just"/>
          <a:endParaRPr lang="en-US" sz="2000"/>
        </a:p>
      </dgm:t>
    </dgm:pt>
    <dgm:pt modelId="{77B86A9D-B966-48E5-96FC-0C44D706DB6A}" type="sibTrans" cxnId="{14107CD8-6474-4486-AFB7-31862C3471DC}">
      <dgm:prSet/>
      <dgm:spPr/>
      <dgm:t>
        <a:bodyPr/>
        <a:lstStyle/>
        <a:p>
          <a:pPr algn="just"/>
          <a:endParaRPr lang="en-US" sz="2000"/>
        </a:p>
      </dgm:t>
    </dgm:pt>
    <dgm:pt modelId="{14FF7C6B-0159-4F0A-B96A-FF3D5F8DF683}">
      <dgm:prSet custT="1"/>
      <dgm:spPr/>
      <dgm:t>
        <a:bodyPr/>
        <a:lstStyle/>
        <a:p>
          <a:pPr algn="just"/>
          <a:r>
            <a:rPr lang="pl-PL" sz="2000" dirty="0">
              <a:solidFill>
                <a:srgbClr val="FF0000"/>
              </a:solidFill>
            </a:rPr>
            <a:t>Podjęcie działań związanych z uzyskaniem Logo HR Excellence in </a:t>
          </a:r>
          <a:r>
            <a:rPr lang="pl-PL" sz="2000" dirty="0" err="1">
              <a:solidFill>
                <a:srgbClr val="FF0000"/>
              </a:solidFill>
            </a:rPr>
            <a:t>Research</a:t>
          </a:r>
          <a:r>
            <a:rPr lang="pl-PL" sz="2000" dirty="0">
              <a:solidFill>
                <a:srgbClr val="FF0000"/>
              </a:solidFill>
            </a:rPr>
            <a:t> oraz przygotowaniem Strategii HR dla pracowników naukowych (HRS4R) </a:t>
          </a:r>
          <a:endParaRPr lang="en-US" sz="2000" dirty="0">
            <a:solidFill>
              <a:srgbClr val="FF0000"/>
            </a:solidFill>
          </a:endParaRPr>
        </a:p>
      </dgm:t>
    </dgm:pt>
    <dgm:pt modelId="{4D64D4CE-967D-44FD-9897-6C32623B9B1F}" type="parTrans" cxnId="{F8A2ED0B-D073-4BDC-9515-058AC127150A}">
      <dgm:prSet/>
      <dgm:spPr/>
      <dgm:t>
        <a:bodyPr/>
        <a:lstStyle/>
        <a:p>
          <a:pPr algn="just"/>
          <a:endParaRPr lang="en-US" sz="2000"/>
        </a:p>
      </dgm:t>
    </dgm:pt>
    <dgm:pt modelId="{DD2CD74F-F2EE-422E-9C21-563408956FC0}" type="sibTrans" cxnId="{F8A2ED0B-D073-4BDC-9515-058AC127150A}">
      <dgm:prSet/>
      <dgm:spPr/>
      <dgm:t>
        <a:bodyPr/>
        <a:lstStyle/>
        <a:p>
          <a:pPr algn="just"/>
          <a:endParaRPr lang="en-US" sz="2000"/>
        </a:p>
      </dgm:t>
    </dgm:pt>
    <dgm:pt modelId="{2ECD5E3D-DFFC-474B-9F81-8C524DFECE79}">
      <dgm:prSet custT="1"/>
      <dgm:spPr/>
      <dgm:t>
        <a:bodyPr/>
        <a:lstStyle/>
        <a:p>
          <a:pPr algn="just"/>
          <a:r>
            <a:rPr lang="pl-PL" sz="2000" dirty="0">
              <a:solidFill>
                <a:srgbClr val="0070C0"/>
              </a:solidFill>
            </a:rPr>
            <a:t>Monitorowanie zrównoważonego płciowo członkostwa oraz kierowania </a:t>
          </a:r>
          <a:r>
            <a:rPr lang="pl-PL" sz="2000" dirty="0" err="1">
              <a:solidFill>
                <a:srgbClr val="0070C0"/>
              </a:solidFill>
            </a:rPr>
            <a:t>niebadwczymi</a:t>
          </a:r>
          <a:r>
            <a:rPr lang="pl-PL" sz="2000" dirty="0">
              <a:solidFill>
                <a:srgbClr val="0070C0"/>
              </a:solidFill>
            </a:rPr>
            <a:t> zespołami projektowymi </a:t>
          </a:r>
          <a:endParaRPr lang="en-US" sz="2000" dirty="0">
            <a:solidFill>
              <a:srgbClr val="0070C0"/>
            </a:solidFill>
          </a:endParaRPr>
        </a:p>
      </dgm:t>
    </dgm:pt>
    <dgm:pt modelId="{70B3A49A-970D-477E-B568-6337CED549EA}" type="parTrans" cxnId="{E9BFDC7B-8F76-4426-800C-EEA8B3C3C12F}">
      <dgm:prSet/>
      <dgm:spPr/>
      <dgm:t>
        <a:bodyPr/>
        <a:lstStyle/>
        <a:p>
          <a:pPr algn="just"/>
          <a:endParaRPr lang="en-US" sz="2000"/>
        </a:p>
      </dgm:t>
    </dgm:pt>
    <dgm:pt modelId="{93817EA9-5566-42AF-BD60-DF040DAD785D}" type="sibTrans" cxnId="{E9BFDC7B-8F76-4426-800C-EEA8B3C3C12F}">
      <dgm:prSet/>
      <dgm:spPr/>
      <dgm:t>
        <a:bodyPr/>
        <a:lstStyle/>
        <a:p>
          <a:pPr algn="just"/>
          <a:endParaRPr lang="en-US" sz="2000"/>
        </a:p>
      </dgm:t>
    </dgm:pt>
    <dgm:pt modelId="{1382FAFB-0B9C-4C47-AA92-92C64D735D54}" type="pres">
      <dgm:prSet presAssocID="{541583B1-3E7A-4D3C-B9B4-106A7F7451ED}" presName="vert0" presStyleCnt="0">
        <dgm:presLayoutVars>
          <dgm:dir/>
          <dgm:animOne val="branch"/>
          <dgm:animLvl val="lvl"/>
        </dgm:presLayoutVars>
      </dgm:prSet>
      <dgm:spPr/>
    </dgm:pt>
    <dgm:pt modelId="{F47F4161-CAA5-2740-A4FC-E248A2D44FF9}" type="pres">
      <dgm:prSet presAssocID="{AC642970-8B09-4AAB-8A4C-26657CEF0AA7}" presName="thickLine" presStyleLbl="alignNode1" presStyleIdx="0" presStyleCnt="5"/>
      <dgm:spPr/>
    </dgm:pt>
    <dgm:pt modelId="{AA668F55-D259-C742-A8B8-4E4776164356}" type="pres">
      <dgm:prSet presAssocID="{AC642970-8B09-4AAB-8A4C-26657CEF0AA7}" presName="horz1" presStyleCnt="0"/>
      <dgm:spPr/>
    </dgm:pt>
    <dgm:pt modelId="{E2AE3AF3-3435-2E4F-8BC7-7CD52A7724F7}" type="pres">
      <dgm:prSet presAssocID="{AC642970-8B09-4AAB-8A4C-26657CEF0AA7}" presName="tx1" presStyleLbl="revTx" presStyleIdx="0" presStyleCnt="5"/>
      <dgm:spPr/>
    </dgm:pt>
    <dgm:pt modelId="{2A9B463D-67D2-DD49-AC3F-AFD84D5D4A08}" type="pres">
      <dgm:prSet presAssocID="{AC642970-8B09-4AAB-8A4C-26657CEF0AA7}" presName="vert1" presStyleCnt="0"/>
      <dgm:spPr/>
    </dgm:pt>
    <dgm:pt modelId="{0551307C-C36A-DB45-8E9F-D9614BF1E943}" type="pres">
      <dgm:prSet presAssocID="{48C09FF1-787D-4A0C-855F-146041E756FA}" presName="thickLine" presStyleLbl="alignNode1" presStyleIdx="1" presStyleCnt="5"/>
      <dgm:spPr/>
    </dgm:pt>
    <dgm:pt modelId="{46F44D69-3D69-8F48-916B-26F361BC3505}" type="pres">
      <dgm:prSet presAssocID="{48C09FF1-787D-4A0C-855F-146041E756FA}" presName="horz1" presStyleCnt="0"/>
      <dgm:spPr/>
    </dgm:pt>
    <dgm:pt modelId="{6B6D016E-FB49-5C4B-83E3-4261604B9EB4}" type="pres">
      <dgm:prSet presAssocID="{48C09FF1-787D-4A0C-855F-146041E756FA}" presName="tx1" presStyleLbl="revTx" presStyleIdx="1" presStyleCnt="5"/>
      <dgm:spPr/>
    </dgm:pt>
    <dgm:pt modelId="{32C1CFFA-3409-FE4E-8663-4D4AA0D769C2}" type="pres">
      <dgm:prSet presAssocID="{48C09FF1-787D-4A0C-855F-146041E756FA}" presName="vert1" presStyleCnt="0"/>
      <dgm:spPr/>
    </dgm:pt>
    <dgm:pt modelId="{D30D31CC-15EC-DE40-BE14-0D676EC6FCF6}" type="pres">
      <dgm:prSet presAssocID="{543AD2E1-D83F-43EA-B02A-67B79DDBDAF5}" presName="thickLine" presStyleLbl="alignNode1" presStyleIdx="2" presStyleCnt="5"/>
      <dgm:spPr/>
    </dgm:pt>
    <dgm:pt modelId="{0430513C-D294-E443-8475-DB2B1713FFDB}" type="pres">
      <dgm:prSet presAssocID="{543AD2E1-D83F-43EA-B02A-67B79DDBDAF5}" presName="horz1" presStyleCnt="0"/>
      <dgm:spPr/>
    </dgm:pt>
    <dgm:pt modelId="{DA822310-4513-3E4F-A4E7-291473D20D01}" type="pres">
      <dgm:prSet presAssocID="{543AD2E1-D83F-43EA-B02A-67B79DDBDAF5}" presName="tx1" presStyleLbl="revTx" presStyleIdx="2" presStyleCnt="5"/>
      <dgm:spPr/>
    </dgm:pt>
    <dgm:pt modelId="{FBB105F2-AB5F-454F-BFDD-7F0B22B3E46F}" type="pres">
      <dgm:prSet presAssocID="{543AD2E1-D83F-43EA-B02A-67B79DDBDAF5}" presName="vert1" presStyleCnt="0"/>
      <dgm:spPr/>
    </dgm:pt>
    <dgm:pt modelId="{BCA9AA5A-F4B4-D849-9FC1-8B7BBCA38098}" type="pres">
      <dgm:prSet presAssocID="{14FF7C6B-0159-4F0A-B96A-FF3D5F8DF683}" presName="thickLine" presStyleLbl="alignNode1" presStyleIdx="3" presStyleCnt="5"/>
      <dgm:spPr/>
    </dgm:pt>
    <dgm:pt modelId="{E51AB206-4972-9D4C-A372-8365ABCAF9BC}" type="pres">
      <dgm:prSet presAssocID="{14FF7C6B-0159-4F0A-B96A-FF3D5F8DF683}" presName="horz1" presStyleCnt="0"/>
      <dgm:spPr/>
    </dgm:pt>
    <dgm:pt modelId="{0D1C959E-96A3-764D-BED6-7AA1EF5705BD}" type="pres">
      <dgm:prSet presAssocID="{14FF7C6B-0159-4F0A-B96A-FF3D5F8DF683}" presName="tx1" presStyleLbl="revTx" presStyleIdx="3" presStyleCnt="5"/>
      <dgm:spPr/>
    </dgm:pt>
    <dgm:pt modelId="{1AA40780-EC4A-DA4E-90CE-FAD98F57C5C5}" type="pres">
      <dgm:prSet presAssocID="{14FF7C6B-0159-4F0A-B96A-FF3D5F8DF683}" presName="vert1" presStyleCnt="0"/>
      <dgm:spPr/>
    </dgm:pt>
    <dgm:pt modelId="{1A3C3A90-284D-B642-8228-4756B6B52B7B}" type="pres">
      <dgm:prSet presAssocID="{2ECD5E3D-DFFC-474B-9F81-8C524DFECE79}" presName="thickLine" presStyleLbl="alignNode1" presStyleIdx="4" presStyleCnt="5"/>
      <dgm:spPr/>
    </dgm:pt>
    <dgm:pt modelId="{9D2669CD-8555-A941-891A-DD66157567F9}" type="pres">
      <dgm:prSet presAssocID="{2ECD5E3D-DFFC-474B-9F81-8C524DFECE79}" presName="horz1" presStyleCnt="0"/>
      <dgm:spPr/>
    </dgm:pt>
    <dgm:pt modelId="{3711EE99-F956-4B41-9B1E-98CC6FCF6ABD}" type="pres">
      <dgm:prSet presAssocID="{2ECD5E3D-DFFC-474B-9F81-8C524DFECE79}" presName="tx1" presStyleLbl="revTx" presStyleIdx="4" presStyleCnt="5"/>
      <dgm:spPr/>
    </dgm:pt>
    <dgm:pt modelId="{BB75D93B-382E-8145-AA84-530A04227644}" type="pres">
      <dgm:prSet presAssocID="{2ECD5E3D-DFFC-474B-9F81-8C524DFECE79}" presName="vert1" presStyleCnt="0"/>
      <dgm:spPr/>
    </dgm:pt>
  </dgm:ptLst>
  <dgm:cxnLst>
    <dgm:cxn modelId="{F8A2ED0B-D073-4BDC-9515-058AC127150A}" srcId="{541583B1-3E7A-4D3C-B9B4-106A7F7451ED}" destId="{14FF7C6B-0159-4F0A-B96A-FF3D5F8DF683}" srcOrd="3" destOrd="0" parTransId="{4D64D4CE-967D-44FD-9897-6C32623B9B1F}" sibTransId="{DD2CD74F-F2EE-422E-9C21-563408956FC0}"/>
    <dgm:cxn modelId="{0908722A-7B92-CF47-B5CC-708DE3EFF5C8}" type="presOf" srcId="{AC642970-8B09-4AAB-8A4C-26657CEF0AA7}" destId="{E2AE3AF3-3435-2E4F-8BC7-7CD52A7724F7}" srcOrd="0" destOrd="0" presId="urn:microsoft.com/office/officeart/2008/layout/LinedList"/>
    <dgm:cxn modelId="{7BEB5766-DEED-CC4B-82D5-AC0ADB6B8DFC}" type="presOf" srcId="{48C09FF1-787D-4A0C-855F-146041E756FA}" destId="{6B6D016E-FB49-5C4B-83E3-4261604B9EB4}" srcOrd="0" destOrd="0" presId="urn:microsoft.com/office/officeart/2008/layout/LinedList"/>
    <dgm:cxn modelId="{BB341067-A5A6-5A4F-9D8D-80EB2507AE06}" type="presOf" srcId="{2ECD5E3D-DFFC-474B-9F81-8C524DFECE79}" destId="{3711EE99-F956-4B41-9B1E-98CC6FCF6ABD}" srcOrd="0" destOrd="0" presId="urn:microsoft.com/office/officeart/2008/layout/LinedList"/>
    <dgm:cxn modelId="{E187C368-7D1E-4972-995B-38A9C1744D86}" srcId="{541583B1-3E7A-4D3C-B9B4-106A7F7451ED}" destId="{AC642970-8B09-4AAB-8A4C-26657CEF0AA7}" srcOrd="0" destOrd="0" parTransId="{7A52F519-6706-41AD-9304-5EEEAA9F817D}" sibTransId="{D7D51E39-1A16-493F-B98F-553E3CE52BDC}"/>
    <dgm:cxn modelId="{E9BFDC7B-8F76-4426-800C-EEA8B3C3C12F}" srcId="{541583B1-3E7A-4D3C-B9B4-106A7F7451ED}" destId="{2ECD5E3D-DFFC-474B-9F81-8C524DFECE79}" srcOrd="4" destOrd="0" parTransId="{70B3A49A-970D-477E-B568-6337CED549EA}" sibTransId="{93817EA9-5566-42AF-BD60-DF040DAD785D}"/>
    <dgm:cxn modelId="{52C20E80-896F-D042-869B-F0398D030CDB}" type="presOf" srcId="{543AD2E1-D83F-43EA-B02A-67B79DDBDAF5}" destId="{DA822310-4513-3E4F-A4E7-291473D20D01}" srcOrd="0" destOrd="0" presId="urn:microsoft.com/office/officeart/2008/layout/LinedList"/>
    <dgm:cxn modelId="{4A62CB8B-61D1-7D4F-9B01-CAA7C9EAAEB4}" type="presOf" srcId="{14FF7C6B-0159-4F0A-B96A-FF3D5F8DF683}" destId="{0D1C959E-96A3-764D-BED6-7AA1EF5705BD}" srcOrd="0" destOrd="0" presId="urn:microsoft.com/office/officeart/2008/layout/LinedList"/>
    <dgm:cxn modelId="{44906B9F-C1EC-41CE-906D-14DF28D7AAA5}" srcId="{541583B1-3E7A-4D3C-B9B4-106A7F7451ED}" destId="{48C09FF1-787D-4A0C-855F-146041E756FA}" srcOrd="1" destOrd="0" parTransId="{B28C2533-879F-4A32-BFE2-6BD1B35482A2}" sibTransId="{A7B1696F-85D8-4B2E-92E0-06B8F6393EB9}"/>
    <dgm:cxn modelId="{FA00B0A3-848B-5E45-9293-549B46CD6BAE}" type="presOf" srcId="{541583B1-3E7A-4D3C-B9B4-106A7F7451ED}" destId="{1382FAFB-0B9C-4C47-AA92-92C64D735D54}" srcOrd="0" destOrd="0" presId="urn:microsoft.com/office/officeart/2008/layout/LinedList"/>
    <dgm:cxn modelId="{14107CD8-6474-4486-AFB7-31862C3471DC}" srcId="{541583B1-3E7A-4D3C-B9B4-106A7F7451ED}" destId="{543AD2E1-D83F-43EA-B02A-67B79DDBDAF5}" srcOrd="2" destOrd="0" parTransId="{9BDCDEEC-5B38-4740-AF0F-2CCDC1E61A91}" sibTransId="{77B86A9D-B966-48E5-96FC-0C44D706DB6A}"/>
    <dgm:cxn modelId="{45A5CA62-BA1F-594E-B7E4-CC864C82A83F}" type="presParOf" srcId="{1382FAFB-0B9C-4C47-AA92-92C64D735D54}" destId="{F47F4161-CAA5-2740-A4FC-E248A2D44FF9}" srcOrd="0" destOrd="0" presId="urn:microsoft.com/office/officeart/2008/layout/LinedList"/>
    <dgm:cxn modelId="{F6D3E70F-367F-644A-BABD-D539D470983B}" type="presParOf" srcId="{1382FAFB-0B9C-4C47-AA92-92C64D735D54}" destId="{AA668F55-D259-C742-A8B8-4E4776164356}" srcOrd="1" destOrd="0" presId="urn:microsoft.com/office/officeart/2008/layout/LinedList"/>
    <dgm:cxn modelId="{02AB6A29-43C2-7549-B70B-92A501F4A420}" type="presParOf" srcId="{AA668F55-D259-C742-A8B8-4E4776164356}" destId="{E2AE3AF3-3435-2E4F-8BC7-7CD52A7724F7}" srcOrd="0" destOrd="0" presId="urn:microsoft.com/office/officeart/2008/layout/LinedList"/>
    <dgm:cxn modelId="{421D4688-1194-CC44-AB28-88984A8B76E2}" type="presParOf" srcId="{AA668F55-D259-C742-A8B8-4E4776164356}" destId="{2A9B463D-67D2-DD49-AC3F-AFD84D5D4A08}" srcOrd="1" destOrd="0" presId="urn:microsoft.com/office/officeart/2008/layout/LinedList"/>
    <dgm:cxn modelId="{EB5402BD-1C5E-B545-9542-8C0FF2791C2F}" type="presParOf" srcId="{1382FAFB-0B9C-4C47-AA92-92C64D735D54}" destId="{0551307C-C36A-DB45-8E9F-D9614BF1E943}" srcOrd="2" destOrd="0" presId="urn:microsoft.com/office/officeart/2008/layout/LinedList"/>
    <dgm:cxn modelId="{A3A86697-6B6E-1F40-A2CE-867A32BC2775}" type="presParOf" srcId="{1382FAFB-0B9C-4C47-AA92-92C64D735D54}" destId="{46F44D69-3D69-8F48-916B-26F361BC3505}" srcOrd="3" destOrd="0" presId="urn:microsoft.com/office/officeart/2008/layout/LinedList"/>
    <dgm:cxn modelId="{32552A01-0366-8549-A1F7-A25B4F56FC72}" type="presParOf" srcId="{46F44D69-3D69-8F48-916B-26F361BC3505}" destId="{6B6D016E-FB49-5C4B-83E3-4261604B9EB4}" srcOrd="0" destOrd="0" presId="urn:microsoft.com/office/officeart/2008/layout/LinedList"/>
    <dgm:cxn modelId="{B4133D16-AC4F-7D46-A8C4-2A637DAE14F9}" type="presParOf" srcId="{46F44D69-3D69-8F48-916B-26F361BC3505}" destId="{32C1CFFA-3409-FE4E-8663-4D4AA0D769C2}" srcOrd="1" destOrd="0" presId="urn:microsoft.com/office/officeart/2008/layout/LinedList"/>
    <dgm:cxn modelId="{407DD467-9D1C-F84E-BB72-284786308B63}" type="presParOf" srcId="{1382FAFB-0B9C-4C47-AA92-92C64D735D54}" destId="{D30D31CC-15EC-DE40-BE14-0D676EC6FCF6}" srcOrd="4" destOrd="0" presId="urn:microsoft.com/office/officeart/2008/layout/LinedList"/>
    <dgm:cxn modelId="{222E5FB3-C245-E54E-819C-9B6DFBBE4F88}" type="presParOf" srcId="{1382FAFB-0B9C-4C47-AA92-92C64D735D54}" destId="{0430513C-D294-E443-8475-DB2B1713FFDB}" srcOrd="5" destOrd="0" presId="urn:microsoft.com/office/officeart/2008/layout/LinedList"/>
    <dgm:cxn modelId="{341AB22C-3C44-924D-A8A0-93CFB6F1503B}" type="presParOf" srcId="{0430513C-D294-E443-8475-DB2B1713FFDB}" destId="{DA822310-4513-3E4F-A4E7-291473D20D01}" srcOrd="0" destOrd="0" presId="urn:microsoft.com/office/officeart/2008/layout/LinedList"/>
    <dgm:cxn modelId="{901DBDFD-366D-8347-8D89-61CD12466F9A}" type="presParOf" srcId="{0430513C-D294-E443-8475-DB2B1713FFDB}" destId="{FBB105F2-AB5F-454F-BFDD-7F0B22B3E46F}" srcOrd="1" destOrd="0" presId="urn:microsoft.com/office/officeart/2008/layout/LinedList"/>
    <dgm:cxn modelId="{91FEE052-6E55-314C-80EE-FE19642BBA9E}" type="presParOf" srcId="{1382FAFB-0B9C-4C47-AA92-92C64D735D54}" destId="{BCA9AA5A-F4B4-D849-9FC1-8B7BBCA38098}" srcOrd="6" destOrd="0" presId="urn:microsoft.com/office/officeart/2008/layout/LinedList"/>
    <dgm:cxn modelId="{C660FB4E-8A1A-5D4C-8E17-2029062B7F1F}" type="presParOf" srcId="{1382FAFB-0B9C-4C47-AA92-92C64D735D54}" destId="{E51AB206-4972-9D4C-A372-8365ABCAF9BC}" srcOrd="7" destOrd="0" presId="urn:microsoft.com/office/officeart/2008/layout/LinedList"/>
    <dgm:cxn modelId="{0A791627-DD4D-4C43-A1B8-8C5D7E1B4456}" type="presParOf" srcId="{E51AB206-4972-9D4C-A372-8365ABCAF9BC}" destId="{0D1C959E-96A3-764D-BED6-7AA1EF5705BD}" srcOrd="0" destOrd="0" presId="urn:microsoft.com/office/officeart/2008/layout/LinedList"/>
    <dgm:cxn modelId="{A08D2F0C-F407-804F-ACA9-714271179D77}" type="presParOf" srcId="{E51AB206-4972-9D4C-A372-8365ABCAF9BC}" destId="{1AA40780-EC4A-DA4E-90CE-FAD98F57C5C5}" srcOrd="1" destOrd="0" presId="urn:microsoft.com/office/officeart/2008/layout/LinedList"/>
    <dgm:cxn modelId="{68523FD8-9393-E841-9F42-05F728FC0369}" type="presParOf" srcId="{1382FAFB-0B9C-4C47-AA92-92C64D735D54}" destId="{1A3C3A90-284D-B642-8228-4756B6B52B7B}" srcOrd="8" destOrd="0" presId="urn:microsoft.com/office/officeart/2008/layout/LinedList"/>
    <dgm:cxn modelId="{DBFD6D43-62E7-5648-A4EC-47C6A01DD7DF}" type="presParOf" srcId="{1382FAFB-0B9C-4C47-AA92-92C64D735D54}" destId="{9D2669CD-8555-A941-891A-DD66157567F9}" srcOrd="9" destOrd="0" presId="urn:microsoft.com/office/officeart/2008/layout/LinedList"/>
    <dgm:cxn modelId="{D44691A5-62B7-0E42-80DD-1132F4F4BD91}" type="presParOf" srcId="{9D2669CD-8555-A941-891A-DD66157567F9}" destId="{3711EE99-F956-4B41-9B1E-98CC6FCF6ABD}" srcOrd="0" destOrd="0" presId="urn:microsoft.com/office/officeart/2008/layout/LinedList"/>
    <dgm:cxn modelId="{4F12B24C-7EB1-C84A-A326-C567D650F942}" type="presParOf" srcId="{9D2669CD-8555-A941-891A-DD66157567F9}" destId="{BB75D93B-382E-8145-AA84-530A0422764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1E77C8E-68EF-4DF8-9A21-833E0F69E5B0}"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4ECE43B2-9C48-4D05-922F-DC12898AD492}">
      <dgm:prSet/>
      <dgm:spPr/>
      <dgm:t>
        <a:bodyPr/>
        <a:lstStyle/>
        <a:p>
          <a:pPr algn="just"/>
          <a:r>
            <a:rPr lang="pl-PL" b="1" dirty="0">
              <a:solidFill>
                <a:srgbClr val="FFC000"/>
              </a:solidFill>
            </a:rPr>
            <a:t>Cel IV.1 Uzupełnienie treści badawczych i dydaktycznych o problematykę równości płci</a:t>
          </a:r>
          <a:r>
            <a:rPr lang="pl-PL" dirty="0">
              <a:solidFill>
                <a:srgbClr val="FFC000"/>
              </a:solidFill>
            </a:rPr>
            <a:t> </a:t>
          </a:r>
          <a:endParaRPr lang="en-US" dirty="0">
            <a:solidFill>
              <a:srgbClr val="FFC000"/>
            </a:solidFill>
          </a:endParaRPr>
        </a:p>
      </dgm:t>
    </dgm:pt>
    <dgm:pt modelId="{3F188FA9-EB40-4158-BF29-6B87C8480F5D}" type="parTrans" cxnId="{0847D851-40BA-4B33-86BD-2E036C4478EB}">
      <dgm:prSet/>
      <dgm:spPr/>
      <dgm:t>
        <a:bodyPr/>
        <a:lstStyle/>
        <a:p>
          <a:pPr algn="just"/>
          <a:endParaRPr lang="en-US"/>
        </a:p>
      </dgm:t>
    </dgm:pt>
    <dgm:pt modelId="{3BB6EDE0-B6DF-4847-9B1F-4008FDDE9BCE}" type="sibTrans" cxnId="{0847D851-40BA-4B33-86BD-2E036C4478EB}">
      <dgm:prSet/>
      <dgm:spPr/>
      <dgm:t>
        <a:bodyPr/>
        <a:lstStyle/>
        <a:p>
          <a:pPr algn="just"/>
          <a:endParaRPr lang="en-US"/>
        </a:p>
      </dgm:t>
    </dgm:pt>
    <dgm:pt modelId="{3D4B72E2-20E9-4726-B7C5-EA86DD10FCF7}">
      <dgm:prSet/>
      <dgm:spPr/>
      <dgm:t>
        <a:bodyPr/>
        <a:lstStyle/>
        <a:p>
          <a:pPr algn="just"/>
          <a:r>
            <a:rPr lang="pl-PL" dirty="0">
              <a:solidFill>
                <a:srgbClr val="0070C0"/>
              </a:solidFill>
            </a:rPr>
            <a:t>Przegląd treści programowych pod kątem możliwości wprowadzenia/ uzupełnienia o treści dotyczące równości płci </a:t>
          </a:r>
          <a:endParaRPr lang="en-US" dirty="0">
            <a:solidFill>
              <a:srgbClr val="0070C0"/>
            </a:solidFill>
          </a:endParaRPr>
        </a:p>
      </dgm:t>
    </dgm:pt>
    <dgm:pt modelId="{8D338FFC-8C7C-4354-80C7-2BBEB8207F1D}" type="parTrans" cxnId="{82CA4451-EE74-478A-9B55-0E9F654143A7}">
      <dgm:prSet/>
      <dgm:spPr/>
      <dgm:t>
        <a:bodyPr/>
        <a:lstStyle/>
        <a:p>
          <a:pPr algn="just"/>
          <a:endParaRPr lang="en-US"/>
        </a:p>
      </dgm:t>
    </dgm:pt>
    <dgm:pt modelId="{1FC5A9CE-B826-46E4-9B5D-66E84A8F692E}" type="sibTrans" cxnId="{82CA4451-EE74-478A-9B55-0E9F654143A7}">
      <dgm:prSet/>
      <dgm:spPr/>
      <dgm:t>
        <a:bodyPr/>
        <a:lstStyle/>
        <a:p>
          <a:pPr algn="just"/>
          <a:endParaRPr lang="en-US"/>
        </a:p>
      </dgm:t>
    </dgm:pt>
    <dgm:pt modelId="{3D45AAC7-AEA6-4D3D-BFBA-92E7A3CA1503}">
      <dgm:prSet/>
      <dgm:spPr/>
      <dgm:t>
        <a:bodyPr/>
        <a:lstStyle/>
        <a:p>
          <a:pPr algn="just"/>
          <a:r>
            <a:rPr lang="pl-PL" dirty="0">
              <a:solidFill>
                <a:srgbClr val="0070C0"/>
              </a:solidFill>
            </a:rPr>
            <a:t>Propagowanie dobrych praktyk w zakresie uwzględniania aspektów równości płci w badaniach naukowych i projektach realizowanych w ATH </a:t>
          </a:r>
          <a:endParaRPr lang="en-US" dirty="0">
            <a:solidFill>
              <a:srgbClr val="0070C0"/>
            </a:solidFill>
          </a:endParaRPr>
        </a:p>
      </dgm:t>
    </dgm:pt>
    <dgm:pt modelId="{ED20D2E2-FF2E-4D58-AF45-FD0446F4F35D}" type="parTrans" cxnId="{FA2C32B2-3CF7-4B39-9F3F-67361DB62859}">
      <dgm:prSet/>
      <dgm:spPr/>
      <dgm:t>
        <a:bodyPr/>
        <a:lstStyle/>
        <a:p>
          <a:pPr algn="just"/>
          <a:endParaRPr lang="en-US"/>
        </a:p>
      </dgm:t>
    </dgm:pt>
    <dgm:pt modelId="{270CE4A0-6D89-427F-BFE3-87E7EAE5070C}" type="sibTrans" cxnId="{FA2C32B2-3CF7-4B39-9F3F-67361DB62859}">
      <dgm:prSet/>
      <dgm:spPr/>
      <dgm:t>
        <a:bodyPr/>
        <a:lstStyle/>
        <a:p>
          <a:pPr algn="just"/>
          <a:endParaRPr lang="en-US"/>
        </a:p>
      </dgm:t>
    </dgm:pt>
    <dgm:pt modelId="{32688506-9EB9-B449-A01B-8FC506794284}" type="pres">
      <dgm:prSet presAssocID="{91E77C8E-68EF-4DF8-9A21-833E0F69E5B0}" presName="vert0" presStyleCnt="0">
        <dgm:presLayoutVars>
          <dgm:dir/>
          <dgm:animOne val="branch"/>
          <dgm:animLvl val="lvl"/>
        </dgm:presLayoutVars>
      </dgm:prSet>
      <dgm:spPr/>
    </dgm:pt>
    <dgm:pt modelId="{A36CAEE7-8D5A-A644-9678-8D3AAF8030C9}" type="pres">
      <dgm:prSet presAssocID="{4ECE43B2-9C48-4D05-922F-DC12898AD492}" presName="thickLine" presStyleLbl="alignNode1" presStyleIdx="0" presStyleCnt="3"/>
      <dgm:spPr/>
    </dgm:pt>
    <dgm:pt modelId="{BD130F71-EE73-114A-A637-26510C743244}" type="pres">
      <dgm:prSet presAssocID="{4ECE43B2-9C48-4D05-922F-DC12898AD492}" presName="horz1" presStyleCnt="0"/>
      <dgm:spPr/>
    </dgm:pt>
    <dgm:pt modelId="{3DF45E41-8205-434A-A4DC-E1E85FC2D532}" type="pres">
      <dgm:prSet presAssocID="{4ECE43B2-9C48-4D05-922F-DC12898AD492}" presName="tx1" presStyleLbl="revTx" presStyleIdx="0" presStyleCnt="3"/>
      <dgm:spPr/>
    </dgm:pt>
    <dgm:pt modelId="{DD173019-4F00-5C4D-A788-BF9EA1871C93}" type="pres">
      <dgm:prSet presAssocID="{4ECE43B2-9C48-4D05-922F-DC12898AD492}" presName="vert1" presStyleCnt="0"/>
      <dgm:spPr/>
    </dgm:pt>
    <dgm:pt modelId="{0525F8D0-4980-7F4A-95C0-177E7A3A4CCC}" type="pres">
      <dgm:prSet presAssocID="{3D4B72E2-20E9-4726-B7C5-EA86DD10FCF7}" presName="thickLine" presStyleLbl="alignNode1" presStyleIdx="1" presStyleCnt="3"/>
      <dgm:spPr/>
    </dgm:pt>
    <dgm:pt modelId="{CAA70396-A9F5-F045-972E-C55EA1EF49BF}" type="pres">
      <dgm:prSet presAssocID="{3D4B72E2-20E9-4726-B7C5-EA86DD10FCF7}" presName="horz1" presStyleCnt="0"/>
      <dgm:spPr/>
    </dgm:pt>
    <dgm:pt modelId="{1471F0A6-8DFC-3F4D-99D7-3709233AA0E1}" type="pres">
      <dgm:prSet presAssocID="{3D4B72E2-20E9-4726-B7C5-EA86DD10FCF7}" presName="tx1" presStyleLbl="revTx" presStyleIdx="1" presStyleCnt="3"/>
      <dgm:spPr/>
    </dgm:pt>
    <dgm:pt modelId="{964BF890-4D4F-BD45-BC54-79683BDAB0D0}" type="pres">
      <dgm:prSet presAssocID="{3D4B72E2-20E9-4726-B7C5-EA86DD10FCF7}" presName="vert1" presStyleCnt="0"/>
      <dgm:spPr/>
    </dgm:pt>
    <dgm:pt modelId="{502A37E6-4CB4-794F-A2E4-BD8F24ADDC27}" type="pres">
      <dgm:prSet presAssocID="{3D45AAC7-AEA6-4D3D-BFBA-92E7A3CA1503}" presName="thickLine" presStyleLbl="alignNode1" presStyleIdx="2" presStyleCnt="3"/>
      <dgm:spPr/>
    </dgm:pt>
    <dgm:pt modelId="{51B6B918-D17A-D443-9689-33FB66AA5DBD}" type="pres">
      <dgm:prSet presAssocID="{3D45AAC7-AEA6-4D3D-BFBA-92E7A3CA1503}" presName="horz1" presStyleCnt="0"/>
      <dgm:spPr/>
    </dgm:pt>
    <dgm:pt modelId="{022D7689-AB47-F648-85E7-0329B89AA0AF}" type="pres">
      <dgm:prSet presAssocID="{3D45AAC7-AEA6-4D3D-BFBA-92E7A3CA1503}" presName="tx1" presStyleLbl="revTx" presStyleIdx="2" presStyleCnt="3"/>
      <dgm:spPr/>
    </dgm:pt>
    <dgm:pt modelId="{5E2FBA42-043E-5942-8545-F1430873404A}" type="pres">
      <dgm:prSet presAssocID="{3D45AAC7-AEA6-4D3D-BFBA-92E7A3CA1503}" presName="vert1" presStyleCnt="0"/>
      <dgm:spPr/>
    </dgm:pt>
  </dgm:ptLst>
  <dgm:cxnLst>
    <dgm:cxn modelId="{0D1E631F-2A6A-4B46-BAA5-3745E54E8014}" type="presOf" srcId="{4ECE43B2-9C48-4D05-922F-DC12898AD492}" destId="{3DF45E41-8205-434A-A4DC-E1E85FC2D532}" srcOrd="0" destOrd="0" presId="urn:microsoft.com/office/officeart/2008/layout/LinedList"/>
    <dgm:cxn modelId="{82CA4451-EE74-478A-9B55-0E9F654143A7}" srcId="{91E77C8E-68EF-4DF8-9A21-833E0F69E5B0}" destId="{3D4B72E2-20E9-4726-B7C5-EA86DD10FCF7}" srcOrd="1" destOrd="0" parTransId="{8D338FFC-8C7C-4354-80C7-2BBEB8207F1D}" sibTransId="{1FC5A9CE-B826-46E4-9B5D-66E84A8F692E}"/>
    <dgm:cxn modelId="{0847D851-40BA-4B33-86BD-2E036C4478EB}" srcId="{91E77C8E-68EF-4DF8-9A21-833E0F69E5B0}" destId="{4ECE43B2-9C48-4D05-922F-DC12898AD492}" srcOrd="0" destOrd="0" parTransId="{3F188FA9-EB40-4158-BF29-6B87C8480F5D}" sibTransId="{3BB6EDE0-B6DF-4847-9B1F-4008FDDE9BCE}"/>
    <dgm:cxn modelId="{56FC7D61-3DCD-3242-94BD-08C9DB9B2FCD}" type="presOf" srcId="{3D4B72E2-20E9-4726-B7C5-EA86DD10FCF7}" destId="{1471F0A6-8DFC-3F4D-99D7-3709233AA0E1}" srcOrd="0" destOrd="0" presId="urn:microsoft.com/office/officeart/2008/layout/LinedList"/>
    <dgm:cxn modelId="{5AE9CE64-2F00-DA4F-AAEA-46EC849E2916}" type="presOf" srcId="{91E77C8E-68EF-4DF8-9A21-833E0F69E5B0}" destId="{32688506-9EB9-B449-A01B-8FC506794284}" srcOrd="0" destOrd="0" presId="urn:microsoft.com/office/officeart/2008/layout/LinedList"/>
    <dgm:cxn modelId="{F33F4B65-D4A2-F241-AC05-AEA31D7F027B}" type="presOf" srcId="{3D45AAC7-AEA6-4D3D-BFBA-92E7A3CA1503}" destId="{022D7689-AB47-F648-85E7-0329B89AA0AF}" srcOrd="0" destOrd="0" presId="urn:microsoft.com/office/officeart/2008/layout/LinedList"/>
    <dgm:cxn modelId="{FA2C32B2-3CF7-4B39-9F3F-67361DB62859}" srcId="{91E77C8E-68EF-4DF8-9A21-833E0F69E5B0}" destId="{3D45AAC7-AEA6-4D3D-BFBA-92E7A3CA1503}" srcOrd="2" destOrd="0" parTransId="{ED20D2E2-FF2E-4D58-AF45-FD0446F4F35D}" sibTransId="{270CE4A0-6D89-427F-BFE3-87E7EAE5070C}"/>
    <dgm:cxn modelId="{E5C42DA2-A32E-864E-A4A1-5B659F8320A1}" type="presParOf" srcId="{32688506-9EB9-B449-A01B-8FC506794284}" destId="{A36CAEE7-8D5A-A644-9678-8D3AAF8030C9}" srcOrd="0" destOrd="0" presId="urn:microsoft.com/office/officeart/2008/layout/LinedList"/>
    <dgm:cxn modelId="{3A1E580F-7C80-8346-9FCD-F031B8B591FD}" type="presParOf" srcId="{32688506-9EB9-B449-A01B-8FC506794284}" destId="{BD130F71-EE73-114A-A637-26510C743244}" srcOrd="1" destOrd="0" presId="urn:microsoft.com/office/officeart/2008/layout/LinedList"/>
    <dgm:cxn modelId="{A966935D-A71A-1041-BC71-C1D6B20D784C}" type="presParOf" srcId="{BD130F71-EE73-114A-A637-26510C743244}" destId="{3DF45E41-8205-434A-A4DC-E1E85FC2D532}" srcOrd="0" destOrd="0" presId="urn:microsoft.com/office/officeart/2008/layout/LinedList"/>
    <dgm:cxn modelId="{CF141E02-24E5-354D-BE57-F89C6F48FF4E}" type="presParOf" srcId="{BD130F71-EE73-114A-A637-26510C743244}" destId="{DD173019-4F00-5C4D-A788-BF9EA1871C93}" srcOrd="1" destOrd="0" presId="urn:microsoft.com/office/officeart/2008/layout/LinedList"/>
    <dgm:cxn modelId="{D710D4E4-3A43-D94E-A1D2-5BBED3D896E8}" type="presParOf" srcId="{32688506-9EB9-B449-A01B-8FC506794284}" destId="{0525F8D0-4980-7F4A-95C0-177E7A3A4CCC}" srcOrd="2" destOrd="0" presId="urn:microsoft.com/office/officeart/2008/layout/LinedList"/>
    <dgm:cxn modelId="{88E4480F-849E-5742-97EA-A7D31E16DF95}" type="presParOf" srcId="{32688506-9EB9-B449-A01B-8FC506794284}" destId="{CAA70396-A9F5-F045-972E-C55EA1EF49BF}" srcOrd="3" destOrd="0" presId="urn:microsoft.com/office/officeart/2008/layout/LinedList"/>
    <dgm:cxn modelId="{983D3C92-E56F-EC46-AD1E-569778A6125E}" type="presParOf" srcId="{CAA70396-A9F5-F045-972E-C55EA1EF49BF}" destId="{1471F0A6-8DFC-3F4D-99D7-3709233AA0E1}" srcOrd="0" destOrd="0" presId="urn:microsoft.com/office/officeart/2008/layout/LinedList"/>
    <dgm:cxn modelId="{FCD2A727-8E9F-7647-B329-3868C8E28522}" type="presParOf" srcId="{CAA70396-A9F5-F045-972E-C55EA1EF49BF}" destId="{964BF890-4D4F-BD45-BC54-79683BDAB0D0}" srcOrd="1" destOrd="0" presId="urn:microsoft.com/office/officeart/2008/layout/LinedList"/>
    <dgm:cxn modelId="{2B7F0DB4-168F-A84E-950D-2D1AEB2F73E1}" type="presParOf" srcId="{32688506-9EB9-B449-A01B-8FC506794284}" destId="{502A37E6-4CB4-794F-A2E4-BD8F24ADDC27}" srcOrd="4" destOrd="0" presId="urn:microsoft.com/office/officeart/2008/layout/LinedList"/>
    <dgm:cxn modelId="{89F26553-B8B9-404F-832F-B3DF73CB1B00}" type="presParOf" srcId="{32688506-9EB9-B449-A01B-8FC506794284}" destId="{51B6B918-D17A-D443-9689-33FB66AA5DBD}" srcOrd="5" destOrd="0" presId="urn:microsoft.com/office/officeart/2008/layout/LinedList"/>
    <dgm:cxn modelId="{C9589C68-C98B-3B4E-BA60-792327C6DF50}" type="presParOf" srcId="{51B6B918-D17A-D443-9689-33FB66AA5DBD}" destId="{022D7689-AB47-F648-85E7-0329B89AA0AF}" srcOrd="0" destOrd="0" presId="urn:microsoft.com/office/officeart/2008/layout/LinedList"/>
    <dgm:cxn modelId="{9FFC2E5B-9F01-FF45-A863-F6828C274E5B}" type="presParOf" srcId="{51B6B918-D17A-D443-9689-33FB66AA5DBD}" destId="{5E2FBA42-043E-5942-8545-F1430873404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788B40-C966-8B43-95EA-81441FA8F5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4343A014-9216-A248-B8C6-FBA6118A277E}">
      <dgm:prSet/>
      <dgm:spPr>
        <a:noFill/>
        <a:ln>
          <a:solidFill>
            <a:srgbClr val="0070C0"/>
          </a:solidFill>
        </a:ln>
      </dgm:spPr>
      <dgm:t>
        <a:bodyPr/>
        <a:lstStyle/>
        <a:p>
          <a:pPr algn="ctr"/>
          <a:r>
            <a:rPr lang="en-GB" dirty="0" err="1">
              <a:solidFill>
                <a:srgbClr val="0070C0"/>
              </a:solidFill>
            </a:rPr>
            <a:t>Kluczowy</a:t>
          </a:r>
          <a:r>
            <a:rPr lang="en-GB" dirty="0">
              <a:solidFill>
                <a:srgbClr val="0070C0"/>
              </a:solidFill>
            </a:rPr>
            <a:t> element </a:t>
          </a:r>
          <a:r>
            <a:rPr lang="en-GB" dirty="0" err="1">
              <a:solidFill>
                <a:srgbClr val="0070C0"/>
              </a:solidFill>
            </a:rPr>
            <a:t>Strategii</a:t>
          </a:r>
          <a:r>
            <a:rPr lang="en-GB" dirty="0">
              <a:solidFill>
                <a:srgbClr val="0070C0"/>
              </a:solidFill>
            </a:rPr>
            <a:t> </a:t>
          </a:r>
          <a:r>
            <a:rPr lang="en-GB" dirty="0" err="1">
              <a:solidFill>
                <a:srgbClr val="0070C0"/>
              </a:solidFill>
            </a:rPr>
            <a:t>Komisji</a:t>
          </a:r>
          <a:r>
            <a:rPr lang="en-GB" dirty="0">
              <a:solidFill>
                <a:srgbClr val="0070C0"/>
              </a:solidFill>
            </a:rPr>
            <a:t> </a:t>
          </a:r>
          <a:r>
            <a:rPr lang="en-GB" dirty="0" err="1">
              <a:solidFill>
                <a:srgbClr val="0070C0"/>
              </a:solidFill>
            </a:rPr>
            <a:t>Europejskiej</a:t>
          </a:r>
          <a:r>
            <a:rPr lang="en-GB" dirty="0">
              <a:solidFill>
                <a:srgbClr val="0070C0"/>
              </a:solidFill>
            </a:rPr>
            <a:t> </a:t>
          </a:r>
          <a:r>
            <a:rPr lang="en-GB" dirty="0" err="1">
              <a:solidFill>
                <a:srgbClr val="0070C0"/>
              </a:solidFill>
            </a:rPr>
            <a:t>na</a:t>
          </a:r>
          <a:r>
            <a:rPr lang="en-GB" dirty="0">
              <a:solidFill>
                <a:srgbClr val="0070C0"/>
              </a:solidFill>
            </a:rPr>
            <a:t> </a:t>
          </a:r>
          <a:r>
            <a:rPr lang="en-GB" dirty="0" err="1">
              <a:solidFill>
                <a:srgbClr val="0070C0"/>
              </a:solidFill>
            </a:rPr>
            <a:t>rzecz</a:t>
          </a:r>
          <a:r>
            <a:rPr lang="en-GB" dirty="0">
              <a:solidFill>
                <a:srgbClr val="0070C0"/>
              </a:solidFill>
            </a:rPr>
            <a:t> </a:t>
          </a:r>
          <a:r>
            <a:rPr lang="en-GB" dirty="0" err="1">
              <a:solidFill>
                <a:srgbClr val="0070C0"/>
              </a:solidFill>
            </a:rPr>
            <a:t>równości</a:t>
          </a:r>
          <a:r>
            <a:rPr lang="en-GB" dirty="0">
              <a:solidFill>
                <a:srgbClr val="0070C0"/>
              </a:solidFill>
            </a:rPr>
            <a:t> </a:t>
          </a:r>
          <a:r>
            <a:rPr lang="en-GB" dirty="0" err="1">
              <a:solidFill>
                <a:srgbClr val="0070C0"/>
              </a:solidFill>
            </a:rPr>
            <a:t>płci</a:t>
          </a:r>
          <a:r>
            <a:rPr lang="en-GB" dirty="0">
              <a:solidFill>
                <a:srgbClr val="0070C0"/>
              </a:solidFill>
            </a:rPr>
            <a:t> </a:t>
          </a:r>
          <a:r>
            <a:rPr lang="en-GB" dirty="0" err="1">
              <a:solidFill>
                <a:srgbClr val="0070C0"/>
              </a:solidFill>
            </a:rPr>
            <a:t>na</a:t>
          </a:r>
          <a:r>
            <a:rPr lang="en-GB" dirty="0">
              <a:solidFill>
                <a:srgbClr val="0070C0"/>
              </a:solidFill>
            </a:rPr>
            <a:t> </a:t>
          </a:r>
          <a:r>
            <a:rPr lang="en-GB" dirty="0" err="1">
              <a:solidFill>
                <a:srgbClr val="0070C0"/>
              </a:solidFill>
            </a:rPr>
            <a:t>lata</a:t>
          </a:r>
          <a:r>
            <a:rPr lang="en-GB" dirty="0">
              <a:solidFill>
                <a:srgbClr val="0070C0"/>
              </a:solidFill>
            </a:rPr>
            <a:t> 2020-2025</a:t>
          </a:r>
          <a:endParaRPr lang="pl-PL" dirty="0">
            <a:solidFill>
              <a:srgbClr val="0070C0"/>
            </a:solidFill>
          </a:endParaRPr>
        </a:p>
      </dgm:t>
    </dgm:pt>
    <dgm:pt modelId="{59671D6C-EBD4-EC4D-96E9-11A8BD4534B0}" type="parTrans" cxnId="{B3B001E3-1D4C-044A-A140-1C287EFAB99F}">
      <dgm:prSet/>
      <dgm:spPr/>
      <dgm:t>
        <a:bodyPr/>
        <a:lstStyle/>
        <a:p>
          <a:endParaRPr lang="pl-PL"/>
        </a:p>
      </dgm:t>
    </dgm:pt>
    <dgm:pt modelId="{435E2289-64B9-D644-89E7-546CAE34121A}" type="sibTrans" cxnId="{B3B001E3-1D4C-044A-A140-1C287EFAB99F}">
      <dgm:prSet/>
      <dgm:spPr/>
      <dgm:t>
        <a:bodyPr/>
        <a:lstStyle/>
        <a:p>
          <a:endParaRPr lang="pl-PL"/>
        </a:p>
      </dgm:t>
    </dgm:pt>
    <dgm:pt modelId="{E94F412D-3316-2E42-A380-7FCB8E397D81}">
      <dgm:prSet/>
      <dgm:spPr>
        <a:noFill/>
        <a:ln>
          <a:solidFill>
            <a:srgbClr val="0070C0"/>
          </a:solidFill>
        </a:ln>
      </dgm:spPr>
      <dgm:t>
        <a:bodyPr/>
        <a:lstStyle/>
        <a:p>
          <a:pPr algn="ctr"/>
          <a:r>
            <a:rPr lang="pl-PL" dirty="0">
              <a:solidFill>
                <a:srgbClr val="0070C0"/>
              </a:solidFill>
            </a:rPr>
            <a:t>Wzmocnienie Europejskiej Przestrzeni Badawczej (ERA), poprzez m.in. zapewnienie </a:t>
          </a:r>
          <a:r>
            <a:rPr lang="pl-PL" dirty="0" err="1">
              <a:solidFill>
                <a:srgbClr val="0070C0"/>
              </a:solidFill>
            </a:rPr>
            <a:t>równych</a:t>
          </a:r>
          <a:r>
            <a:rPr lang="pl-PL" dirty="0">
              <a:solidFill>
                <a:srgbClr val="0070C0"/>
              </a:solidFill>
            </a:rPr>
            <a:t> szans, niezależnie od płci, dla rozwijania talentów w </a:t>
          </a:r>
          <a:r>
            <a:rPr lang="pl-PL" dirty="0" err="1">
              <a:solidFill>
                <a:srgbClr val="0070C0"/>
              </a:solidFill>
            </a:rPr>
            <a:t>środowisku</a:t>
          </a:r>
          <a:r>
            <a:rPr lang="pl-PL" dirty="0">
              <a:solidFill>
                <a:srgbClr val="0070C0"/>
              </a:solidFill>
            </a:rPr>
            <a:t> pracy oraz silniejsze umocowanie aspektu płci w projektach naukowych dla podniesienia </a:t>
          </a:r>
          <a:r>
            <a:rPr lang="pl-PL" dirty="0" err="1">
              <a:solidFill>
                <a:srgbClr val="0070C0"/>
              </a:solidFill>
            </a:rPr>
            <a:t>jakości</a:t>
          </a:r>
          <a:r>
            <a:rPr lang="pl-PL" dirty="0">
              <a:solidFill>
                <a:srgbClr val="0070C0"/>
              </a:solidFill>
            </a:rPr>
            <a:t> badań i ich znaczenia dla </a:t>
          </a:r>
          <a:r>
            <a:rPr lang="pl-PL" dirty="0" err="1">
              <a:solidFill>
                <a:srgbClr val="0070C0"/>
              </a:solidFill>
            </a:rPr>
            <a:t>społeczeństwa</a:t>
          </a:r>
          <a:r>
            <a:rPr lang="pl-PL" dirty="0">
              <a:solidFill>
                <a:srgbClr val="0070C0"/>
              </a:solidFill>
            </a:rPr>
            <a:t> opartego na wiedzy, technologii i innowacji</a:t>
          </a:r>
        </a:p>
      </dgm:t>
    </dgm:pt>
    <dgm:pt modelId="{0594199D-0FE9-2E43-B188-564A5B0AB3C7}" type="parTrans" cxnId="{F6FD95B9-6612-6A48-9D73-E2C0959EFF2B}">
      <dgm:prSet/>
      <dgm:spPr/>
      <dgm:t>
        <a:bodyPr/>
        <a:lstStyle/>
        <a:p>
          <a:endParaRPr lang="pl-PL"/>
        </a:p>
      </dgm:t>
    </dgm:pt>
    <dgm:pt modelId="{D2433ABD-568D-3F41-98AD-CD885117D97D}" type="sibTrans" cxnId="{F6FD95B9-6612-6A48-9D73-E2C0959EFF2B}">
      <dgm:prSet/>
      <dgm:spPr/>
      <dgm:t>
        <a:bodyPr/>
        <a:lstStyle/>
        <a:p>
          <a:endParaRPr lang="pl-PL"/>
        </a:p>
      </dgm:t>
    </dgm:pt>
    <dgm:pt modelId="{21607A8C-D263-F94D-9B77-C31927029471}" type="pres">
      <dgm:prSet presAssocID="{D8788B40-C966-8B43-95EA-81441FA8F5AD}" presName="linear" presStyleCnt="0">
        <dgm:presLayoutVars>
          <dgm:animLvl val="lvl"/>
          <dgm:resizeHandles val="exact"/>
        </dgm:presLayoutVars>
      </dgm:prSet>
      <dgm:spPr/>
    </dgm:pt>
    <dgm:pt modelId="{37C976A7-465E-0741-AC30-A6F8704227A7}" type="pres">
      <dgm:prSet presAssocID="{4343A014-9216-A248-B8C6-FBA6118A277E}" presName="parentText" presStyleLbl="node1" presStyleIdx="0" presStyleCnt="2">
        <dgm:presLayoutVars>
          <dgm:chMax val="0"/>
          <dgm:bulletEnabled val="1"/>
        </dgm:presLayoutVars>
      </dgm:prSet>
      <dgm:spPr/>
    </dgm:pt>
    <dgm:pt modelId="{C53AE175-8056-E641-8DC2-945B16A0D816}" type="pres">
      <dgm:prSet presAssocID="{435E2289-64B9-D644-89E7-546CAE34121A}" presName="spacer" presStyleCnt="0"/>
      <dgm:spPr/>
    </dgm:pt>
    <dgm:pt modelId="{60BF511A-812B-BE4E-B93C-F35D906EA21C}" type="pres">
      <dgm:prSet presAssocID="{E94F412D-3316-2E42-A380-7FCB8E397D81}" presName="parentText" presStyleLbl="node1" presStyleIdx="1" presStyleCnt="2">
        <dgm:presLayoutVars>
          <dgm:chMax val="0"/>
          <dgm:bulletEnabled val="1"/>
        </dgm:presLayoutVars>
      </dgm:prSet>
      <dgm:spPr/>
    </dgm:pt>
  </dgm:ptLst>
  <dgm:cxnLst>
    <dgm:cxn modelId="{9F827326-6F2C-454C-8AAF-FA234C966EA1}" type="presOf" srcId="{4343A014-9216-A248-B8C6-FBA6118A277E}" destId="{37C976A7-465E-0741-AC30-A6F8704227A7}" srcOrd="0" destOrd="0" presId="urn:microsoft.com/office/officeart/2005/8/layout/vList2"/>
    <dgm:cxn modelId="{22884234-F49C-864B-90EF-F538FAFEFF36}" type="presOf" srcId="{D8788B40-C966-8B43-95EA-81441FA8F5AD}" destId="{21607A8C-D263-F94D-9B77-C31927029471}" srcOrd="0" destOrd="0" presId="urn:microsoft.com/office/officeart/2005/8/layout/vList2"/>
    <dgm:cxn modelId="{B6F6287B-C297-8A4B-BB5C-9FE8EF6E83BF}" type="presOf" srcId="{E94F412D-3316-2E42-A380-7FCB8E397D81}" destId="{60BF511A-812B-BE4E-B93C-F35D906EA21C}" srcOrd="0" destOrd="0" presId="urn:microsoft.com/office/officeart/2005/8/layout/vList2"/>
    <dgm:cxn modelId="{F6FD95B9-6612-6A48-9D73-E2C0959EFF2B}" srcId="{D8788B40-C966-8B43-95EA-81441FA8F5AD}" destId="{E94F412D-3316-2E42-A380-7FCB8E397D81}" srcOrd="1" destOrd="0" parTransId="{0594199D-0FE9-2E43-B188-564A5B0AB3C7}" sibTransId="{D2433ABD-568D-3F41-98AD-CD885117D97D}"/>
    <dgm:cxn modelId="{B3B001E3-1D4C-044A-A140-1C287EFAB99F}" srcId="{D8788B40-C966-8B43-95EA-81441FA8F5AD}" destId="{4343A014-9216-A248-B8C6-FBA6118A277E}" srcOrd="0" destOrd="0" parTransId="{59671D6C-EBD4-EC4D-96E9-11A8BD4534B0}" sibTransId="{435E2289-64B9-D644-89E7-546CAE34121A}"/>
    <dgm:cxn modelId="{1EBD40DB-6F81-684B-AB2A-A2DC0783A371}" type="presParOf" srcId="{21607A8C-D263-F94D-9B77-C31927029471}" destId="{37C976A7-465E-0741-AC30-A6F8704227A7}" srcOrd="0" destOrd="0" presId="urn:microsoft.com/office/officeart/2005/8/layout/vList2"/>
    <dgm:cxn modelId="{5EAEE468-FEA4-5B46-BB29-C59496C7FF0A}" type="presParOf" srcId="{21607A8C-D263-F94D-9B77-C31927029471}" destId="{C53AE175-8056-E641-8DC2-945B16A0D816}" srcOrd="1" destOrd="0" presId="urn:microsoft.com/office/officeart/2005/8/layout/vList2"/>
    <dgm:cxn modelId="{49A6A62F-15C3-5F44-9F03-53B23B602E1C}" type="presParOf" srcId="{21607A8C-D263-F94D-9B77-C31927029471}" destId="{60BF511A-812B-BE4E-B93C-F35D906EA21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C7EFC64-DE95-486D-AD80-66FF0AF6AC5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C5C45E9-45B7-4094-8CD7-E2F5F2C18F5B}">
      <dgm:prSet custT="1"/>
      <dgm:spPr/>
      <dgm:t>
        <a:bodyPr/>
        <a:lstStyle/>
        <a:p>
          <a:pPr algn="just"/>
          <a:r>
            <a:rPr lang="pl-PL" sz="2000" b="1" dirty="0">
              <a:solidFill>
                <a:srgbClr val="FFC000"/>
              </a:solidFill>
            </a:rPr>
            <a:t>Cel V.1  Wdrożenie działań ukierunkowanych na zapobieganie i przeciwdziałanie przemocy ze względu na płeć, ze szczególnym uwzględnienie molestowania seksualnego</a:t>
          </a:r>
          <a:r>
            <a:rPr lang="pl-PL" sz="2000" dirty="0">
              <a:solidFill>
                <a:srgbClr val="FFC000"/>
              </a:solidFill>
            </a:rPr>
            <a:t> </a:t>
          </a:r>
          <a:endParaRPr lang="en-US" sz="2000" dirty="0">
            <a:solidFill>
              <a:srgbClr val="FFC000"/>
            </a:solidFill>
          </a:endParaRPr>
        </a:p>
      </dgm:t>
    </dgm:pt>
    <dgm:pt modelId="{9BB1B785-6B35-4A4D-BF01-508F36F3DEDD}" type="parTrans" cxnId="{B46F237B-C48C-459C-A6F8-B255CD13C4B5}">
      <dgm:prSet/>
      <dgm:spPr/>
      <dgm:t>
        <a:bodyPr/>
        <a:lstStyle/>
        <a:p>
          <a:pPr algn="just"/>
          <a:endParaRPr lang="en-US" sz="2000"/>
        </a:p>
      </dgm:t>
    </dgm:pt>
    <dgm:pt modelId="{79D06562-0CCD-4863-B527-D70A1EF36D47}" type="sibTrans" cxnId="{B46F237B-C48C-459C-A6F8-B255CD13C4B5}">
      <dgm:prSet/>
      <dgm:spPr/>
      <dgm:t>
        <a:bodyPr/>
        <a:lstStyle/>
        <a:p>
          <a:pPr algn="just"/>
          <a:endParaRPr lang="en-US" sz="2000"/>
        </a:p>
      </dgm:t>
    </dgm:pt>
    <dgm:pt modelId="{BA7AAD25-6B1A-4370-AB49-895A3305BD90}">
      <dgm:prSet custT="1"/>
      <dgm:spPr/>
      <dgm:t>
        <a:bodyPr/>
        <a:lstStyle/>
        <a:p>
          <a:pPr algn="just"/>
          <a:r>
            <a:rPr lang="pl-PL" sz="2000" dirty="0">
              <a:solidFill>
                <a:srgbClr val="0070C0"/>
              </a:solidFill>
            </a:rPr>
            <a:t>Zapewnienie wsparcia psychologicznego pracownikom i studentom </a:t>
          </a:r>
          <a:endParaRPr lang="en-US" sz="2000" dirty="0">
            <a:solidFill>
              <a:srgbClr val="0070C0"/>
            </a:solidFill>
          </a:endParaRPr>
        </a:p>
      </dgm:t>
    </dgm:pt>
    <dgm:pt modelId="{EC366705-38D1-49D0-9DCF-FEBF5232AF01}" type="parTrans" cxnId="{AB6F12C7-2EAE-42DF-AE39-E1E5E95843C2}">
      <dgm:prSet/>
      <dgm:spPr/>
      <dgm:t>
        <a:bodyPr/>
        <a:lstStyle/>
        <a:p>
          <a:pPr algn="just"/>
          <a:endParaRPr lang="en-US" sz="2000"/>
        </a:p>
      </dgm:t>
    </dgm:pt>
    <dgm:pt modelId="{73E15438-72CF-462C-BB2C-D2C98C0CF638}" type="sibTrans" cxnId="{AB6F12C7-2EAE-42DF-AE39-E1E5E95843C2}">
      <dgm:prSet/>
      <dgm:spPr/>
      <dgm:t>
        <a:bodyPr/>
        <a:lstStyle/>
        <a:p>
          <a:pPr algn="just"/>
          <a:endParaRPr lang="en-US" sz="2000"/>
        </a:p>
      </dgm:t>
    </dgm:pt>
    <dgm:pt modelId="{D35098B8-6F75-4E4C-802B-CFDFC428F5A6}">
      <dgm:prSet custT="1"/>
      <dgm:spPr/>
      <dgm:t>
        <a:bodyPr/>
        <a:lstStyle/>
        <a:p>
          <a:pPr algn="just"/>
          <a:r>
            <a:rPr lang="pl-PL" sz="2000" dirty="0">
              <a:solidFill>
                <a:srgbClr val="0070C0"/>
              </a:solidFill>
            </a:rPr>
            <a:t>Opracowanie/ doskonalenie procedur związanych z postępowaniem w przypadku wystąpienia przemocy ze względu na płeć, w tym w szczególności molestowania seksualnego </a:t>
          </a:r>
          <a:endParaRPr lang="en-US" sz="2000" dirty="0">
            <a:solidFill>
              <a:srgbClr val="0070C0"/>
            </a:solidFill>
          </a:endParaRPr>
        </a:p>
      </dgm:t>
    </dgm:pt>
    <dgm:pt modelId="{B73370F5-8E8B-42E8-A46D-52B7294F33DC}" type="parTrans" cxnId="{1ECDE93D-EA47-46DE-8EB4-68516C0FE6CB}">
      <dgm:prSet/>
      <dgm:spPr/>
      <dgm:t>
        <a:bodyPr/>
        <a:lstStyle/>
        <a:p>
          <a:pPr algn="just"/>
          <a:endParaRPr lang="en-US" sz="2000"/>
        </a:p>
      </dgm:t>
    </dgm:pt>
    <dgm:pt modelId="{F7181CA4-9708-4791-A1DA-EE60AA85FB1B}" type="sibTrans" cxnId="{1ECDE93D-EA47-46DE-8EB4-68516C0FE6CB}">
      <dgm:prSet/>
      <dgm:spPr/>
      <dgm:t>
        <a:bodyPr/>
        <a:lstStyle/>
        <a:p>
          <a:pPr algn="just"/>
          <a:endParaRPr lang="en-US" sz="2000"/>
        </a:p>
      </dgm:t>
    </dgm:pt>
    <dgm:pt modelId="{08480978-55EF-43F4-8B91-CF0D860C7089}">
      <dgm:prSet custT="1"/>
      <dgm:spPr/>
      <dgm:t>
        <a:bodyPr/>
        <a:lstStyle/>
        <a:p>
          <a:pPr algn="just"/>
          <a:r>
            <a:rPr lang="pl-PL" sz="2000" dirty="0">
              <a:solidFill>
                <a:srgbClr val="0070C0"/>
              </a:solidFill>
            </a:rPr>
            <a:t>Szkolenia dla kadry kierowniczej, pracowników i studentów w zakresie przeciwdziałania przemocy ze względu na płeć </a:t>
          </a:r>
          <a:endParaRPr lang="en-US" sz="2000" dirty="0">
            <a:solidFill>
              <a:srgbClr val="0070C0"/>
            </a:solidFill>
          </a:endParaRPr>
        </a:p>
      </dgm:t>
    </dgm:pt>
    <dgm:pt modelId="{A8BF1987-1DDD-468E-9E56-BC40533C7EE2}" type="parTrans" cxnId="{209BB9BA-2309-48CE-A069-3A668D1B083A}">
      <dgm:prSet/>
      <dgm:spPr/>
      <dgm:t>
        <a:bodyPr/>
        <a:lstStyle/>
        <a:p>
          <a:pPr algn="just"/>
          <a:endParaRPr lang="en-US" sz="2000"/>
        </a:p>
      </dgm:t>
    </dgm:pt>
    <dgm:pt modelId="{94894FA8-9647-4FA7-A5E1-9EEEC5E4E32F}" type="sibTrans" cxnId="{209BB9BA-2309-48CE-A069-3A668D1B083A}">
      <dgm:prSet/>
      <dgm:spPr/>
      <dgm:t>
        <a:bodyPr/>
        <a:lstStyle/>
        <a:p>
          <a:pPr algn="just"/>
          <a:endParaRPr lang="en-US" sz="2000"/>
        </a:p>
      </dgm:t>
    </dgm:pt>
    <dgm:pt modelId="{3280E62A-E2E5-3948-8EB2-E9D33F170C75}" type="pres">
      <dgm:prSet presAssocID="{8C7EFC64-DE95-486D-AD80-66FF0AF6AC53}" presName="vert0" presStyleCnt="0">
        <dgm:presLayoutVars>
          <dgm:dir/>
          <dgm:animOne val="branch"/>
          <dgm:animLvl val="lvl"/>
        </dgm:presLayoutVars>
      </dgm:prSet>
      <dgm:spPr/>
    </dgm:pt>
    <dgm:pt modelId="{C6A25A34-0001-5845-9BE0-28C945F8004E}" type="pres">
      <dgm:prSet presAssocID="{9C5C45E9-45B7-4094-8CD7-E2F5F2C18F5B}" presName="thickLine" presStyleLbl="alignNode1" presStyleIdx="0" presStyleCnt="4"/>
      <dgm:spPr/>
    </dgm:pt>
    <dgm:pt modelId="{EEFFE6E1-1ECB-344D-B489-92888A95F589}" type="pres">
      <dgm:prSet presAssocID="{9C5C45E9-45B7-4094-8CD7-E2F5F2C18F5B}" presName="horz1" presStyleCnt="0"/>
      <dgm:spPr/>
    </dgm:pt>
    <dgm:pt modelId="{CBBA0CBF-95F9-7840-A872-7CDA48AEF412}" type="pres">
      <dgm:prSet presAssocID="{9C5C45E9-45B7-4094-8CD7-E2F5F2C18F5B}" presName="tx1" presStyleLbl="revTx" presStyleIdx="0" presStyleCnt="4"/>
      <dgm:spPr/>
    </dgm:pt>
    <dgm:pt modelId="{DE9F4AE5-FE11-EB4D-8114-5DED2CCD1B3C}" type="pres">
      <dgm:prSet presAssocID="{9C5C45E9-45B7-4094-8CD7-E2F5F2C18F5B}" presName="vert1" presStyleCnt="0"/>
      <dgm:spPr/>
    </dgm:pt>
    <dgm:pt modelId="{061452DE-8078-7548-B571-0D82E62E0102}" type="pres">
      <dgm:prSet presAssocID="{BA7AAD25-6B1A-4370-AB49-895A3305BD90}" presName="thickLine" presStyleLbl="alignNode1" presStyleIdx="1" presStyleCnt="4"/>
      <dgm:spPr/>
    </dgm:pt>
    <dgm:pt modelId="{BE465DB7-69F3-1E47-8204-2875843E3C83}" type="pres">
      <dgm:prSet presAssocID="{BA7AAD25-6B1A-4370-AB49-895A3305BD90}" presName="horz1" presStyleCnt="0"/>
      <dgm:spPr/>
    </dgm:pt>
    <dgm:pt modelId="{CBE1BDF9-7CD8-FC4E-AB49-FFE0D46BFD9A}" type="pres">
      <dgm:prSet presAssocID="{BA7AAD25-6B1A-4370-AB49-895A3305BD90}" presName="tx1" presStyleLbl="revTx" presStyleIdx="1" presStyleCnt="4"/>
      <dgm:spPr/>
    </dgm:pt>
    <dgm:pt modelId="{14EF570B-7A35-4044-96E4-23853AEC90C7}" type="pres">
      <dgm:prSet presAssocID="{BA7AAD25-6B1A-4370-AB49-895A3305BD90}" presName="vert1" presStyleCnt="0"/>
      <dgm:spPr/>
    </dgm:pt>
    <dgm:pt modelId="{E0DFBB87-A298-5244-9DD3-3BF49FA50C3F}" type="pres">
      <dgm:prSet presAssocID="{D35098B8-6F75-4E4C-802B-CFDFC428F5A6}" presName="thickLine" presStyleLbl="alignNode1" presStyleIdx="2" presStyleCnt="4"/>
      <dgm:spPr/>
    </dgm:pt>
    <dgm:pt modelId="{FCEBD316-9644-A24C-9CDF-5565D91A5312}" type="pres">
      <dgm:prSet presAssocID="{D35098B8-6F75-4E4C-802B-CFDFC428F5A6}" presName="horz1" presStyleCnt="0"/>
      <dgm:spPr/>
    </dgm:pt>
    <dgm:pt modelId="{43E86639-D142-D748-B189-DE670EB94664}" type="pres">
      <dgm:prSet presAssocID="{D35098B8-6F75-4E4C-802B-CFDFC428F5A6}" presName="tx1" presStyleLbl="revTx" presStyleIdx="2" presStyleCnt="4"/>
      <dgm:spPr/>
    </dgm:pt>
    <dgm:pt modelId="{1136CD8B-7E59-0E4E-9B9A-14B47C49D087}" type="pres">
      <dgm:prSet presAssocID="{D35098B8-6F75-4E4C-802B-CFDFC428F5A6}" presName="vert1" presStyleCnt="0"/>
      <dgm:spPr/>
    </dgm:pt>
    <dgm:pt modelId="{C072C117-6245-6149-A9D0-8F5D30D00FB6}" type="pres">
      <dgm:prSet presAssocID="{08480978-55EF-43F4-8B91-CF0D860C7089}" presName="thickLine" presStyleLbl="alignNode1" presStyleIdx="3" presStyleCnt="4"/>
      <dgm:spPr/>
    </dgm:pt>
    <dgm:pt modelId="{C88D302E-8990-664C-AE8C-D81CB88225FA}" type="pres">
      <dgm:prSet presAssocID="{08480978-55EF-43F4-8B91-CF0D860C7089}" presName="horz1" presStyleCnt="0"/>
      <dgm:spPr/>
    </dgm:pt>
    <dgm:pt modelId="{85320BBA-FFC9-6240-9688-1E808E5633D2}" type="pres">
      <dgm:prSet presAssocID="{08480978-55EF-43F4-8B91-CF0D860C7089}" presName="tx1" presStyleLbl="revTx" presStyleIdx="3" presStyleCnt="4"/>
      <dgm:spPr/>
    </dgm:pt>
    <dgm:pt modelId="{CFA5A9F7-7569-1F4F-9DCC-1220470FB927}" type="pres">
      <dgm:prSet presAssocID="{08480978-55EF-43F4-8B91-CF0D860C7089}" presName="vert1" presStyleCnt="0"/>
      <dgm:spPr/>
    </dgm:pt>
  </dgm:ptLst>
  <dgm:cxnLst>
    <dgm:cxn modelId="{1ECDE93D-EA47-46DE-8EB4-68516C0FE6CB}" srcId="{8C7EFC64-DE95-486D-AD80-66FF0AF6AC53}" destId="{D35098B8-6F75-4E4C-802B-CFDFC428F5A6}" srcOrd="2" destOrd="0" parTransId="{B73370F5-8E8B-42E8-A46D-52B7294F33DC}" sibTransId="{F7181CA4-9708-4791-A1DA-EE60AA85FB1B}"/>
    <dgm:cxn modelId="{BC140E5F-5F6C-7A42-BEA5-7685ED1FA868}" type="presOf" srcId="{D35098B8-6F75-4E4C-802B-CFDFC428F5A6}" destId="{43E86639-D142-D748-B189-DE670EB94664}" srcOrd="0" destOrd="0" presId="urn:microsoft.com/office/officeart/2008/layout/LinedList"/>
    <dgm:cxn modelId="{7250D86D-2568-0244-9B8E-AF4DD34337FB}" type="presOf" srcId="{8C7EFC64-DE95-486D-AD80-66FF0AF6AC53}" destId="{3280E62A-E2E5-3948-8EB2-E9D33F170C75}" srcOrd="0" destOrd="0" presId="urn:microsoft.com/office/officeart/2008/layout/LinedList"/>
    <dgm:cxn modelId="{B46F237B-C48C-459C-A6F8-B255CD13C4B5}" srcId="{8C7EFC64-DE95-486D-AD80-66FF0AF6AC53}" destId="{9C5C45E9-45B7-4094-8CD7-E2F5F2C18F5B}" srcOrd="0" destOrd="0" parTransId="{9BB1B785-6B35-4A4D-BF01-508F36F3DEDD}" sibTransId="{79D06562-0CCD-4863-B527-D70A1EF36D47}"/>
    <dgm:cxn modelId="{5492AD7F-4131-694B-BEA1-79BB0C522351}" type="presOf" srcId="{BA7AAD25-6B1A-4370-AB49-895A3305BD90}" destId="{CBE1BDF9-7CD8-FC4E-AB49-FFE0D46BFD9A}" srcOrd="0" destOrd="0" presId="urn:microsoft.com/office/officeart/2008/layout/LinedList"/>
    <dgm:cxn modelId="{C571B594-C453-BB4C-995F-65CA647BA55B}" type="presOf" srcId="{08480978-55EF-43F4-8B91-CF0D860C7089}" destId="{85320BBA-FFC9-6240-9688-1E808E5633D2}" srcOrd="0" destOrd="0" presId="urn:microsoft.com/office/officeart/2008/layout/LinedList"/>
    <dgm:cxn modelId="{A078589D-FBB3-214A-BFCC-7F1F72158D95}" type="presOf" srcId="{9C5C45E9-45B7-4094-8CD7-E2F5F2C18F5B}" destId="{CBBA0CBF-95F9-7840-A872-7CDA48AEF412}" srcOrd="0" destOrd="0" presId="urn:microsoft.com/office/officeart/2008/layout/LinedList"/>
    <dgm:cxn modelId="{209BB9BA-2309-48CE-A069-3A668D1B083A}" srcId="{8C7EFC64-DE95-486D-AD80-66FF0AF6AC53}" destId="{08480978-55EF-43F4-8B91-CF0D860C7089}" srcOrd="3" destOrd="0" parTransId="{A8BF1987-1DDD-468E-9E56-BC40533C7EE2}" sibTransId="{94894FA8-9647-4FA7-A5E1-9EEEC5E4E32F}"/>
    <dgm:cxn modelId="{AB6F12C7-2EAE-42DF-AE39-E1E5E95843C2}" srcId="{8C7EFC64-DE95-486D-AD80-66FF0AF6AC53}" destId="{BA7AAD25-6B1A-4370-AB49-895A3305BD90}" srcOrd="1" destOrd="0" parTransId="{EC366705-38D1-49D0-9DCF-FEBF5232AF01}" sibTransId="{73E15438-72CF-462C-BB2C-D2C98C0CF638}"/>
    <dgm:cxn modelId="{FC40965E-162F-8047-B6EC-7EE1C6A4F87F}" type="presParOf" srcId="{3280E62A-E2E5-3948-8EB2-E9D33F170C75}" destId="{C6A25A34-0001-5845-9BE0-28C945F8004E}" srcOrd="0" destOrd="0" presId="urn:microsoft.com/office/officeart/2008/layout/LinedList"/>
    <dgm:cxn modelId="{4594C71F-6ADB-D441-854E-7E20D7D1EA48}" type="presParOf" srcId="{3280E62A-E2E5-3948-8EB2-E9D33F170C75}" destId="{EEFFE6E1-1ECB-344D-B489-92888A95F589}" srcOrd="1" destOrd="0" presId="urn:microsoft.com/office/officeart/2008/layout/LinedList"/>
    <dgm:cxn modelId="{5F7C5CBC-9069-904C-B4B7-2A7BA9E0425F}" type="presParOf" srcId="{EEFFE6E1-1ECB-344D-B489-92888A95F589}" destId="{CBBA0CBF-95F9-7840-A872-7CDA48AEF412}" srcOrd="0" destOrd="0" presId="urn:microsoft.com/office/officeart/2008/layout/LinedList"/>
    <dgm:cxn modelId="{99FE0AFD-243A-0241-B283-525D11E11012}" type="presParOf" srcId="{EEFFE6E1-1ECB-344D-B489-92888A95F589}" destId="{DE9F4AE5-FE11-EB4D-8114-5DED2CCD1B3C}" srcOrd="1" destOrd="0" presId="urn:microsoft.com/office/officeart/2008/layout/LinedList"/>
    <dgm:cxn modelId="{D4DC7365-21BB-494D-A010-63D30C3207A8}" type="presParOf" srcId="{3280E62A-E2E5-3948-8EB2-E9D33F170C75}" destId="{061452DE-8078-7548-B571-0D82E62E0102}" srcOrd="2" destOrd="0" presId="urn:microsoft.com/office/officeart/2008/layout/LinedList"/>
    <dgm:cxn modelId="{67899D50-8C27-C748-A711-F22113323771}" type="presParOf" srcId="{3280E62A-E2E5-3948-8EB2-E9D33F170C75}" destId="{BE465DB7-69F3-1E47-8204-2875843E3C83}" srcOrd="3" destOrd="0" presId="urn:microsoft.com/office/officeart/2008/layout/LinedList"/>
    <dgm:cxn modelId="{6F5D277E-2C56-6245-A009-3807F50D5A5E}" type="presParOf" srcId="{BE465DB7-69F3-1E47-8204-2875843E3C83}" destId="{CBE1BDF9-7CD8-FC4E-AB49-FFE0D46BFD9A}" srcOrd="0" destOrd="0" presId="urn:microsoft.com/office/officeart/2008/layout/LinedList"/>
    <dgm:cxn modelId="{A44DAACE-93B9-AB43-8892-380C2F905B39}" type="presParOf" srcId="{BE465DB7-69F3-1E47-8204-2875843E3C83}" destId="{14EF570B-7A35-4044-96E4-23853AEC90C7}" srcOrd="1" destOrd="0" presId="urn:microsoft.com/office/officeart/2008/layout/LinedList"/>
    <dgm:cxn modelId="{E7F27289-18CC-0C48-9461-0CEA3D1B02DD}" type="presParOf" srcId="{3280E62A-E2E5-3948-8EB2-E9D33F170C75}" destId="{E0DFBB87-A298-5244-9DD3-3BF49FA50C3F}" srcOrd="4" destOrd="0" presId="urn:microsoft.com/office/officeart/2008/layout/LinedList"/>
    <dgm:cxn modelId="{78EB0080-D924-A648-9A37-DE386069F463}" type="presParOf" srcId="{3280E62A-E2E5-3948-8EB2-E9D33F170C75}" destId="{FCEBD316-9644-A24C-9CDF-5565D91A5312}" srcOrd="5" destOrd="0" presId="urn:microsoft.com/office/officeart/2008/layout/LinedList"/>
    <dgm:cxn modelId="{E542B82F-8B8A-1F4D-8AF5-3559BEAFF11D}" type="presParOf" srcId="{FCEBD316-9644-A24C-9CDF-5565D91A5312}" destId="{43E86639-D142-D748-B189-DE670EB94664}" srcOrd="0" destOrd="0" presId="urn:microsoft.com/office/officeart/2008/layout/LinedList"/>
    <dgm:cxn modelId="{6AC43903-5002-4C4E-8A8B-70B26203A45B}" type="presParOf" srcId="{FCEBD316-9644-A24C-9CDF-5565D91A5312}" destId="{1136CD8B-7E59-0E4E-9B9A-14B47C49D087}" srcOrd="1" destOrd="0" presId="urn:microsoft.com/office/officeart/2008/layout/LinedList"/>
    <dgm:cxn modelId="{306FAEC6-C175-B04C-B9BB-8A4CE96637CD}" type="presParOf" srcId="{3280E62A-E2E5-3948-8EB2-E9D33F170C75}" destId="{C072C117-6245-6149-A9D0-8F5D30D00FB6}" srcOrd="6" destOrd="0" presId="urn:microsoft.com/office/officeart/2008/layout/LinedList"/>
    <dgm:cxn modelId="{0D7802F2-3FF6-4D44-BAE4-A66FAF0EAFA5}" type="presParOf" srcId="{3280E62A-E2E5-3948-8EB2-E9D33F170C75}" destId="{C88D302E-8990-664C-AE8C-D81CB88225FA}" srcOrd="7" destOrd="0" presId="urn:microsoft.com/office/officeart/2008/layout/LinedList"/>
    <dgm:cxn modelId="{CCED5A3B-C8C2-9948-A6F2-F66CBC51AA4F}" type="presParOf" srcId="{C88D302E-8990-664C-AE8C-D81CB88225FA}" destId="{85320BBA-FFC9-6240-9688-1E808E5633D2}" srcOrd="0" destOrd="0" presId="urn:microsoft.com/office/officeart/2008/layout/LinedList"/>
    <dgm:cxn modelId="{C2AC2999-1202-8F41-B816-4AC200CE9CB4}" type="presParOf" srcId="{C88D302E-8990-664C-AE8C-D81CB88225FA}" destId="{CFA5A9F7-7569-1F4F-9DCC-1220470FB9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D50ABB7-06D9-4181-A15A-7C91C37AC50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5FCB453A-EA11-4B94-B423-F892094124D3}">
      <dgm:prSet/>
      <dgm:spPr/>
      <dgm:t>
        <a:bodyPr/>
        <a:lstStyle/>
        <a:p>
          <a:pPr algn="just"/>
          <a:r>
            <a:rPr lang="pl-PL" dirty="0">
              <a:solidFill>
                <a:srgbClr val="0070C0"/>
              </a:solidFill>
            </a:rPr>
            <a:t>Przygotowanie i przesłanie deklaracji poparcia dla Karty i Kodeksu do Komisji Europejskiej za pomocą portalu </a:t>
          </a:r>
          <a:r>
            <a:rPr lang="pl-PL" dirty="0" err="1">
              <a:solidFill>
                <a:srgbClr val="0070C0"/>
              </a:solidFill>
            </a:rPr>
            <a:t>Euraxess</a:t>
          </a:r>
          <a:r>
            <a:rPr lang="pl-PL" dirty="0">
              <a:solidFill>
                <a:srgbClr val="0070C0"/>
              </a:solidFill>
            </a:rPr>
            <a:t> i narzędzi online </a:t>
          </a:r>
          <a:endParaRPr lang="en-US" dirty="0">
            <a:solidFill>
              <a:srgbClr val="0070C0"/>
            </a:solidFill>
          </a:endParaRPr>
        </a:p>
      </dgm:t>
    </dgm:pt>
    <dgm:pt modelId="{8FE09582-6B38-42B8-BF13-C8CF829B3A79}" type="parTrans" cxnId="{33B8B089-7A75-4648-AEA9-6F55EF7AD04C}">
      <dgm:prSet/>
      <dgm:spPr/>
      <dgm:t>
        <a:bodyPr/>
        <a:lstStyle/>
        <a:p>
          <a:pPr algn="just"/>
          <a:endParaRPr lang="en-US"/>
        </a:p>
      </dgm:t>
    </dgm:pt>
    <dgm:pt modelId="{F1AC4249-E736-4B12-A3FE-CBD7A823C3FA}" type="sibTrans" cxnId="{33B8B089-7A75-4648-AEA9-6F55EF7AD04C}">
      <dgm:prSet/>
      <dgm:spPr/>
      <dgm:t>
        <a:bodyPr/>
        <a:lstStyle/>
        <a:p>
          <a:pPr algn="just"/>
          <a:endParaRPr lang="en-US"/>
        </a:p>
      </dgm:t>
    </dgm:pt>
    <dgm:pt modelId="{96E1A3B6-4A92-474C-8C96-5DD5855732E2}">
      <dgm:prSet/>
      <dgm:spPr/>
      <dgm:t>
        <a:bodyPr/>
        <a:lstStyle/>
        <a:p>
          <a:pPr algn="just"/>
          <a:r>
            <a:rPr lang="pl-PL" dirty="0">
              <a:solidFill>
                <a:srgbClr val="0070C0"/>
              </a:solidFill>
            </a:rPr>
            <a:t>Powołanie Rektorskiej Komisji ds. przygotowania Strategii HRS4S  w ATH </a:t>
          </a:r>
          <a:endParaRPr lang="en-US" dirty="0">
            <a:solidFill>
              <a:srgbClr val="0070C0"/>
            </a:solidFill>
          </a:endParaRPr>
        </a:p>
      </dgm:t>
    </dgm:pt>
    <dgm:pt modelId="{52BF0D9D-3A5D-458C-8023-A7F3415EC2A6}" type="parTrans" cxnId="{D9B5D7B8-0BE6-4711-A105-396C586D1A1D}">
      <dgm:prSet/>
      <dgm:spPr/>
      <dgm:t>
        <a:bodyPr/>
        <a:lstStyle/>
        <a:p>
          <a:pPr algn="just"/>
          <a:endParaRPr lang="en-US"/>
        </a:p>
      </dgm:t>
    </dgm:pt>
    <dgm:pt modelId="{FD35FA79-F0AD-4132-A343-370B57EEA100}" type="sibTrans" cxnId="{D9B5D7B8-0BE6-4711-A105-396C586D1A1D}">
      <dgm:prSet/>
      <dgm:spPr/>
      <dgm:t>
        <a:bodyPr/>
        <a:lstStyle/>
        <a:p>
          <a:pPr algn="just"/>
          <a:endParaRPr lang="en-US"/>
        </a:p>
      </dgm:t>
    </dgm:pt>
    <dgm:pt modelId="{2A61FC1F-D159-486C-A6D0-18EC6641C469}">
      <dgm:prSet/>
      <dgm:spPr/>
      <dgm:t>
        <a:bodyPr/>
        <a:lstStyle/>
        <a:p>
          <a:pPr algn="just"/>
          <a:r>
            <a:rPr lang="pl-PL" dirty="0">
              <a:solidFill>
                <a:srgbClr val="0070C0"/>
              </a:solidFill>
            </a:rPr>
            <a:t>W ciągu maksymalnie 12 miesięcy od przesłania deklaracji- przygotowanie Strategii HRS4R i przesłanie wniosku aplikacyjnego do Komisji Europejskiej</a:t>
          </a:r>
          <a:endParaRPr lang="en-US" dirty="0">
            <a:solidFill>
              <a:srgbClr val="0070C0"/>
            </a:solidFill>
          </a:endParaRPr>
        </a:p>
      </dgm:t>
    </dgm:pt>
    <dgm:pt modelId="{294E781C-1B7C-440B-B2EB-EF5FFB5F00A7}" type="parTrans" cxnId="{42219D3E-4A41-461B-83C1-DB2279A68489}">
      <dgm:prSet/>
      <dgm:spPr/>
      <dgm:t>
        <a:bodyPr/>
        <a:lstStyle/>
        <a:p>
          <a:pPr algn="just"/>
          <a:endParaRPr lang="en-US"/>
        </a:p>
      </dgm:t>
    </dgm:pt>
    <dgm:pt modelId="{297AFDA2-883C-4C46-80CF-094EB1DB0074}" type="sibTrans" cxnId="{42219D3E-4A41-461B-83C1-DB2279A68489}">
      <dgm:prSet/>
      <dgm:spPr/>
      <dgm:t>
        <a:bodyPr/>
        <a:lstStyle/>
        <a:p>
          <a:pPr algn="just"/>
          <a:endParaRPr lang="en-US"/>
        </a:p>
      </dgm:t>
    </dgm:pt>
    <dgm:pt modelId="{F7C6ECA1-FE43-493E-A939-BA3487CD63BC}" type="pres">
      <dgm:prSet presAssocID="{2D50ABB7-06D9-4181-A15A-7C91C37AC505}" presName="root" presStyleCnt="0">
        <dgm:presLayoutVars>
          <dgm:dir/>
          <dgm:resizeHandles val="exact"/>
        </dgm:presLayoutVars>
      </dgm:prSet>
      <dgm:spPr/>
    </dgm:pt>
    <dgm:pt modelId="{23B86C0B-DCD0-45DC-8C96-A5C2B68E8506}" type="pres">
      <dgm:prSet presAssocID="{5FCB453A-EA11-4B94-B423-F892094124D3}" presName="compNode" presStyleCnt="0"/>
      <dgm:spPr/>
    </dgm:pt>
    <dgm:pt modelId="{6265EC75-471D-4567-ADE4-6A8296D9325D}" type="pres">
      <dgm:prSet presAssocID="{5FCB453A-EA11-4B94-B423-F892094124D3}" presName="bgRect" presStyleLbl="bgShp" presStyleIdx="0" presStyleCnt="3"/>
      <dgm:spPr>
        <a:solidFill>
          <a:schemeClr val="accent1">
            <a:lumMod val="20000"/>
            <a:lumOff val="80000"/>
          </a:schemeClr>
        </a:solidFill>
      </dgm:spPr>
    </dgm:pt>
    <dgm:pt modelId="{A5E6F2BA-AE35-475A-94F2-3C853CE24F20}" type="pres">
      <dgm:prSet presAssocID="{5FCB453A-EA11-4B94-B423-F892094124D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nacznik wyboru"/>
        </a:ext>
      </dgm:extLst>
    </dgm:pt>
    <dgm:pt modelId="{7510A4FB-F6F4-43A2-B141-1EC83E60EE55}" type="pres">
      <dgm:prSet presAssocID="{5FCB453A-EA11-4B94-B423-F892094124D3}" presName="spaceRect" presStyleCnt="0"/>
      <dgm:spPr/>
    </dgm:pt>
    <dgm:pt modelId="{19BA22E9-DE4B-4866-B53A-A737489A6E24}" type="pres">
      <dgm:prSet presAssocID="{5FCB453A-EA11-4B94-B423-F892094124D3}" presName="parTx" presStyleLbl="revTx" presStyleIdx="0" presStyleCnt="3">
        <dgm:presLayoutVars>
          <dgm:chMax val="0"/>
          <dgm:chPref val="0"/>
        </dgm:presLayoutVars>
      </dgm:prSet>
      <dgm:spPr/>
    </dgm:pt>
    <dgm:pt modelId="{E08F4DF4-E19C-4C3E-95B3-9739FA864F7F}" type="pres">
      <dgm:prSet presAssocID="{F1AC4249-E736-4B12-A3FE-CBD7A823C3FA}" presName="sibTrans" presStyleCnt="0"/>
      <dgm:spPr/>
    </dgm:pt>
    <dgm:pt modelId="{2AF2F190-4A03-416C-83E5-460BCB3253B3}" type="pres">
      <dgm:prSet presAssocID="{96E1A3B6-4A92-474C-8C96-5DD5855732E2}" presName="compNode" presStyleCnt="0"/>
      <dgm:spPr/>
    </dgm:pt>
    <dgm:pt modelId="{FFCB8AC8-1FD8-4F13-BBAD-E1B14C79F5BF}" type="pres">
      <dgm:prSet presAssocID="{96E1A3B6-4A92-474C-8C96-5DD5855732E2}" presName="bgRect" presStyleLbl="bgShp" presStyleIdx="1" presStyleCnt="3"/>
      <dgm:spPr>
        <a:solidFill>
          <a:schemeClr val="accent1">
            <a:lumMod val="20000"/>
            <a:lumOff val="80000"/>
          </a:schemeClr>
        </a:solidFill>
      </dgm:spPr>
    </dgm:pt>
    <dgm:pt modelId="{72E46095-1E9E-402B-BC85-C65BBE095CDD}" type="pres">
      <dgm:prSet presAssocID="{96E1A3B6-4A92-474C-8C96-5DD5855732E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88D941E3-3EC6-4E12-A9E7-2F696BC66D06}" type="pres">
      <dgm:prSet presAssocID="{96E1A3B6-4A92-474C-8C96-5DD5855732E2}" presName="spaceRect" presStyleCnt="0"/>
      <dgm:spPr/>
    </dgm:pt>
    <dgm:pt modelId="{9D94BE59-217B-4950-81EA-A4B6ADB308BD}" type="pres">
      <dgm:prSet presAssocID="{96E1A3B6-4A92-474C-8C96-5DD5855732E2}" presName="parTx" presStyleLbl="revTx" presStyleIdx="1" presStyleCnt="3">
        <dgm:presLayoutVars>
          <dgm:chMax val="0"/>
          <dgm:chPref val="0"/>
        </dgm:presLayoutVars>
      </dgm:prSet>
      <dgm:spPr/>
    </dgm:pt>
    <dgm:pt modelId="{B6E27C87-D91B-47A7-A568-BB52428F2968}" type="pres">
      <dgm:prSet presAssocID="{FD35FA79-F0AD-4132-A343-370B57EEA100}" presName="sibTrans" presStyleCnt="0"/>
      <dgm:spPr/>
    </dgm:pt>
    <dgm:pt modelId="{8333D7CC-CC6C-40FF-AEA6-D771F02B6D89}" type="pres">
      <dgm:prSet presAssocID="{2A61FC1F-D159-486C-A6D0-18EC6641C469}" presName="compNode" presStyleCnt="0"/>
      <dgm:spPr/>
    </dgm:pt>
    <dgm:pt modelId="{DD08EC9A-923D-4BE0-BCB7-EE3644BECDA1}" type="pres">
      <dgm:prSet presAssocID="{2A61FC1F-D159-486C-A6D0-18EC6641C469}" presName="bgRect" presStyleLbl="bgShp" presStyleIdx="2" presStyleCnt="3"/>
      <dgm:spPr>
        <a:solidFill>
          <a:schemeClr val="accent1">
            <a:lumMod val="20000"/>
            <a:lumOff val="80000"/>
          </a:schemeClr>
        </a:solidFill>
      </dgm:spPr>
    </dgm:pt>
    <dgm:pt modelId="{744FE5B6-37AA-4DAA-A05C-248B7621C674}" type="pres">
      <dgm:prSet presAssocID="{2A61FC1F-D159-486C-A6D0-18EC6641C46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rzał w dziesiątkę"/>
        </a:ext>
      </dgm:extLst>
    </dgm:pt>
    <dgm:pt modelId="{8DAF85FF-E470-4397-96ED-1FDA821A798B}" type="pres">
      <dgm:prSet presAssocID="{2A61FC1F-D159-486C-A6D0-18EC6641C469}" presName="spaceRect" presStyleCnt="0"/>
      <dgm:spPr/>
    </dgm:pt>
    <dgm:pt modelId="{F6588017-569D-4C2A-81C2-07B32631F8D2}" type="pres">
      <dgm:prSet presAssocID="{2A61FC1F-D159-486C-A6D0-18EC6641C469}" presName="parTx" presStyleLbl="revTx" presStyleIdx="2" presStyleCnt="3">
        <dgm:presLayoutVars>
          <dgm:chMax val="0"/>
          <dgm:chPref val="0"/>
        </dgm:presLayoutVars>
      </dgm:prSet>
      <dgm:spPr/>
    </dgm:pt>
  </dgm:ptLst>
  <dgm:cxnLst>
    <dgm:cxn modelId="{7AE4FD20-E8C8-45CE-B5D9-7152CC2E594C}" type="presOf" srcId="{96E1A3B6-4A92-474C-8C96-5DD5855732E2}" destId="{9D94BE59-217B-4950-81EA-A4B6ADB308BD}" srcOrd="0" destOrd="0" presId="urn:microsoft.com/office/officeart/2018/2/layout/IconVerticalSolidList"/>
    <dgm:cxn modelId="{C4653B26-8159-4684-BBEC-46D0AC310131}" type="presOf" srcId="{5FCB453A-EA11-4B94-B423-F892094124D3}" destId="{19BA22E9-DE4B-4866-B53A-A737489A6E24}" srcOrd="0" destOrd="0" presId="urn:microsoft.com/office/officeart/2018/2/layout/IconVerticalSolidList"/>
    <dgm:cxn modelId="{42219D3E-4A41-461B-83C1-DB2279A68489}" srcId="{2D50ABB7-06D9-4181-A15A-7C91C37AC505}" destId="{2A61FC1F-D159-486C-A6D0-18EC6641C469}" srcOrd="2" destOrd="0" parTransId="{294E781C-1B7C-440B-B2EB-EF5FFB5F00A7}" sibTransId="{297AFDA2-883C-4C46-80CF-094EB1DB0074}"/>
    <dgm:cxn modelId="{33B8B089-7A75-4648-AEA9-6F55EF7AD04C}" srcId="{2D50ABB7-06D9-4181-A15A-7C91C37AC505}" destId="{5FCB453A-EA11-4B94-B423-F892094124D3}" srcOrd="0" destOrd="0" parTransId="{8FE09582-6B38-42B8-BF13-C8CF829B3A79}" sibTransId="{F1AC4249-E736-4B12-A3FE-CBD7A823C3FA}"/>
    <dgm:cxn modelId="{3C44539F-CFB3-4D44-ABE8-8656855177B3}" type="presOf" srcId="{2D50ABB7-06D9-4181-A15A-7C91C37AC505}" destId="{F7C6ECA1-FE43-493E-A939-BA3487CD63BC}" srcOrd="0" destOrd="0" presId="urn:microsoft.com/office/officeart/2018/2/layout/IconVerticalSolidList"/>
    <dgm:cxn modelId="{D9B5D7B8-0BE6-4711-A105-396C586D1A1D}" srcId="{2D50ABB7-06D9-4181-A15A-7C91C37AC505}" destId="{96E1A3B6-4A92-474C-8C96-5DD5855732E2}" srcOrd="1" destOrd="0" parTransId="{52BF0D9D-3A5D-458C-8023-A7F3415EC2A6}" sibTransId="{FD35FA79-F0AD-4132-A343-370B57EEA100}"/>
    <dgm:cxn modelId="{959766D6-2D59-4BCB-916B-8ECCD15B7D51}" type="presOf" srcId="{2A61FC1F-D159-486C-A6D0-18EC6641C469}" destId="{F6588017-569D-4C2A-81C2-07B32631F8D2}" srcOrd="0" destOrd="0" presId="urn:microsoft.com/office/officeart/2018/2/layout/IconVerticalSolidList"/>
    <dgm:cxn modelId="{7E31EBF4-53E5-49E0-809D-64397DE2BE03}" type="presParOf" srcId="{F7C6ECA1-FE43-493E-A939-BA3487CD63BC}" destId="{23B86C0B-DCD0-45DC-8C96-A5C2B68E8506}" srcOrd="0" destOrd="0" presId="urn:microsoft.com/office/officeart/2018/2/layout/IconVerticalSolidList"/>
    <dgm:cxn modelId="{2D75F6BF-CFBE-4BE0-AF9B-DB34C6A27062}" type="presParOf" srcId="{23B86C0B-DCD0-45DC-8C96-A5C2B68E8506}" destId="{6265EC75-471D-4567-ADE4-6A8296D9325D}" srcOrd="0" destOrd="0" presId="urn:microsoft.com/office/officeart/2018/2/layout/IconVerticalSolidList"/>
    <dgm:cxn modelId="{429E6CE4-1FC5-47C0-82DF-BCAA31918101}" type="presParOf" srcId="{23B86C0B-DCD0-45DC-8C96-A5C2B68E8506}" destId="{A5E6F2BA-AE35-475A-94F2-3C853CE24F20}" srcOrd="1" destOrd="0" presId="urn:microsoft.com/office/officeart/2018/2/layout/IconVerticalSolidList"/>
    <dgm:cxn modelId="{0628DC24-E427-4BB1-A6AA-C7DEB0AEED10}" type="presParOf" srcId="{23B86C0B-DCD0-45DC-8C96-A5C2B68E8506}" destId="{7510A4FB-F6F4-43A2-B141-1EC83E60EE55}" srcOrd="2" destOrd="0" presId="urn:microsoft.com/office/officeart/2018/2/layout/IconVerticalSolidList"/>
    <dgm:cxn modelId="{8C1EA55B-B66C-4BEE-8729-B360A0552013}" type="presParOf" srcId="{23B86C0B-DCD0-45DC-8C96-A5C2B68E8506}" destId="{19BA22E9-DE4B-4866-B53A-A737489A6E24}" srcOrd="3" destOrd="0" presId="urn:microsoft.com/office/officeart/2018/2/layout/IconVerticalSolidList"/>
    <dgm:cxn modelId="{ACFD486D-F432-4006-A9A9-A7F8B6A96B1F}" type="presParOf" srcId="{F7C6ECA1-FE43-493E-A939-BA3487CD63BC}" destId="{E08F4DF4-E19C-4C3E-95B3-9739FA864F7F}" srcOrd="1" destOrd="0" presId="urn:microsoft.com/office/officeart/2018/2/layout/IconVerticalSolidList"/>
    <dgm:cxn modelId="{3AD28A5E-6515-43DA-9794-620B017D7A60}" type="presParOf" srcId="{F7C6ECA1-FE43-493E-A939-BA3487CD63BC}" destId="{2AF2F190-4A03-416C-83E5-460BCB3253B3}" srcOrd="2" destOrd="0" presId="urn:microsoft.com/office/officeart/2018/2/layout/IconVerticalSolidList"/>
    <dgm:cxn modelId="{B62B8719-8E59-46ED-8792-C3F22218D04A}" type="presParOf" srcId="{2AF2F190-4A03-416C-83E5-460BCB3253B3}" destId="{FFCB8AC8-1FD8-4F13-BBAD-E1B14C79F5BF}" srcOrd="0" destOrd="0" presId="urn:microsoft.com/office/officeart/2018/2/layout/IconVerticalSolidList"/>
    <dgm:cxn modelId="{E45E0CBE-12DB-4BC8-891D-0F43EDD29F68}" type="presParOf" srcId="{2AF2F190-4A03-416C-83E5-460BCB3253B3}" destId="{72E46095-1E9E-402B-BC85-C65BBE095CDD}" srcOrd="1" destOrd="0" presId="urn:microsoft.com/office/officeart/2018/2/layout/IconVerticalSolidList"/>
    <dgm:cxn modelId="{608A734B-2A7C-48DE-8C24-1BD992ECB4F0}" type="presParOf" srcId="{2AF2F190-4A03-416C-83E5-460BCB3253B3}" destId="{88D941E3-3EC6-4E12-A9E7-2F696BC66D06}" srcOrd="2" destOrd="0" presId="urn:microsoft.com/office/officeart/2018/2/layout/IconVerticalSolidList"/>
    <dgm:cxn modelId="{13CB825A-A04B-4022-8BB8-4EBC5C04300D}" type="presParOf" srcId="{2AF2F190-4A03-416C-83E5-460BCB3253B3}" destId="{9D94BE59-217B-4950-81EA-A4B6ADB308BD}" srcOrd="3" destOrd="0" presId="urn:microsoft.com/office/officeart/2018/2/layout/IconVerticalSolidList"/>
    <dgm:cxn modelId="{59E4DE3A-5289-4830-8617-DC45DD4F5255}" type="presParOf" srcId="{F7C6ECA1-FE43-493E-A939-BA3487CD63BC}" destId="{B6E27C87-D91B-47A7-A568-BB52428F2968}" srcOrd="3" destOrd="0" presId="urn:microsoft.com/office/officeart/2018/2/layout/IconVerticalSolidList"/>
    <dgm:cxn modelId="{D770AE2A-DCF9-444A-9876-F730CD44D1B7}" type="presParOf" srcId="{F7C6ECA1-FE43-493E-A939-BA3487CD63BC}" destId="{8333D7CC-CC6C-40FF-AEA6-D771F02B6D89}" srcOrd="4" destOrd="0" presId="urn:microsoft.com/office/officeart/2018/2/layout/IconVerticalSolidList"/>
    <dgm:cxn modelId="{940E7A8F-2BF7-4F60-9BE2-6C2293FF2F17}" type="presParOf" srcId="{8333D7CC-CC6C-40FF-AEA6-D771F02B6D89}" destId="{DD08EC9A-923D-4BE0-BCB7-EE3644BECDA1}" srcOrd="0" destOrd="0" presId="urn:microsoft.com/office/officeart/2018/2/layout/IconVerticalSolidList"/>
    <dgm:cxn modelId="{2273B86E-9DDB-47BA-96FE-FA351301B799}" type="presParOf" srcId="{8333D7CC-CC6C-40FF-AEA6-D771F02B6D89}" destId="{744FE5B6-37AA-4DAA-A05C-248B7621C674}" srcOrd="1" destOrd="0" presId="urn:microsoft.com/office/officeart/2018/2/layout/IconVerticalSolidList"/>
    <dgm:cxn modelId="{DE10EEDF-4C1F-464C-A6AB-F2B0799859A9}" type="presParOf" srcId="{8333D7CC-CC6C-40FF-AEA6-D771F02B6D89}" destId="{8DAF85FF-E470-4397-96ED-1FDA821A798B}" srcOrd="2" destOrd="0" presId="urn:microsoft.com/office/officeart/2018/2/layout/IconVerticalSolidList"/>
    <dgm:cxn modelId="{D9489FAE-A53F-4FBD-8D57-1F5C6D39D0B4}" type="presParOf" srcId="{8333D7CC-CC6C-40FF-AEA6-D771F02B6D89}" destId="{F6588017-569D-4C2A-81C2-07B32631F8D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9E1D941-8421-496E-BCD0-39E55DDA0FEE}" type="doc">
      <dgm:prSet loTypeId="urn:microsoft.com/office/officeart/2016/7/layout/RepeatingBendingProcessNew" loCatId="process" qsTypeId="urn:microsoft.com/office/officeart/2005/8/quickstyle/simple2" qsCatId="simple" csTypeId="urn:microsoft.com/office/officeart/2005/8/colors/accent3_2" csCatId="accent3" phldr="1"/>
      <dgm:spPr/>
      <dgm:t>
        <a:bodyPr/>
        <a:lstStyle/>
        <a:p>
          <a:endParaRPr lang="en-US"/>
        </a:p>
      </dgm:t>
    </dgm:pt>
    <dgm:pt modelId="{00121FDF-ABD3-4FC9-B446-F6D7226D2FAC}">
      <dgm:prSet custT="1"/>
      <dgm:spPr>
        <a:solidFill>
          <a:schemeClr val="accent1">
            <a:lumMod val="20000"/>
            <a:lumOff val="80000"/>
          </a:schemeClr>
        </a:solidFill>
      </dgm:spPr>
      <dgm:t>
        <a:bodyPr/>
        <a:lstStyle/>
        <a:p>
          <a:r>
            <a:rPr lang="pl-PL" sz="1400" b="0" dirty="0">
              <a:solidFill>
                <a:srgbClr val="0070C0"/>
              </a:solidFill>
            </a:rPr>
            <a:t>przeprowadzenie analizy wewnętrznej (dokumentów wewnętrznych oraz regulacji zewnętrznych, badania ankietowego w zakresie stopnia spełniania 40 kryteriów wyznaczonych przez Kodeks i Kartę)</a:t>
          </a:r>
          <a:endParaRPr lang="en-US" sz="1400" b="0" dirty="0">
            <a:solidFill>
              <a:srgbClr val="0070C0"/>
            </a:solidFill>
          </a:endParaRPr>
        </a:p>
      </dgm:t>
    </dgm:pt>
    <dgm:pt modelId="{8CA518E7-7F44-4CDA-94D6-ADDEAC32F540}" type="parTrans" cxnId="{6D7D8257-EF4E-432F-BB86-9BE9021B80D4}">
      <dgm:prSet/>
      <dgm:spPr/>
      <dgm:t>
        <a:bodyPr/>
        <a:lstStyle/>
        <a:p>
          <a:endParaRPr lang="en-US" sz="1400"/>
        </a:p>
      </dgm:t>
    </dgm:pt>
    <dgm:pt modelId="{40F40094-B56F-408D-B2B9-DA65CA3FAC2B}" type="sibTrans" cxnId="{6D7D8257-EF4E-432F-BB86-9BE9021B80D4}">
      <dgm:prSet custT="1"/>
      <dgm:spPr/>
      <dgm:t>
        <a:bodyPr/>
        <a:lstStyle/>
        <a:p>
          <a:endParaRPr lang="en-US" sz="1400"/>
        </a:p>
      </dgm:t>
    </dgm:pt>
    <dgm:pt modelId="{1F5C6DE2-2BBE-4451-B2E5-CEBB5CFDF3C9}">
      <dgm:prSet custT="1"/>
      <dgm:spPr>
        <a:solidFill>
          <a:schemeClr val="accent1">
            <a:lumMod val="40000"/>
            <a:lumOff val="60000"/>
          </a:schemeClr>
        </a:solidFill>
      </dgm:spPr>
      <dgm:t>
        <a:bodyPr/>
        <a:lstStyle/>
        <a:p>
          <a:r>
            <a:rPr lang="pl-PL" sz="1400" b="0" dirty="0">
              <a:solidFill>
                <a:srgbClr val="0070C0"/>
              </a:solidFill>
            </a:rPr>
            <a:t>przygotowanie opisu przebiegu całości procesu (</a:t>
          </a:r>
          <a:r>
            <a:rPr lang="pl-PL" sz="1400" b="0" dirty="0" err="1">
              <a:solidFill>
                <a:srgbClr val="0070C0"/>
              </a:solidFill>
            </a:rPr>
            <a:t>Process</a:t>
          </a:r>
          <a:r>
            <a:rPr lang="pl-PL" sz="1400" b="0" dirty="0">
              <a:solidFill>
                <a:srgbClr val="0070C0"/>
              </a:solidFill>
            </a:rPr>
            <a:t> </a:t>
          </a:r>
          <a:r>
            <a:rPr lang="pl-PL" sz="1400" b="0" dirty="0" err="1">
              <a:solidFill>
                <a:srgbClr val="0070C0"/>
              </a:solidFill>
            </a:rPr>
            <a:t>Description</a:t>
          </a:r>
          <a:r>
            <a:rPr lang="pl-PL" sz="1400" b="0" dirty="0">
              <a:solidFill>
                <a:srgbClr val="0070C0"/>
              </a:solidFill>
            </a:rPr>
            <a:t>)</a:t>
          </a:r>
          <a:endParaRPr lang="en-US" sz="1400" b="0" dirty="0">
            <a:solidFill>
              <a:srgbClr val="0070C0"/>
            </a:solidFill>
          </a:endParaRPr>
        </a:p>
      </dgm:t>
    </dgm:pt>
    <dgm:pt modelId="{9BDF71B1-51A3-4DD9-8EA7-7A7F0D0637C4}" type="parTrans" cxnId="{46564CB0-C27F-49A4-BBB5-9565EF10CB2A}">
      <dgm:prSet/>
      <dgm:spPr/>
      <dgm:t>
        <a:bodyPr/>
        <a:lstStyle/>
        <a:p>
          <a:endParaRPr lang="en-US" sz="1400"/>
        </a:p>
      </dgm:t>
    </dgm:pt>
    <dgm:pt modelId="{C4FC1367-76F1-4050-A586-DB7DE95625DA}" type="sibTrans" cxnId="{46564CB0-C27F-49A4-BBB5-9565EF10CB2A}">
      <dgm:prSet custT="1"/>
      <dgm:spPr/>
      <dgm:t>
        <a:bodyPr/>
        <a:lstStyle/>
        <a:p>
          <a:endParaRPr lang="en-US" sz="1400"/>
        </a:p>
      </dgm:t>
    </dgm:pt>
    <dgm:pt modelId="{21D4B556-020D-4A99-816A-DD3C237F3C36}">
      <dgm:prSet custT="1"/>
      <dgm:spPr>
        <a:solidFill>
          <a:schemeClr val="accent6">
            <a:lumMod val="20000"/>
            <a:lumOff val="80000"/>
          </a:schemeClr>
        </a:solidFill>
      </dgm:spPr>
      <dgm:t>
        <a:bodyPr/>
        <a:lstStyle/>
        <a:p>
          <a:r>
            <a:rPr lang="pl-PL" sz="1400" b="0" dirty="0">
              <a:solidFill>
                <a:srgbClr val="0070C0"/>
              </a:solidFill>
            </a:rPr>
            <a:t>przeprowadzenie analizy luk </a:t>
          </a:r>
        </a:p>
        <a:p>
          <a:r>
            <a:rPr lang="pl-PL" sz="1400" b="0" dirty="0">
              <a:solidFill>
                <a:srgbClr val="0070C0"/>
              </a:solidFill>
            </a:rPr>
            <a:t>(Gap Analysis)</a:t>
          </a:r>
          <a:endParaRPr lang="en-US" sz="1400" b="0" dirty="0">
            <a:solidFill>
              <a:srgbClr val="0070C0"/>
            </a:solidFill>
          </a:endParaRPr>
        </a:p>
      </dgm:t>
    </dgm:pt>
    <dgm:pt modelId="{2DC1A4C9-4992-4E75-BAC5-23FC6F6592CA}" type="parTrans" cxnId="{74085431-19A4-4373-969C-717FCF0B3106}">
      <dgm:prSet/>
      <dgm:spPr/>
      <dgm:t>
        <a:bodyPr/>
        <a:lstStyle/>
        <a:p>
          <a:endParaRPr lang="en-US" sz="1400"/>
        </a:p>
      </dgm:t>
    </dgm:pt>
    <dgm:pt modelId="{F360B691-AB6A-46A0-BA09-C19737995374}" type="sibTrans" cxnId="{74085431-19A4-4373-969C-717FCF0B3106}">
      <dgm:prSet custT="1"/>
      <dgm:spPr/>
      <dgm:t>
        <a:bodyPr/>
        <a:lstStyle/>
        <a:p>
          <a:endParaRPr lang="en-US" sz="1400"/>
        </a:p>
      </dgm:t>
    </dgm:pt>
    <dgm:pt modelId="{B10506B3-C62F-4EA2-96E0-393B76E1EFF0}">
      <dgm:prSet custT="1"/>
      <dgm:spPr>
        <a:solidFill>
          <a:schemeClr val="accent6">
            <a:lumMod val="40000"/>
            <a:lumOff val="60000"/>
          </a:schemeClr>
        </a:solidFill>
      </dgm:spPr>
      <dgm:t>
        <a:bodyPr/>
        <a:lstStyle/>
        <a:p>
          <a:r>
            <a:rPr lang="pl-PL" sz="1400" b="0" dirty="0">
              <a:solidFill>
                <a:srgbClr val="0070C0"/>
              </a:solidFill>
            </a:rPr>
            <a:t>przygotowanie listy sprawdzającej spełnianie kryteriów w ramach Otwartej, Przejrzystej i opartej na Kompetencjach rekrutacji </a:t>
          </a:r>
        </a:p>
        <a:p>
          <a:r>
            <a:rPr lang="pl-PL" sz="1400" b="0" dirty="0">
              <a:solidFill>
                <a:srgbClr val="0070C0"/>
              </a:solidFill>
            </a:rPr>
            <a:t>(OTM-R </a:t>
          </a:r>
          <a:r>
            <a:rPr lang="pl-PL" sz="1400" b="0" dirty="0" err="1">
              <a:solidFill>
                <a:srgbClr val="0070C0"/>
              </a:solidFill>
            </a:rPr>
            <a:t>checklist</a:t>
          </a:r>
          <a:r>
            <a:rPr lang="pl-PL" sz="1400" b="0" dirty="0">
              <a:solidFill>
                <a:srgbClr val="0070C0"/>
              </a:solidFill>
            </a:rPr>
            <a:t>)</a:t>
          </a:r>
          <a:endParaRPr lang="en-US" sz="1400" b="0" dirty="0">
            <a:solidFill>
              <a:srgbClr val="0070C0"/>
            </a:solidFill>
          </a:endParaRPr>
        </a:p>
      </dgm:t>
    </dgm:pt>
    <dgm:pt modelId="{66F30287-C4E3-4EA9-87EC-707A35785920}" type="parTrans" cxnId="{50F69BF4-6177-4F45-9E0F-AFA8E23BBD27}">
      <dgm:prSet/>
      <dgm:spPr/>
      <dgm:t>
        <a:bodyPr/>
        <a:lstStyle/>
        <a:p>
          <a:endParaRPr lang="en-US" sz="1400"/>
        </a:p>
      </dgm:t>
    </dgm:pt>
    <dgm:pt modelId="{EE760780-82EF-42AE-B423-A5AF66B10E11}" type="sibTrans" cxnId="{50F69BF4-6177-4F45-9E0F-AFA8E23BBD27}">
      <dgm:prSet custT="1"/>
      <dgm:spPr/>
      <dgm:t>
        <a:bodyPr/>
        <a:lstStyle/>
        <a:p>
          <a:endParaRPr lang="en-US" sz="1400"/>
        </a:p>
      </dgm:t>
    </dgm:pt>
    <dgm:pt modelId="{0BA0E50A-7F89-44DC-977A-4D37CC9E1C55}">
      <dgm:prSet custT="1"/>
      <dgm:spPr>
        <a:solidFill>
          <a:schemeClr val="accent6">
            <a:lumMod val="60000"/>
            <a:lumOff val="40000"/>
          </a:schemeClr>
        </a:solidFill>
      </dgm:spPr>
      <dgm:t>
        <a:bodyPr/>
        <a:lstStyle/>
        <a:p>
          <a:r>
            <a:rPr lang="pl-PL" sz="1400" b="0" dirty="0">
              <a:solidFill>
                <a:srgbClr val="0070C0"/>
              </a:solidFill>
            </a:rPr>
            <a:t>przygotowanie zasad rekrutacji (OTM-R)</a:t>
          </a:r>
        </a:p>
        <a:p>
          <a:r>
            <a:rPr lang="pl-PL" sz="1400" b="0" dirty="0">
              <a:solidFill>
                <a:srgbClr val="0070C0"/>
              </a:solidFill>
            </a:rPr>
            <a:t>można przesłać wraz z wnioskiem)</a:t>
          </a:r>
          <a:endParaRPr lang="en-US" sz="1400" b="0" dirty="0">
            <a:solidFill>
              <a:srgbClr val="0070C0"/>
            </a:solidFill>
          </a:endParaRPr>
        </a:p>
      </dgm:t>
    </dgm:pt>
    <dgm:pt modelId="{CF596C97-DBBB-4E0A-90ED-9E6EA23EE721}" type="parTrans" cxnId="{00C0620E-1CE8-4429-9ECF-6775D71CF857}">
      <dgm:prSet/>
      <dgm:spPr/>
      <dgm:t>
        <a:bodyPr/>
        <a:lstStyle/>
        <a:p>
          <a:endParaRPr lang="en-US" sz="1400"/>
        </a:p>
      </dgm:t>
    </dgm:pt>
    <dgm:pt modelId="{98A5CE2B-AC37-4BB9-9611-98C121B816E6}" type="sibTrans" cxnId="{00C0620E-1CE8-4429-9ECF-6775D71CF857}">
      <dgm:prSet custT="1"/>
      <dgm:spPr/>
      <dgm:t>
        <a:bodyPr/>
        <a:lstStyle/>
        <a:p>
          <a:endParaRPr lang="en-US" sz="1400"/>
        </a:p>
      </dgm:t>
    </dgm:pt>
    <dgm:pt modelId="{3A590E7B-4F82-4DAB-A93D-61E3853B5154}">
      <dgm:prSet custT="1"/>
      <dgm:spPr>
        <a:solidFill>
          <a:schemeClr val="accent1">
            <a:lumMod val="75000"/>
          </a:schemeClr>
        </a:solidFill>
      </dgm:spPr>
      <dgm:t>
        <a:bodyPr/>
        <a:lstStyle/>
        <a:p>
          <a:r>
            <a:rPr lang="pl-PL" sz="1400" b="0" dirty="0">
              <a:solidFill>
                <a:schemeClr val="bg1"/>
              </a:solidFill>
            </a:rPr>
            <a:t>przygotowanie Planu Działania skoncentrowanego na likwidacji zidentyfikowanych luk, wraz z opisem konkretnych działań do tego prowadzących </a:t>
          </a:r>
        </a:p>
        <a:p>
          <a:r>
            <a:rPr lang="pl-PL" sz="1400" b="0" dirty="0">
              <a:solidFill>
                <a:schemeClr val="bg1"/>
              </a:solidFill>
            </a:rPr>
            <a:t>(Action Plan)</a:t>
          </a:r>
          <a:endParaRPr lang="en-US" sz="1400" b="0" dirty="0">
            <a:solidFill>
              <a:schemeClr val="bg1"/>
            </a:solidFill>
          </a:endParaRPr>
        </a:p>
      </dgm:t>
    </dgm:pt>
    <dgm:pt modelId="{DD9BD6DB-61CB-4161-8861-414464005FEB}" type="parTrans" cxnId="{C494C5C9-E484-455E-A63F-25BF67C4C6FA}">
      <dgm:prSet/>
      <dgm:spPr/>
      <dgm:t>
        <a:bodyPr/>
        <a:lstStyle/>
        <a:p>
          <a:endParaRPr lang="en-US" sz="1400"/>
        </a:p>
      </dgm:t>
    </dgm:pt>
    <dgm:pt modelId="{FB7DB1F1-CD0D-488F-B144-5A57C686C4AD}" type="sibTrans" cxnId="{C494C5C9-E484-455E-A63F-25BF67C4C6FA}">
      <dgm:prSet/>
      <dgm:spPr/>
      <dgm:t>
        <a:bodyPr/>
        <a:lstStyle/>
        <a:p>
          <a:endParaRPr lang="en-US" sz="1400"/>
        </a:p>
      </dgm:t>
    </dgm:pt>
    <dgm:pt modelId="{F7934F38-BD9F-A647-8A8B-58C6855D1E8A}" type="pres">
      <dgm:prSet presAssocID="{29E1D941-8421-496E-BCD0-39E55DDA0FEE}" presName="Name0" presStyleCnt="0">
        <dgm:presLayoutVars>
          <dgm:dir/>
          <dgm:resizeHandles val="exact"/>
        </dgm:presLayoutVars>
      </dgm:prSet>
      <dgm:spPr/>
    </dgm:pt>
    <dgm:pt modelId="{002B1D26-BFAB-D947-B2D8-9D939D5084E6}" type="pres">
      <dgm:prSet presAssocID="{00121FDF-ABD3-4FC9-B446-F6D7226D2FAC}" presName="node" presStyleLbl="node1" presStyleIdx="0" presStyleCnt="6" custScaleY="112819">
        <dgm:presLayoutVars>
          <dgm:bulletEnabled val="1"/>
        </dgm:presLayoutVars>
      </dgm:prSet>
      <dgm:spPr/>
    </dgm:pt>
    <dgm:pt modelId="{86D7AC59-3D87-A944-A3AF-BC6627118EFE}" type="pres">
      <dgm:prSet presAssocID="{40F40094-B56F-408D-B2B9-DA65CA3FAC2B}" presName="sibTrans" presStyleLbl="sibTrans1D1" presStyleIdx="0" presStyleCnt="5"/>
      <dgm:spPr/>
    </dgm:pt>
    <dgm:pt modelId="{AB198AA1-D8D9-FB4B-91C5-FE0CF48A6479}" type="pres">
      <dgm:prSet presAssocID="{40F40094-B56F-408D-B2B9-DA65CA3FAC2B}" presName="connectorText" presStyleLbl="sibTrans1D1" presStyleIdx="0" presStyleCnt="5"/>
      <dgm:spPr/>
    </dgm:pt>
    <dgm:pt modelId="{DBA9F7C6-C36F-1341-B40B-79C04224EC80}" type="pres">
      <dgm:prSet presAssocID="{1F5C6DE2-2BBE-4451-B2E5-CEBB5CFDF3C9}" presName="node" presStyleLbl="node1" presStyleIdx="1" presStyleCnt="6" custScaleY="112819">
        <dgm:presLayoutVars>
          <dgm:bulletEnabled val="1"/>
        </dgm:presLayoutVars>
      </dgm:prSet>
      <dgm:spPr/>
    </dgm:pt>
    <dgm:pt modelId="{D7D989C1-A2F5-0F45-8340-BB8ADAE95540}" type="pres">
      <dgm:prSet presAssocID="{C4FC1367-76F1-4050-A586-DB7DE95625DA}" presName="sibTrans" presStyleLbl="sibTrans1D1" presStyleIdx="1" presStyleCnt="5"/>
      <dgm:spPr/>
    </dgm:pt>
    <dgm:pt modelId="{E6AEB95B-9194-8E44-80E2-9B2CE5866E49}" type="pres">
      <dgm:prSet presAssocID="{C4FC1367-76F1-4050-A586-DB7DE95625DA}" presName="connectorText" presStyleLbl="sibTrans1D1" presStyleIdx="1" presStyleCnt="5"/>
      <dgm:spPr/>
    </dgm:pt>
    <dgm:pt modelId="{FB20ACB9-6681-F548-BAF5-1CB2B732B686}" type="pres">
      <dgm:prSet presAssocID="{21D4B556-020D-4A99-816A-DD3C237F3C36}" presName="node" presStyleLbl="node1" presStyleIdx="2" presStyleCnt="6" custScaleY="112819">
        <dgm:presLayoutVars>
          <dgm:bulletEnabled val="1"/>
        </dgm:presLayoutVars>
      </dgm:prSet>
      <dgm:spPr/>
    </dgm:pt>
    <dgm:pt modelId="{0AA66CA8-20D1-B34B-8490-0D621FC1FE4B}" type="pres">
      <dgm:prSet presAssocID="{F360B691-AB6A-46A0-BA09-C19737995374}" presName="sibTrans" presStyleLbl="sibTrans1D1" presStyleIdx="2" presStyleCnt="5"/>
      <dgm:spPr/>
    </dgm:pt>
    <dgm:pt modelId="{B911A173-BFC1-6D4C-8B81-50D7467542A2}" type="pres">
      <dgm:prSet presAssocID="{F360B691-AB6A-46A0-BA09-C19737995374}" presName="connectorText" presStyleLbl="sibTrans1D1" presStyleIdx="2" presStyleCnt="5"/>
      <dgm:spPr/>
    </dgm:pt>
    <dgm:pt modelId="{63C606D5-1D3B-0F4A-932A-9CCCEF5E67F8}" type="pres">
      <dgm:prSet presAssocID="{B10506B3-C62F-4EA2-96E0-393B76E1EFF0}" presName="node" presStyleLbl="node1" presStyleIdx="3" presStyleCnt="6" custScaleY="113603">
        <dgm:presLayoutVars>
          <dgm:bulletEnabled val="1"/>
        </dgm:presLayoutVars>
      </dgm:prSet>
      <dgm:spPr/>
    </dgm:pt>
    <dgm:pt modelId="{C37B5EED-3D73-A34B-8B56-20CFF5AC2144}" type="pres">
      <dgm:prSet presAssocID="{EE760780-82EF-42AE-B423-A5AF66B10E11}" presName="sibTrans" presStyleLbl="sibTrans1D1" presStyleIdx="3" presStyleCnt="5"/>
      <dgm:spPr/>
    </dgm:pt>
    <dgm:pt modelId="{B67DB22D-120D-C449-9BC4-C53E7B19236D}" type="pres">
      <dgm:prSet presAssocID="{EE760780-82EF-42AE-B423-A5AF66B10E11}" presName="connectorText" presStyleLbl="sibTrans1D1" presStyleIdx="3" presStyleCnt="5"/>
      <dgm:spPr/>
    </dgm:pt>
    <dgm:pt modelId="{5829509D-2988-CD44-BBC0-8C11531223D8}" type="pres">
      <dgm:prSet presAssocID="{0BA0E50A-7F89-44DC-977A-4D37CC9E1C55}" presName="node" presStyleLbl="node1" presStyleIdx="4" presStyleCnt="6" custScaleY="113603">
        <dgm:presLayoutVars>
          <dgm:bulletEnabled val="1"/>
        </dgm:presLayoutVars>
      </dgm:prSet>
      <dgm:spPr/>
    </dgm:pt>
    <dgm:pt modelId="{571C6F17-74E4-F540-B39D-E73E3E8CB8B7}" type="pres">
      <dgm:prSet presAssocID="{98A5CE2B-AC37-4BB9-9611-98C121B816E6}" presName="sibTrans" presStyleLbl="sibTrans1D1" presStyleIdx="4" presStyleCnt="5"/>
      <dgm:spPr/>
    </dgm:pt>
    <dgm:pt modelId="{DFA0D1B2-DEDB-4F44-9C12-24FF5F6B8E61}" type="pres">
      <dgm:prSet presAssocID="{98A5CE2B-AC37-4BB9-9611-98C121B816E6}" presName="connectorText" presStyleLbl="sibTrans1D1" presStyleIdx="4" presStyleCnt="5"/>
      <dgm:spPr/>
    </dgm:pt>
    <dgm:pt modelId="{7EFC8158-781E-5D4C-A36F-1817526AA904}" type="pres">
      <dgm:prSet presAssocID="{3A590E7B-4F82-4DAB-A93D-61E3853B5154}" presName="node" presStyleLbl="node1" presStyleIdx="5" presStyleCnt="6" custScaleY="113603">
        <dgm:presLayoutVars>
          <dgm:bulletEnabled val="1"/>
        </dgm:presLayoutVars>
      </dgm:prSet>
      <dgm:spPr/>
    </dgm:pt>
  </dgm:ptLst>
  <dgm:cxnLst>
    <dgm:cxn modelId="{DE52050C-16F9-5D40-B172-8EF0B39C16A4}" type="presOf" srcId="{C4FC1367-76F1-4050-A586-DB7DE95625DA}" destId="{E6AEB95B-9194-8E44-80E2-9B2CE5866E49}" srcOrd="1" destOrd="0" presId="urn:microsoft.com/office/officeart/2016/7/layout/RepeatingBendingProcessNew"/>
    <dgm:cxn modelId="{00C0620E-1CE8-4429-9ECF-6775D71CF857}" srcId="{29E1D941-8421-496E-BCD0-39E55DDA0FEE}" destId="{0BA0E50A-7F89-44DC-977A-4D37CC9E1C55}" srcOrd="4" destOrd="0" parTransId="{CF596C97-DBBB-4E0A-90ED-9E6EA23EE721}" sibTransId="{98A5CE2B-AC37-4BB9-9611-98C121B816E6}"/>
    <dgm:cxn modelId="{06518C15-E461-1649-ABAF-9EB08A433B10}" type="presOf" srcId="{29E1D941-8421-496E-BCD0-39E55DDA0FEE}" destId="{F7934F38-BD9F-A647-8A8B-58C6855D1E8A}" srcOrd="0" destOrd="0" presId="urn:microsoft.com/office/officeart/2016/7/layout/RepeatingBendingProcessNew"/>
    <dgm:cxn modelId="{61CE402A-A6B6-BB4E-AC25-74D12847BC6D}" type="presOf" srcId="{98A5CE2B-AC37-4BB9-9611-98C121B816E6}" destId="{571C6F17-74E4-F540-B39D-E73E3E8CB8B7}" srcOrd="0" destOrd="0" presId="urn:microsoft.com/office/officeart/2016/7/layout/RepeatingBendingProcessNew"/>
    <dgm:cxn modelId="{74085431-19A4-4373-969C-717FCF0B3106}" srcId="{29E1D941-8421-496E-BCD0-39E55DDA0FEE}" destId="{21D4B556-020D-4A99-816A-DD3C237F3C36}" srcOrd="2" destOrd="0" parTransId="{2DC1A4C9-4992-4E75-BAC5-23FC6F6592CA}" sibTransId="{F360B691-AB6A-46A0-BA09-C19737995374}"/>
    <dgm:cxn modelId="{EF516C53-1709-B549-8910-7E093662DF62}" type="presOf" srcId="{40F40094-B56F-408D-B2B9-DA65CA3FAC2B}" destId="{86D7AC59-3D87-A944-A3AF-BC6627118EFE}" srcOrd="0" destOrd="0" presId="urn:microsoft.com/office/officeart/2016/7/layout/RepeatingBendingProcessNew"/>
    <dgm:cxn modelId="{6D7D8257-EF4E-432F-BB86-9BE9021B80D4}" srcId="{29E1D941-8421-496E-BCD0-39E55DDA0FEE}" destId="{00121FDF-ABD3-4FC9-B446-F6D7226D2FAC}" srcOrd="0" destOrd="0" parTransId="{8CA518E7-7F44-4CDA-94D6-ADDEAC32F540}" sibTransId="{40F40094-B56F-408D-B2B9-DA65CA3FAC2B}"/>
    <dgm:cxn modelId="{8E07035E-09D5-F340-B055-3A2096878604}" type="presOf" srcId="{C4FC1367-76F1-4050-A586-DB7DE95625DA}" destId="{D7D989C1-A2F5-0F45-8340-BB8ADAE95540}" srcOrd="0" destOrd="0" presId="urn:microsoft.com/office/officeart/2016/7/layout/RepeatingBendingProcessNew"/>
    <dgm:cxn modelId="{0DCCD665-DC23-9747-8853-EC6363562DBA}" type="presOf" srcId="{EE760780-82EF-42AE-B423-A5AF66B10E11}" destId="{B67DB22D-120D-C449-9BC4-C53E7B19236D}" srcOrd="1" destOrd="0" presId="urn:microsoft.com/office/officeart/2016/7/layout/RepeatingBendingProcessNew"/>
    <dgm:cxn modelId="{93E9568C-6EF2-444C-A6C4-EDD307C75C1B}" type="presOf" srcId="{1F5C6DE2-2BBE-4451-B2E5-CEBB5CFDF3C9}" destId="{DBA9F7C6-C36F-1341-B40B-79C04224EC80}" srcOrd="0" destOrd="0" presId="urn:microsoft.com/office/officeart/2016/7/layout/RepeatingBendingProcessNew"/>
    <dgm:cxn modelId="{EDC9528D-282C-D949-9659-6E7B4352015E}" type="presOf" srcId="{F360B691-AB6A-46A0-BA09-C19737995374}" destId="{B911A173-BFC1-6D4C-8B81-50D7467542A2}" srcOrd="1" destOrd="0" presId="urn:microsoft.com/office/officeart/2016/7/layout/RepeatingBendingProcessNew"/>
    <dgm:cxn modelId="{49F21D96-DF42-7F48-9203-0C693C99E7E9}" type="presOf" srcId="{98A5CE2B-AC37-4BB9-9611-98C121B816E6}" destId="{DFA0D1B2-DEDB-4F44-9C12-24FF5F6B8E61}" srcOrd="1" destOrd="0" presId="urn:microsoft.com/office/officeart/2016/7/layout/RepeatingBendingProcessNew"/>
    <dgm:cxn modelId="{46564CB0-C27F-49A4-BBB5-9565EF10CB2A}" srcId="{29E1D941-8421-496E-BCD0-39E55DDA0FEE}" destId="{1F5C6DE2-2BBE-4451-B2E5-CEBB5CFDF3C9}" srcOrd="1" destOrd="0" parTransId="{9BDF71B1-51A3-4DD9-8EA7-7A7F0D0637C4}" sibTransId="{C4FC1367-76F1-4050-A586-DB7DE95625DA}"/>
    <dgm:cxn modelId="{2B2BC8B7-B09C-0A4D-A82B-8CF91F38A762}" type="presOf" srcId="{EE760780-82EF-42AE-B423-A5AF66B10E11}" destId="{C37B5EED-3D73-A34B-8B56-20CFF5AC2144}" srcOrd="0" destOrd="0" presId="urn:microsoft.com/office/officeart/2016/7/layout/RepeatingBendingProcessNew"/>
    <dgm:cxn modelId="{029450BD-1510-4C4A-8297-B389B3D44C18}" type="presOf" srcId="{F360B691-AB6A-46A0-BA09-C19737995374}" destId="{0AA66CA8-20D1-B34B-8490-0D621FC1FE4B}" srcOrd="0" destOrd="0" presId="urn:microsoft.com/office/officeart/2016/7/layout/RepeatingBendingProcessNew"/>
    <dgm:cxn modelId="{3DF825C8-8E9C-D14E-B1AF-3CBEB66E483A}" type="presOf" srcId="{21D4B556-020D-4A99-816A-DD3C237F3C36}" destId="{FB20ACB9-6681-F548-BAF5-1CB2B732B686}" srcOrd="0" destOrd="0" presId="urn:microsoft.com/office/officeart/2016/7/layout/RepeatingBendingProcessNew"/>
    <dgm:cxn modelId="{C494C5C9-E484-455E-A63F-25BF67C4C6FA}" srcId="{29E1D941-8421-496E-BCD0-39E55DDA0FEE}" destId="{3A590E7B-4F82-4DAB-A93D-61E3853B5154}" srcOrd="5" destOrd="0" parTransId="{DD9BD6DB-61CB-4161-8861-414464005FEB}" sibTransId="{FB7DB1F1-CD0D-488F-B144-5A57C686C4AD}"/>
    <dgm:cxn modelId="{0503E5D0-2462-C340-9407-658A2731F51D}" type="presOf" srcId="{00121FDF-ABD3-4FC9-B446-F6D7226D2FAC}" destId="{002B1D26-BFAB-D947-B2D8-9D939D5084E6}" srcOrd="0" destOrd="0" presId="urn:microsoft.com/office/officeart/2016/7/layout/RepeatingBendingProcessNew"/>
    <dgm:cxn modelId="{157674DC-1BB0-0F4F-9AD7-07456673EE20}" type="presOf" srcId="{3A590E7B-4F82-4DAB-A93D-61E3853B5154}" destId="{7EFC8158-781E-5D4C-A36F-1817526AA904}" srcOrd="0" destOrd="0" presId="urn:microsoft.com/office/officeart/2016/7/layout/RepeatingBendingProcessNew"/>
    <dgm:cxn modelId="{56D4A9E0-E58A-CC49-BEF5-24BD278A2476}" type="presOf" srcId="{B10506B3-C62F-4EA2-96E0-393B76E1EFF0}" destId="{63C606D5-1D3B-0F4A-932A-9CCCEF5E67F8}" srcOrd="0" destOrd="0" presId="urn:microsoft.com/office/officeart/2016/7/layout/RepeatingBendingProcessNew"/>
    <dgm:cxn modelId="{047386EB-C91E-6A4C-A6CB-6B9843321DF9}" type="presOf" srcId="{0BA0E50A-7F89-44DC-977A-4D37CC9E1C55}" destId="{5829509D-2988-CD44-BBC0-8C11531223D8}" srcOrd="0" destOrd="0" presId="urn:microsoft.com/office/officeart/2016/7/layout/RepeatingBendingProcessNew"/>
    <dgm:cxn modelId="{50F69BF4-6177-4F45-9E0F-AFA8E23BBD27}" srcId="{29E1D941-8421-496E-BCD0-39E55DDA0FEE}" destId="{B10506B3-C62F-4EA2-96E0-393B76E1EFF0}" srcOrd="3" destOrd="0" parTransId="{66F30287-C4E3-4EA9-87EC-707A35785920}" sibTransId="{EE760780-82EF-42AE-B423-A5AF66B10E11}"/>
    <dgm:cxn modelId="{A446FFF6-1A17-EC45-BAFF-FB19A41FA403}" type="presOf" srcId="{40F40094-B56F-408D-B2B9-DA65CA3FAC2B}" destId="{AB198AA1-D8D9-FB4B-91C5-FE0CF48A6479}" srcOrd="1" destOrd="0" presId="urn:microsoft.com/office/officeart/2016/7/layout/RepeatingBendingProcessNew"/>
    <dgm:cxn modelId="{9322DBFF-6C5A-894F-AD35-F592B216C3DF}" type="presParOf" srcId="{F7934F38-BD9F-A647-8A8B-58C6855D1E8A}" destId="{002B1D26-BFAB-D947-B2D8-9D939D5084E6}" srcOrd="0" destOrd="0" presId="urn:microsoft.com/office/officeart/2016/7/layout/RepeatingBendingProcessNew"/>
    <dgm:cxn modelId="{096CEB27-15E3-6649-8A31-86C8C9E9A072}" type="presParOf" srcId="{F7934F38-BD9F-A647-8A8B-58C6855D1E8A}" destId="{86D7AC59-3D87-A944-A3AF-BC6627118EFE}" srcOrd="1" destOrd="0" presId="urn:microsoft.com/office/officeart/2016/7/layout/RepeatingBendingProcessNew"/>
    <dgm:cxn modelId="{6E13B8AF-449D-9F41-B9E1-348C1519744B}" type="presParOf" srcId="{86D7AC59-3D87-A944-A3AF-BC6627118EFE}" destId="{AB198AA1-D8D9-FB4B-91C5-FE0CF48A6479}" srcOrd="0" destOrd="0" presId="urn:microsoft.com/office/officeart/2016/7/layout/RepeatingBendingProcessNew"/>
    <dgm:cxn modelId="{09AEFF0A-69AE-4F4E-8846-521A3B6D1B5D}" type="presParOf" srcId="{F7934F38-BD9F-A647-8A8B-58C6855D1E8A}" destId="{DBA9F7C6-C36F-1341-B40B-79C04224EC80}" srcOrd="2" destOrd="0" presId="urn:microsoft.com/office/officeart/2016/7/layout/RepeatingBendingProcessNew"/>
    <dgm:cxn modelId="{22BF9643-334D-7F41-9CEB-FA1238922007}" type="presParOf" srcId="{F7934F38-BD9F-A647-8A8B-58C6855D1E8A}" destId="{D7D989C1-A2F5-0F45-8340-BB8ADAE95540}" srcOrd="3" destOrd="0" presId="urn:microsoft.com/office/officeart/2016/7/layout/RepeatingBendingProcessNew"/>
    <dgm:cxn modelId="{01038BAA-E8CC-6D4A-9863-DC52C7BAED0A}" type="presParOf" srcId="{D7D989C1-A2F5-0F45-8340-BB8ADAE95540}" destId="{E6AEB95B-9194-8E44-80E2-9B2CE5866E49}" srcOrd="0" destOrd="0" presId="urn:microsoft.com/office/officeart/2016/7/layout/RepeatingBendingProcessNew"/>
    <dgm:cxn modelId="{5E8BA258-A4C7-8147-BFAC-7FF8C7AE4C0C}" type="presParOf" srcId="{F7934F38-BD9F-A647-8A8B-58C6855D1E8A}" destId="{FB20ACB9-6681-F548-BAF5-1CB2B732B686}" srcOrd="4" destOrd="0" presId="urn:microsoft.com/office/officeart/2016/7/layout/RepeatingBendingProcessNew"/>
    <dgm:cxn modelId="{E2CAAFD4-8549-F241-8872-226D47500261}" type="presParOf" srcId="{F7934F38-BD9F-A647-8A8B-58C6855D1E8A}" destId="{0AA66CA8-20D1-B34B-8490-0D621FC1FE4B}" srcOrd="5" destOrd="0" presId="urn:microsoft.com/office/officeart/2016/7/layout/RepeatingBendingProcessNew"/>
    <dgm:cxn modelId="{3C209BA1-41E9-AC40-B59F-A51988F3245D}" type="presParOf" srcId="{0AA66CA8-20D1-B34B-8490-0D621FC1FE4B}" destId="{B911A173-BFC1-6D4C-8B81-50D7467542A2}" srcOrd="0" destOrd="0" presId="urn:microsoft.com/office/officeart/2016/7/layout/RepeatingBendingProcessNew"/>
    <dgm:cxn modelId="{010DB3F0-4FF4-FF41-80D5-DB3FBD6C10B1}" type="presParOf" srcId="{F7934F38-BD9F-A647-8A8B-58C6855D1E8A}" destId="{63C606D5-1D3B-0F4A-932A-9CCCEF5E67F8}" srcOrd="6" destOrd="0" presId="urn:microsoft.com/office/officeart/2016/7/layout/RepeatingBendingProcessNew"/>
    <dgm:cxn modelId="{09B69518-B8D1-EE4D-ADE7-FA1E9080E5F7}" type="presParOf" srcId="{F7934F38-BD9F-A647-8A8B-58C6855D1E8A}" destId="{C37B5EED-3D73-A34B-8B56-20CFF5AC2144}" srcOrd="7" destOrd="0" presId="urn:microsoft.com/office/officeart/2016/7/layout/RepeatingBendingProcessNew"/>
    <dgm:cxn modelId="{D0C20DE1-7B08-AB4D-8C99-36D4052D3E45}" type="presParOf" srcId="{C37B5EED-3D73-A34B-8B56-20CFF5AC2144}" destId="{B67DB22D-120D-C449-9BC4-C53E7B19236D}" srcOrd="0" destOrd="0" presId="urn:microsoft.com/office/officeart/2016/7/layout/RepeatingBendingProcessNew"/>
    <dgm:cxn modelId="{53663055-1A25-8A4F-B739-C453505120A9}" type="presParOf" srcId="{F7934F38-BD9F-A647-8A8B-58C6855D1E8A}" destId="{5829509D-2988-CD44-BBC0-8C11531223D8}" srcOrd="8" destOrd="0" presId="urn:microsoft.com/office/officeart/2016/7/layout/RepeatingBendingProcessNew"/>
    <dgm:cxn modelId="{3AA2B3CE-7A24-1244-9119-6074D40E7471}" type="presParOf" srcId="{F7934F38-BD9F-A647-8A8B-58C6855D1E8A}" destId="{571C6F17-74E4-F540-B39D-E73E3E8CB8B7}" srcOrd="9" destOrd="0" presId="urn:microsoft.com/office/officeart/2016/7/layout/RepeatingBendingProcessNew"/>
    <dgm:cxn modelId="{2C97A7E4-779B-824B-B486-1B7FC1404295}" type="presParOf" srcId="{571C6F17-74E4-F540-B39D-E73E3E8CB8B7}" destId="{DFA0D1B2-DEDB-4F44-9C12-24FF5F6B8E61}" srcOrd="0" destOrd="0" presId="urn:microsoft.com/office/officeart/2016/7/layout/RepeatingBendingProcessNew"/>
    <dgm:cxn modelId="{BB2C712E-7CF5-DD49-A297-E0ABE0FD2E01}" type="presParOf" srcId="{F7934F38-BD9F-A647-8A8B-58C6855D1E8A}" destId="{7EFC8158-781E-5D4C-A36F-1817526AA904}" srcOrd="10" destOrd="0" presId="urn:microsoft.com/office/officeart/2016/7/layout/RepeatingBendingProcessNew"/>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5ECC41-5749-984F-B587-AD8A3426EB8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pl-PL"/>
        </a:p>
      </dgm:t>
    </dgm:pt>
    <dgm:pt modelId="{DC775E0B-626D-3741-805B-DD8F2B681610}">
      <dgm:prSet custT="1"/>
      <dgm:spPr>
        <a:noFill/>
        <a:ln>
          <a:solidFill>
            <a:srgbClr val="0070C0"/>
          </a:solidFill>
        </a:ln>
      </dgm:spPr>
      <dgm:t>
        <a:bodyPr/>
        <a:lstStyle/>
        <a:p>
          <a:r>
            <a:rPr lang="pl-PL" sz="2400" b="1" i="0" dirty="0">
              <a:solidFill>
                <a:srgbClr val="0070C0"/>
              </a:solidFill>
            </a:rPr>
            <a:t>POLSKA</a:t>
          </a:r>
          <a:r>
            <a:rPr lang="pl-PL" sz="2400" b="1" i="0" dirty="0"/>
            <a:t> </a:t>
          </a:r>
        </a:p>
        <a:p>
          <a:r>
            <a:rPr lang="pl-PL" sz="1800" b="1" i="0" dirty="0">
              <a:solidFill>
                <a:srgbClr val="FFC000"/>
              </a:solidFill>
            </a:rPr>
            <a:t>56,6</a:t>
          </a:r>
          <a:r>
            <a:rPr lang="pl-PL" sz="1800" b="1" i="0" dirty="0">
              <a:solidFill>
                <a:srgbClr val="0070C0"/>
              </a:solidFill>
            </a:rPr>
            <a:t> </a:t>
          </a:r>
          <a:r>
            <a:rPr lang="pl-PL" sz="1800" b="0" i="0" dirty="0">
              <a:solidFill>
                <a:srgbClr val="0070C0"/>
              </a:solidFill>
            </a:rPr>
            <a:t>punktów</a:t>
          </a:r>
        </a:p>
        <a:p>
          <a:r>
            <a:rPr lang="pl-PL" sz="1800" b="1" i="0" dirty="0">
              <a:solidFill>
                <a:srgbClr val="FFC000"/>
              </a:solidFill>
            </a:rPr>
            <a:t>23</a:t>
          </a:r>
          <a:r>
            <a:rPr lang="pl-PL" sz="1800" b="1" i="0" dirty="0">
              <a:solidFill>
                <a:srgbClr val="0070C0"/>
              </a:solidFill>
            </a:rPr>
            <a:t> </a:t>
          </a:r>
          <a:r>
            <a:rPr lang="pl-PL" sz="1800" b="0" i="0" dirty="0">
              <a:solidFill>
                <a:srgbClr val="0070C0"/>
              </a:solidFill>
            </a:rPr>
            <a:t>miejsce</a:t>
          </a:r>
          <a:r>
            <a:rPr lang="pl-PL" sz="1800" b="1" i="0" dirty="0">
              <a:solidFill>
                <a:srgbClr val="0070C0"/>
              </a:solidFill>
            </a:rPr>
            <a:t> </a:t>
          </a:r>
        </a:p>
        <a:p>
          <a:r>
            <a:rPr lang="pl-PL" sz="1800" b="0" i="0" dirty="0">
              <a:solidFill>
                <a:srgbClr val="0070C0"/>
              </a:solidFill>
            </a:rPr>
            <a:t>spadek o 8 miejsc</a:t>
          </a:r>
          <a:endParaRPr lang="pl-PL" sz="1800" b="0" dirty="0">
            <a:solidFill>
              <a:srgbClr val="0070C0"/>
            </a:solidFill>
          </a:endParaRPr>
        </a:p>
      </dgm:t>
    </dgm:pt>
    <dgm:pt modelId="{85D7ECD2-21F1-D746-AF67-13702D834F00}" type="parTrans" cxnId="{373B8A7B-DFBE-2040-A420-B2867B31FC09}">
      <dgm:prSet/>
      <dgm:spPr/>
      <dgm:t>
        <a:bodyPr/>
        <a:lstStyle/>
        <a:p>
          <a:endParaRPr lang="pl-PL"/>
        </a:p>
      </dgm:t>
    </dgm:pt>
    <dgm:pt modelId="{253E9B80-99FD-A640-8607-4F0B71783345}" type="sibTrans" cxnId="{373B8A7B-DFBE-2040-A420-B2867B31FC09}">
      <dgm:prSet/>
      <dgm:spPr/>
      <dgm:t>
        <a:bodyPr/>
        <a:lstStyle/>
        <a:p>
          <a:endParaRPr lang="pl-PL"/>
        </a:p>
      </dgm:t>
    </dgm:pt>
    <dgm:pt modelId="{95581AAD-76C4-B343-BB45-33E8C3748174}">
      <dgm:prSet custT="1"/>
      <dgm:spPr>
        <a:noFill/>
        <a:ln>
          <a:solidFill>
            <a:srgbClr val="0070C0"/>
          </a:solidFill>
        </a:ln>
      </dgm:spPr>
      <dgm:t>
        <a:bodyPr/>
        <a:lstStyle/>
        <a:p>
          <a:r>
            <a:rPr lang="pl-PL" sz="2000" b="1" i="0" dirty="0">
              <a:solidFill>
                <a:srgbClr val="0070C0"/>
              </a:solidFill>
            </a:rPr>
            <a:t>ŚREDNIA UE </a:t>
          </a:r>
        </a:p>
        <a:p>
          <a:r>
            <a:rPr lang="pl-PL" sz="1800" b="1" i="0" dirty="0">
              <a:solidFill>
                <a:srgbClr val="FFC000"/>
              </a:solidFill>
            </a:rPr>
            <a:t>68</a:t>
          </a:r>
          <a:r>
            <a:rPr lang="pl-PL" sz="1800" b="1" i="0" dirty="0">
              <a:solidFill>
                <a:schemeClr val="accent2">
                  <a:lumMod val="60000"/>
                  <a:lumOff val="40000"/>
                </a:schemeClr>
              </a:solidFill>
            </a:rPr>
            <a:t> </a:t>
          </a:r>
          <a:r>
            <a:rPr lang="pl-PL" sz="1800" b="0" i="0" dirty="0">
              <a:solidFill>
                <a:srgbClr val="0070C0"/>
              </a:solidFill>
            </a:rPr>
            <a:t>punktów</a:t>
          </a:r>
          <a:r>
            <a:rPr lang="pl-PL" sz="1800" b="1" i="0" dirty="0">
              <a:solidFill>
                <a:schemeClr val="accent2">
                  <a:lumMod val="60000"/>
                  <a:lumOff val="40000"/>
                </a:schemeClr>
              </a:solidFill>
            </a:rPr>
            <a:t> </a:t>
          </a:r>
          <a:r>
            <a:rPr lang="pl-PL" sz="1800" b="0" i="0" dirty="0">
              <a:solidFill>
                <a:srgbClr val="0070C0"/>
              </a:solidFill>
            </a:rPr>
            <a:t>na 100 możliwych, które oznaczają pełną równość płci</a:t>
          </a:r>
          <a:endParaRPr lang="pl-PL" sz="1800" dirty="0">
            <a:solidFill>
              <a:srgbClr val="0070C0"/>
            </a:solidFill>
          </a:endParaRPr>
        </a:p>
      </dgm:t>
    </dgm:pt>
    <dgm:pt modelId="{50B6482B-C15B-FD40-BAB9-8448449BCC50}" type="parTrans" cxnId="{F77F65FF-5F07-A747-AC36-FEFEBC62E631}">
      <dgm:prSet/>
      <dgm:spPr/>
      <dgm:t>
        <a:bodyPr/>
        <a:lstStyle/>
        <a:p>
          <a:endParaRPr lang="pl-PL"/>
        </a:p>
      </dgm:t>
    </dgm:pt>
    <dgm:pt modelId="{950D4E13-F9CF-5B49-9B6A-0E29F407D08E}" type="sibTrans" cxnId="{F77F65FF-5F07-A747-AC36-FEFEBC62E631}">
      <dgm:prSet/>
      <dgm:spPr/>
      <dgm:t>
        <a:bodyPr/>
        <a:lstStyle/>
        <a:p>
          <a:endParaRPr lang="pl-PL"/>
        </a:p>
      </dgm:t>
    </dgm:pt>
    <dgm:pt modelId="{ABB8E20A-9F3B-F143-A944-1D0FD5F63A97}">
      <dgm:prSet custT="1"/>
      <dgm:spPr>
        <a:noFill/>
        <a:ln>
          <a:solidFill>
            <a:srgbClr val="0070C0"/>
          </a:solidFill>
        </a:ln>
      </dgm:spPr>
      <dgm:t>
        <a:bodyPr/>
        <a:lstStyle/>
        <a:p>
          <a:r>
            <a:rPr lang="pl-PL" sz="2000" b="1" i="0" dirty="0">
              <a:solidFill>
                <a:srgbClr val="0070C0"/>
              </a:solidFill>
            </a:rPr>
            <a:t>Wyniki krajów UE</a:t>
          </a:r>
          <a:endParaRPr lang="pl-PL" sz="2500" b="0" i="0" dirty="0">
            <a:solidFill>
              <a:srgbClr val="0070C0"/>
            </a:solidFill>
          </a:endParaRPr>
        </a:p>
        <a:p>
          <a:r>
            <a:rPr lang="pl-PL" sz="1800" b="0" i="0" dirty="0">
              <a:solidFill>
                <a:srgbClr val="0070C0"/>
              </a:solidFill>
            </a:rPr>
            <a:t>od </a:t>
          </a:r>
          <a:r>
            <a:rPr lang="pl-PL" sz="1800" b="1" i="0" dirty="0">
              <a:solidFill>
                <a:srgbClr val="FFC000"/>
              </a:solidFill>
            </a:rPr>
            <a:t>83,9</a:t>
          </a:r>
          <a:r>
            <a:rPr lang="pl-PL" sz="1800" b="1" i="0" dirty="0">
              <a:solidFill>
                <a:schemeClr val="accent2">
                  <a:lumMod val="60000"/>
                  <a:lumOff val="40000"/>
                </a:schemeClr>
              </a:solidFill>
            </a:rPr>
            <a:t> </a:t>
          </a:r>
          <a:r>
            <a:rPr lang="pl-PL" sz="1800" b="0" i="0" dirty="0">
              <a:solidFill>
                <a:srgbClr val="0070C0"/>
              </a:solidFill>
            </a:rPr>
            <a:t>pkt w Szwecji </a:t>
          </a:r>
        </a:p>
        <a:p>
          <a:r>
            <a:rPr lang="pl-PL" sz="1800" b="0" i="0" dirty="0">
              <a:solidFill>
                <a:srgbClr val="0070C0"/>
              </a:solidFill>
            </a:rPr>
            <a:t>do </a:t>
          </a:r>
          <a:r>
            <a:rPr lang="pl-PL" sz="1800" b="1" i="0" dirty="0">
              <a:solidFill>
                <a:srgbClr val="FFC000"/>
              </a:solidFill>
            </a:rPr>
            <a:t>52,6</a:t>
          </a:r>
          <a:r>
            <a:rPr lang="pl-PL" sz="1800" b="0" i="0" dirty="0">
              <a:solidFill>
                <a:srgbClr val="0070C0"/>
              </a:solidFill>
            </a:rPr>
            <a:t> pkt w Grecji</a:t>
          </a:r>
          <a:endParaRPr lang="pl-PL" sz="1800" dirty="0">
            <a:solidFill>
              <a:srgbClr val="0070C0"/>
            </a:solidFill>
          </a:endParaRPr>
        </a:p>
      </dgm:t>
    </dgm:pt>
    <dgm:pt modelId="{560045B4-538A-E44E-8F23-4274D5A8EC2B}" type="parTrans" cxnId="{46224AF0-1F95-094A-8C54-BCCC4A32C83B}">
      <dgm:prSet/>
      <dgm:spPr/>
      <dgm:t>
        <a:bodyPr/>
        <a:lstStyle/>
        <a:p>
          <a:endParaRPr lang="pl-PL"/>
        </a:p>
      </dgm:t>
    </dgm:pt>
    <dgm:pt modelId="{EB319284-789C-864F-9AB2-E943CF1E1B52}" type="sibTrans" cxnId="{46224AF0-1F95-094A-8C54-BCCC4A32C83B}">
      <dgm:prSet/>
      <dgm:spPr/>
      <dgm:t>
        <a:bodyPr/>
        <a:lstStyle/>
        <a:p>
          <a:endParaRPr lang="pl-PL"/>
        </a:p>
      </dgm:t>
    </dgm:pt>
    <dgm:pt modelId="{06556B84-DEC8-7E4B-A08D-1F29E755BE70}" type="pres">
      <dgm:prSet presAssocID="{145ECC41-5749-984F-B587-AD8A3426EB88}" presName="CompostProcess" presStyleCnt="0">
        <dgm:presLayoutVars>
          <dgm:dir/>
          <dgm:resizeHandles val="exact"/>
        </dgm:presLayoutVars>
      </dgm:prSet>
      <dgm:spPr/>
    </dgm:pt>
    <dgm:pt modelId="{2F166321-4E61-0A45-95F4-B5436A2A29A3}" type="pres">
      <dgm:prSet presAssocID="{145ECC41-5749-984F-B587-AD8A3426EB88}" presName="arrow" presStyleLbl="bgShp" presStyleIdx="0" presStyleCnt="1"/>
      <dgm:spPr/>
    </dgm:pt>
    <dgm:pt modelId="{BCB2C39F-D509-4B43-9053-42E8C59A66C7}" type="pres">
      <dgm:prSet presAssocID="{145ECC41-5749-984F-B587-AD8A3426EB88}" presName="linearProcess" presStyleCnt="0"/>
      <dgm:spPr/>
    </dgm:pt>
    <dgm:pt modelId="{0664A5A6-232C-BC45-A6A3-C9BCEA46D0EA}" type="pres">
      <dgm:prSet presAssocID="{DC775E0B-626D-3741-805B-DD8F2B681610}" presName="textNode" presStyleLbl="node1" presStyleIdx="0" presStyleCnt="3" custScaleY="114765">
        <dgm:presLayoutVars>
          <dgm:bulletEnabled val="1"/>
        </dgm:presLayoutVars>
      </dgm:prSet>
      <dgm:spPr/>
    </dgm:pt>
    <dgm:pt modelId="{A6C04CA1-89E9-3044-84CC-66291229A2E6}" type="pres">
      <dgm:prSet presAssocID="{253E9B80-99FD-A640-8607-4F0B71783345}" presName="sibTrans" presStyleCnt="0"/>
      <dgm:spPr/>
    </dgm:pt>
    <dgm:pt modelId="{40C546BE-ECD9-564D-8A4F-EB26B7F16569}" type="pres">
      <dgm:prSet presAssocID="{95581AAD-76C4-B343-BB45-33E8C3748174}" presName="textNode" presStyleLbl="node1" presStyleIdx="1" presStyleCnt="3" custScaleY="114765">
        <dgm:presLayoutVars>
          <dgm:bulletEnabled val="1"/>
        </dgm:presLayoutVars>
      </dgm:prSet>
      <dgm:spPr/>
    </dgm:pt>
    <dgm:pt modelId="{50E5CE13-635A-D540-A0DC-FAEE12A47B70}" type="pres">
      <dgm:prSet presAssocID="{950D4E13-F9CF-5B49-9B6A-0E29F407D08E}" presName="sibTrans" presStyleCnt="0"/>
      <dgm:spPr/>
    </dgm:pt>
    <dgm:pt modelId="{0A6152E5-0ABF-A84C-B79B-79729603748B}" type="pres">
      <dgm:prSet presAssocID="{ABB8E20A-9F3B-F143-A944-1D0FD5F63A97}" presName="textNode" presStyleLbl="node1" presStyleIdx="2" presStyleCnt="3" custScaleY="114765">
        <dgm:presLayoutVars>
          <dgm:bulletEnabled val="1"/>
        </dgm:presLayoutVars>
      </dgm:prSet>
      <dgm:spPr/>
    </dgm:pt>
  </dgm:ptLst>
  <dgm:cxnLst>
    <dgm:cxn modelId="{262DC921-C9B8-BA44-B423-F9EFEC05D9B2}" type="presOf" srcId="{DC775E0B-626D-3741-805B-DD8F2B681610}" destId="{0664A5A6-232C-BC45-A6A3-C9BCEA46D0EA}" srcOrd="0" destOrd="0" presId="urn:microsoft.com/office/officeart/2005/8/layout/hProcess9"/>
    <dgm:cxn modelId="{40869A53-3FE3-D34D-8498-A31899DDA7FB}" type="presOf" srcId="{95581AAD-76C4-B343-BB45-33E8C3748174}" destId="{40C546BE-ECD9-564D-8A4F-EB26B7F16569}" srcOrd="0" destOrd="0" presId="urn:microsoft.com/office/officeart/2005/8/layout/hProcess9"/>
    <dgm:cxn modelId="{373B8A7B-DFBE-2040-A420-B2867B31FC09}" srcId="{145ECC41-5749-984F-B587-AD8A3426EB88}" destId="{DC775E0B-626D-3741-805B-DD8F2B681610}" srcOrd="0" destOrd="0" parTransId="{85D7ECD2-21F1-D746-AF67-13702D834F00}" sibTransId="{253E9B80-99FD-A640-8607-4F0B71783345}"/>
    <dgm:cxn modelId="{491CBEBA-2C1B-374F-A67F-BC80474F3904}" type="presOf" srcId="{145ECC41-5749-984F-B587-AD8A3426EB88}" destId="{06556B84-DEC8-7E4B-A08D-1F29E755BE70}" srcOrd="0" destOrd="0" presId="urn:microsoft.com/office/officeart/2005/8/layout/hProcess9"/>
    <dgm:cxn modelId="{743BAFBF-0858-644D-B058-7C340E978914}" type="presOf" srcId="{ABB8E20A-9F3B-F143-A944-1D0FD5F63A97}" destId="{0A6152E5-0ABF-A84C-B79B-79729603748B}" srcOrd="0" destOrd="0" presId="urn:microsoft.com/office/officeart/2005/8/layout/hProcess9"/>
    <dgm:cxn modelId="{46224AF0-1F95-094A-8C54-BCCC4A32C83B}" srcId="{145ECC41-5749-984F-B587-AD8A3426EB88}" destId="{ABB8E20A-9F3B-F143-A944-1D0FD5F63A97}" srcOrd="2" destOrd="0" parTransId="{560045B4-538A-E44E-8F23-4274D5A8EC2B}" sibTransId="{EB319284-789C-864F-9AB2-E943CF1E1B52}"/>
    <dgm:cxn modelId="{F77F65FF-5F07-A747-AC36-FEFEBC62E631}" srcId="{145ECC41-5749-984F-B587-AD8A3426EB88}" destId="{95581AAD-76C4-B343-BB45-33E8C3748174}" srcOrd="1" destOrd="0" parTransId="{50B6482B-C15B-FD40-BAB9-8448449BCC50}" sibTransId="{950D4E13-F9CF-5B49-9B6A-0E29F407D08E}"/>
    <dgm:cxn modelId="{4B3CD56C-DDC4-DB44-B237-EBDEAC01F0A9}" type="presParOf" srcId="{06556B84-DEC8-7E4B-A08D-1F29E755BE70}" destId="{2F166321-4E61-0A45-95F4-B5436A2A29A3}" srcOrd="0" destOrd="0" presId="urn:microsoft.com/office/officeart/2005/8/layout/hProcess9"/>
    <dgm:cxn modelId="{C1EC3406-E26C-FF48-BC53-06475228EE91}" type="presParOf" srcId="{06556B84-DEC8-7E4B-A08D-1F29E755BE70}" destId="{BCB2C39F-D509-4B43-9053-42E8C59A66C7}" srcOrd="1" destOrd="0" presId="urn:microsoft.com/office/officeart/2005/8/layout/hProcess9"/>
    <dgm:cxn modelId="{A4F74FE3-B777-1643-8E36-F8A2C6155E22}" type="presParOf" srcId="{BCB2C39F-D509-4B43-9053-42E8C59A66C7}" destId="{0664A5A6-232C-BC45-A6A3-C9BCEA46D0EA}" srcOrd="0" destOrd="0" presId="urn:microsoft.com/office/officeart/2005/8/layout/hProcess9"/>
    <dgm:cxn modelId="{1C8E2565-AB05-B44F-A5E4-55C03666D638}" type="presParOf" srcId="{BCB2C39F-D509-4B43-9053-42E8C59A66C7}" destId="{A6C04CA1-89E9-3044-84CC-66291229A2E6}" srcOrd="1" destOrd="0" presId="urn:microsoft.com/office/officeart/2005/8/layout/hProcess9"/>
    <dgm:cxn modelId="{5DC3EE95-DCB6-5247-8721-DCB904474423}" type="presParOf" srcId="{BCB2C39F-D509-4B43-9053-42E8C59A66C7}" destId="{40C546BE-ECD9-564D-8A4F-EB26B7F16569}" srcOrd="2" destOrd="0" presId="urn:microsoft.com/office/officeart/2005/8/layout/hProcess9"/>
    <dgm:cxn modelId="{B86FD732-B55A-934A-8EAD-DA617E8D4598}" type="presParOf" srcId="{BCB2C39F-D509-4B43-9053-42E8C59A66C7}" destId="{50E5CE13-635A-D540-A0DC-FAEE12A47B70}" srcOrd="3" destOrd="0" presId="urn:microsoft.com/office/officeart/2005/8/layout/hProcess9"/>
    <dgm:cxn modelId="{974074C3-023E-1649-BDFA-8E77EC511F9A}" type="presParOf" srcId="{BCB2C39F-D509-4B43-9053-42E8C59A66C7}" destId="{0A6152E5-0ABF-A84C-B79B-79729603748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7A207C-8E8B-4203-951E-1247B6C1E22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C3700DE-7E97-4806-A781-11388ED11095}">
      <dgm:prSet custT="1"/>
      <dgm:spPr>
        <a:noFill/>
        <a:ln>
          <a:noFill/>
        </a:ln>
      </dgm:spPr>
      <dgm:t>
        <a:bodyPr/>
        <a:lstStyle/>
        <a:p>
          <a:r>
            <a:rPr lang="pl-PL" sz="2000" dirty="0">
              <a:solidFill>
                <a:srgbClr val="0070C0"/>
              </a:solidFill>
            </a:rPr>
            <a:t>Posiadanie GEP- kryterium </a:t>
          </a:r>
          <a:r>
            <a:rPr lang="pl-PL" sz="2000" dirty="0" err="1">
              <a:solidFill>
                <a:srgbClr val="0070C0"/>
              </a:solidFill>
            </a:rPr>
            <a:t>kwalifikowalności</a:t>
          </a:r>
          <a:r>
            <a:rPr lang="pl-PL" sz="2000" dirty="0">
              <a:solidFill>
                <a:srgbClr val="0070C0"/>
              </a:solidFill>
            </a:rPr>
            <a:t> projektów </a:t>
          </a:r>
        </a:p>
        <a:p>
          <a:r>
            <a:rPr lang="pl-PL" sz="2000" dirty="0">
              <a:solidFill>
                <a:srgbClr val="0070C0"/>
              </a:solidFill>
            </a:rPr>
            <a:t>(nabory 2022 i później) dla:</a:t>
          </a:r>
          <a:endParaRPr lang="en-US" sz="2000" dirty="0">
            <a:solidFill>
              <a:srgbClr val="0070C0"/>
            </a:solidFill>
          </a:endParaRPr>
        </a:p>
      </dgm:t>
    </dgm:pt>
    <dgm:pt modelId="{45D6E111-6D70-465F-A0BC-408C6414156E}" type="parTrans" cxnId="{A2919B72-E387-46DB-8E02-4AC0B4CBF0EB}">
      <dgm:prSet/>
      <dgm:spPr/>
      <dgm:t>
        <a:bodyPr/>
        <a:lstStyle/>
        <a:p>
          <a:endParaRPr lang="en-US"/>
        </a:p>
      </dgm:t>
    </dgm:pt>
    <dgm:pt modelId="{26B58D1F-B499-4BBB-986B-97280693E306}" type="sibTrans" cxnId="{A2919B72-E387-46DB-8E02-4AC0B4CBF0EB}">
      <dgm:prSet/>
      <dgm:spPr/>
      <dgm:t>
        <a:bodyPr/>
        <a:lstStyle/>
        <a:p>
          <a:endParaRPr lang="en-US"/>
        </a:p>
      </dgm:t>
    </dgm:pt>
    <dgm:pt modelId="{7C79F3E7-8986-4963-9A4A-39415037806F}">
      <dgm:prSet custT="1"/>
      <dgm:spPr>
        <a:noFill/>
        <a:ln>
          <a:noFill/>
        </a:ln>
      </dgm:spPr>
      <dgm:t>
        <a:bodyPr/>
        <a:lstStyle/>
        <a:p>
          <a:r>
            <a:rPr lang="pl-PL" sz="1800" b="1" i="0" dirty="0">
              <a:solidFill>
                <a:srgbClr val="0070C0"/>
              </a:solidFill>
            </a:rPr>
            <a:t>Podmiotów publicznych</a:t>
          </a:r>
          <a:r>
            <a:rPr lang="pl-PL" sz="1800" b="0" i="0" dirty="0">
              <a:solidFill>
                <a:srgbClr val="0070C0"/>
              </a:solidFill>
            </a:rPr>
            <a:t> </a:t>
          </a:r>
        </a:p>
        <a:p>
          <a:r>
            <a:rPr lang="pl-PL" sz="1800" b="0" i="1" dirty="0">
              <a:solidFill>
                <a:srgbClr val="0070C0"/>
              </a:solidFill>
            </a:rPr>
            <a:t>(public </a:t>
          </a:r>
          <a:r>
            <a:rPr lang="pl-PL" sz="1800" b="0" i="1" dirty="0" err="1">
              <a:solidFill>
                <a:srgbClr val="0070C0"/>
              </a:solidFill>
            </a:rPr>
            <a:t>bodies</a:t>
          </a:r>
          <a:r>
            <a:rPr lang="pl-PL" sz="1800" b="0" i="1" dirty="0">
              <a:solidFill>
                <a:srgbClr val="0070C0"/>
              </a:solidFill>
            </a:rPr>
            <a:t>)</a:t>
          </a:r>
          <a:endParaRPr lang="pl-PL" sz="1800" b="0" i="0" dirty="0">
            <a:solidFill>
              <a:srgbClr val="0070C0"/>
            </a:solidFill>
          </a:endParaRPr>
        </a:p>
        <a:p>
          <a:r>
            <a:rPr lang="pl-PL" sz="1800" b="0" i="0" dirty="0">
              <a:solidFill>
                <a:srgbClr val="0070C0"/>
              </a:solidFill>
            </a:rPr>
            <a:t>np. ministerstw, organizacji finansujących badania naukowe, miast i in.</a:t>
          </a:r>
          <a:endParaRPr lang="en-US" sz="1800" dirty="0">
            <a:solidFill>
              <a:srgbClr val="0070C0"/>
            </a:solidFill>
          </a:endParaRPr>
        </a:p>
      </dgm:t>
    </dgm:pt>
    <dgm:pt modelId="{EC64AC40-9E14-434C-9914-B2D5047D3CE5}" type="parTrans" cxnId="{78BA78D8-7FBC-4F8E-ADC6-576F9DB12B3B}">
      <dgm:prSet/>
      <dgm:spPr/>
      <dgm:t>
        <a:bodyPr/>
        <a:lstStyle/>
        <a:p>
          <a:endParaRPr lang="en-US"/>
        </a:p>
      </dgm:t>
    </dgm:pt>
    <dgm:pt modelId="{E8147B5F-3B4D-4CDA-9B0F-5E07AE153F9A}" type="sibTrans" cxnId="{78BA78D8-7FBC-4F8E-ADC6-576F9DB12B3B}">
      <dgm:prSet/>
      <dgm:spPr/>
      <dgm:t>
        <a:bodyPr/>
        <a:lstStyle/>
        <a:p>
          <a:endParaRPr lang="en-US"/>
        </a:p>
      </dgm:t>
    </dgm:pt>
    <dgm:pt modelId="{ABE36295-62F7-455E-8401-564833CEF421}">
      <dgm:prSet custT="1"/>
      <dgm:spPr>
        <a:noFill/>
        <a:ln>
          <a:noFill/>
        </a:ln>
      </dgm:spPr>
      <dgm:t>
        <a:bodyPr/>
        <a:lstStyle/>
        <a:p>
          <a:r>
            <a:rPr lang="pl-PL" sz="1800" b="1" i="0" dirty="0">
              <a:solidFill>
                <a:srgbClr val="0070C0"/>
              </a:solidFill>
            </a:rPr>
            <a:t>Instytucji badawczych</a:t>
          </a:r>
          <a:r>
            <a:rPr lang="pl-PL" sz="1800" b="0" i="0" dirty="0">
              <a:solidFill>
                <a:srgbClr val="0070C0"/>
              </a:solidFill>
            </a:rPr>
            <a:t> </a:t>
          </a:r>
        </a:p>
        <a:p>
          <a:r>
            <a:rPr lang="pl-PL" sz="1800" b="0" i="1" dirty="0">
              <a:solidFill>
                <a:srgbClr val="0070C0"/>
              </a:solidFill>
            </a:rPr>
            <a:t>(</a:t>
          </a:r>
          <a:r>
            <a:rPr lang="pl-PL" sz="1800" b="0" i="1" dirty="0" err="1">
              <a:solidFill>
                <a:srgbClr val="0070C0"/>
              </a:solidFill>
            </a:rPr>
            <a:t>research</a:t>
          </a:r>
          <a:r>
            <a:rPr lang="pl-PL" sz="1800" b="0" i="1" dirty="0">
              <a:solidFill>
                <a:srgbClr val="0070C0"/>
              </a:solidFill>
            </a:rPr>
            <a:t> </a:t>
          </a:r>
          <a:r>
            <a:rPr lang="pl-PL" sz="1800" b="0" i="1" dirty="0" err="1">
              <a:solidFill>
                <a:srgbClr val="0070C0"/>
              </a:solidFill>
            </a:rPr>
            <a:t>organizations</a:t>
          </a:r>
          <a:r>
            <a:rPr lang="pl-PL" sz="1800" b="0" i="1" dirty="0">
              <a:solidFill>
                <a:srgbClr val="0070C0"/>
              </a:solidFill>
            </a:rPr>
            <a:t>)</a:t>
          </a:r>
          <a:endParaRPr lang="en-US" sz="1800" dirty="0">
            <a:solidFill>
              <a:srgbClr val="0070C0"/>
            </a:solidFill>
          </a:endParaRPr>
        </a:p>
      </dgm:t>
    </dgm:pt>
    <dgm:pt modelId="{9C91183C-8016-4C61-A778-05DAF8ACCE9A}" type="parTrans" cxnId="{5785C0B1-1F9B-419C-93D9-0EEB5F227891}">
      <dgm:prSet/>
      <dgm:spPr/>
      <dgm:t>
        <a:bodyPr/>
        <a:lstStyle/>
        <a:p>
          <a:endParaRPr lang="en-US"/>
        </a:p>
      </dgm:t>
    </dgm:pt>
    <dgm:pt modelId="{23C11BD9-9D5C-48FA-8F9E-FEFA23EB69BF}" type="sibTrans" cxnId="{5785C0B1-1F9B-419C-93D9-0EEB5F227891}">
      <dgm:prSet/>
      <dgm:spPr/>
      <dgm:t>
        <a:bodyPr/>
        <a:lstStyle/>
        <a:p>
          <a:endParaRPr lang="en-US"/>
        </a:p>
      </dgm:t>
    </dgm:pt>
    <dgm:pt modelId="{6547BCC1-55E9-4117-8F8D-C8670EF1FA82}">
      <dgm:prSet custT="1"/>
      <dgm:spPr>
        <a:noFill/>
        <a:ln>
          <a:noFill/>
        </a:ln>
      </dgm:spPr>
      <dgm:t>
        <a:bodyPr/>
        <a:lstStyle/>
        <a:p>
          <a:r>
            <a:rPr lang="pl-PL" sz="1800" b="1" i="0" dirty="0">
              <a:solidFill>
                <a:srgbClr val="0070C0"/>
              </a:solidFill>
            </a:rPr>
            <a:t>Uczelni</a:t>
          </a:r>
          <a:r>
            <a:rPr lang="pl-PL" sz="1800" b="0" i="0" dirty="0">
              <a:solidFill>
                <a:srgbClr val="0070C0"/>
              </a:solidFill>
            </a:rPr>
            <a:t> </a:t>
          </a:r>
        </a:p>
        <a:p>
          <a:r>
            <a:rPr lang="pl-PL" sz="1800" b="0" i="1" dirty="0">
              <a:solidFill>
                <a:srgbClr val="0070C0"/>
              </a:solidFill>
            </a:rPr>
            <a:t>(</a:t>
          </a:r>
          <a:r>
            <a:rPr lang="pl-PL" sz="1800" b="0" i="1" dirty="0" err="1">
              <a:solidFill>
                <a:srgbClr val="0070C0"/>
              </a:solidFill>
            </a:rPr>
            <a:t>higher</a:t>
          </a:r>
          <a:r>
            <a:rPr lang="pl-PL" sz="1800" b="0" i="1" dirty="0">
              <a:solidFill>
                <a:srgbClr val="0070C0"/>
              </a:solidFill>
            </a:rPr>
            <a:t> </a:t>
          </a:r>
          <a:r>
            <a:rPr lang="pl-PL" sz="1800" b="0" i="1" dirty="0" err="1">
              <a:solidFill>
                <a:srgbClr val="0070C0"/>
              </a:solidFill>
            </a:rPr>
            <a:t>education</a:t>
          </a:r>
          <a:r>
            <a:rPr lang="pl-PL" sz="1800" b="0" i="1" dirty="0">
              <a:solidFill>
                <a:srgbClr val="0070C0"/>
              </a:solidFill>
            </a:rPr>
            <a:t> </a:t>
          </a:r>
          <a:r>
            <a:rPr lang="pl-PL" sz="1800" b="0" i="1" dirty="0" err="1">
              <a:solidFill>
                <a:srgbClr val="0070C0"/>
              </a:solidFill>
            </a:rPr>
            <a:t>establishments</a:t>
          </a:r>
          <a:r>
            <a:rPr lang="pl-PL" sz="1800" b="0" i="1" dirty="0">
              <a:solidFill>
                <a:srgbClr val="0070C0"/>
              </a:solidFill>
            </a:rPr>
            <a:t>)</a:t>
          </a:r>
          <a:endParaRPr lang="en-US" sz="1800" dirty="0">
            <a:solidFill>
              <a:srgbClr val="0070C0"/>
            </a:solidFill>
          </a:endParaRPr>
        </a:p>
      </dgm:t>
    </dgm:pt>
    <dgm:pt modelId="{552152EA-CF50-47CF-B9FF-9030AAEC9E52}" type="parTrans" cxnId="{4324EB7E-735B-44B2-ACDF-8CEF0E135264}">
      <dgm:prSet/>
      <dgm:spPr/>
      <dgm:t>
        <a:bodyPr/>
        <a:lstStyle/>
        <a:p>
          <a:endParaRPr lang="en-US"/>
        </a:p>
      </dgm:t>
    </dgm:pt>
    <dgm:pt modelId="{5A133277-903F-42BE-8B5C-6525070F2818}" type="sibTrans" cxnId="{4324EB7E-735B-44B2-ACDF-8CEF0E135264}">
      <dgm:prSet/>
      <dgm:spPr/>
      <dgm:t>
        <a:bodyPr/>
        <a:lstStyle/>
        <a:p>
          <a:endParaRPr lang="en-US"/>
        </a:p>
      </dgm:t>
    </dgm:pt>
    <dgm:pt modelId="{E1B1FD72-1EBA-1246-939F-32DC1DFB726D}" type="pres">
      <dgm:prSet presAssocID="{C27A207C-8E8B-4203-951E-1247B6C1E22C}" presName="diagram" presStyleCnt="0">
        <dgm:presLayoutVars>
          <dgm:dir/>
          <dgm:resizeHandles val="exact"/>
        </dgm:presLayoutVars>
      </dgm:prSet>
      <dgm:spPr/>
    </dgm:pt>
    <dgm:pt modelId="{9AA9F8DE-D33D-1047-83E4-B3181A1FED45}" type="pres">
      <dgm:prSet presAssocID="{3C3700DE-7E97-4806-A781-11388ED11095}" presName="node" presStyleLbl="node1" presStyleIdx="0" presStyleCnt="4" custScaleX="320000" custScaleY="67998" custLinFactNeighborY="-59431">
        <dgm:presLayoutVars>
          <dgm:bulletEnabled val="1"/>
        </dgm:presLayoutVars>
      </dgm:prSet>
      <dgm:spPr/>
    </dgm:pt>
    <dgm:pt modelId="{86F9E6BA-41E8-B145-984F-630C814DC448}" type="pres">
      <dgm:prSet presAssocID="{26B58D1F-B499-4BBB-986B-97280693E306}" presName="sibTrans" presStyleCnt="0"/>
      <dgm:spPr/>
    </dgm:pt>
    <dgm:pt modelId="{751B4A4B-4E14-E441-A418-0B9A7ACD303F}" type="pres">
      <dgm:prSet presAssocID="{7C79F3E7-8986-4963-9A4A-39415037806F}" presName="node" presStyleLbl="node1" presStyleIdx="1" presStyleCnt="4" custLinFactNeighborX="30" custLinFactNeighborY="20603">
        <dgm:presLayoutVars>
          <dgm:bulletEnabled val="1"/>
        </dgm:presLayoutVars>
      </dgm:prSet>
      <dgm:spPr/>
    </dgm:pt>
    <dgm:pt modelId="{A804E380-706A-EA48-BF90-ABE2F2DF27B5}" type="pres">
      <dgm:prSet presAssocID="{E8147B5F-3B4D-4CDA-9B0F-5E07AE153F9A}" presName="sibTrans" presStyleCnt="0"/>
      <dgm:spPr/>
    </dgm:pt>
    <dgm:pt modelId="{F5887866-93BF-B440-A69E-D878B40C6CA3}" type="pres">
      <dgm:prSet presAssocID="{ABE36295-62F7-455E-8401-564833CEF421}" presName="node" presStyleLbl="node1" presStyleIdx="2" presStyleCnt="4" custScaleY="58687" custLinFactNeighborY="-14054">
        <dgm:presLayoutVars>
          <dgm:bulletEnabled val="1"/>
        </dgm:presLayoutVars>
      </dgm:prSet>
      <dgm:spPr/>
    </dgm:pt>
    <dgm:pt modelId="{45F261DD-146C-EE45-9F7F-0027670A23B6}" type="pres">
      <dgm:prSet presAssocID="{23C11BD9-9D5C-48FA-8F9E-FEFA23EB69BF}" presName="sibTrans" presStyleCnt="0"/>
      <dgm:spPr/>
    </dgm:pt>
    <dgm:pt modelId="{83E8F985-5A3B-614B-A733-98CD3990231A}" type="pres">
      <dgm:prSet presAssocID="{6547BCC1-55E9-4117-8F8D-C8670EF1FA82}" presName="node" presStyleLbl="node1" presStyleIdx="3" presStyleCnt="4" custScaleY="58795" custLinFactNeighborX="-1201" custLinFactNeighborY="-4667">
        <dgm:presLayoutVars>
          <dgm:bulletEnabled val="1"/>
        </dgm:presLayoutVars>
      </dgm:prSet>
      <dgm:spPr/>
    </dgm:pt>
  </dgm:ptLst>
  <dgm:cxnLst>
    <dgm:cxn modelId="{7E742010-7994-774A-B211-486D35049B3A}" type="presOf" srcId="{7C79F3E7-8986-4963-9A4A-39415037806F}" destId="{751B4A4B-4E14-E441-A418-0B9A7ACD303F}" srcOrd="0" destOrd="0" presId="urn:microsoft.com/office/officeart/2005/8/layout/default"/>
    <dgm:cxn modelId="{35660D2B-4FEF-2049-B4B3-CA2B2D31986D}" type="presOf" srcId="{C27A207C-8E8B-4203-951E-1247B6C1E22C}" destId="{E1B1FD72-1EBA-1246-939F-32DC1DFB726D}" srcOrd="0" destOrd="0" presId="urn:microsoft.com/office/officeart/2005/8/layout/default"/>
    <dgm:cxn modelId="{2777EB52-B027-9947-8F05-DAE5245B3B7F}" type="presOf" srcId="{3C3700DE-7E97-4806-A781-11388ED11095}" destId="{9AA9F8DE-D33D-1047-83E4-B3181A1FED45}" srcOrd="0" destOrd="0" presId="urn:microsoft.com/office/officeart/2005/8/layout/default"/>
    <dgm:cxn modelId="{A2919B72-E387-46DB-8E02-4AC0B4CBF0EB}" srcId="{C27A207C-8E8B-4203-951E-1247B6C1E22C}" destId="{3C3700DE-7E97-4806-A781-11388ED11095}" srcOrd="0" destOrd="0" parTransId="{45D6E111-6D70-465F-A0BC-408C6414156E}" sibTransId="{26B58D1F-B499-4BBB-986B-97280693E306}"/>
    <dgm:cxn modelId="{4324EB7E-735B-44B2-ACDF-8CEF0E135264}" srcId="{C27A207C-8E8B-4203-951E-1247B6C1E22C}" destId="{6547BCC1-55E9-4117-8F8D-C8670EF1FA82}" srcOrd="3" destOrd="0" parTransId="{552152EA-CF50-47CF-B9FF-9030AAEC9E52}" sibTransId="{5A133277-903F-42BE-8B5C-6525070F2818}"/>
    <dgm:cxn modelId="{5785C0B1-1F9B-419C-93D9-0EEB5F227891}" srcId="{C27A207C-8E8B-4203-951E-1247B6C1E22C}" destId="{ABE36295-62F7-455E-8401-564833CEF421}" srcOrd="2" destOrd="0" parTransId="{9C91183C-8016-4C61-A778-05DAF8ACCE9A}" sibTransId="{23C11BD9-9D5C-48FA-8F9E-FEFA23EB69BF}"/>
    <dgm:cxn modelId="{804FFFD1-6508-BE4C-BE81-3C78427EA6E2}" type="presOf" srcId="{6547BCC1-55E9-4117-8F8D-C8670EF1FA82}" destId="{83E8F985-5A3B-614B-A733-98CD3990231A}" srcOrd="0" destOrd="0" presId="urn:microsoft.com/office/officeart/2005/8/layout/default"/>
    <dgm:cxn modelId="{78BA78D8-7FBC-4F8E-ADC6-576F9DB12B3B}" srcId="{C27A207C-8E8B-4203-951E-1247B6C1E22C}" destId="{7C79F3E7-8986-4963-9A4A-39415037806F}" srcOrd="1" destOrd="0" parTransId="{EC64AC40-9E14-434C-9914-B2D5047D3CE5}" sibTransId="{E8147B5F-3B4D-4CDA-9B0F-5E07AE153F9A}"/>
    <dgm:cxn modelId="{746706F8-E192-4147-8773-B8373623CC74}" type="presOf" srcId="{ABE36295-62F7-455E-8401-564833CEF421}" destId="{F5887866-93BF-B440-A69E-D878B40C6CA3}" srcOrd="0" destOrd="0" presId="urn:microsoft.com/office/officeart/2005/8/layout/default"/>
    <dgm:cxn modelId="{71C0EA26-F74C-F343-8621-AFFF67D78584}" type="presParOf" srcId="{E1B1FD72-1EBA-1246-939F-32DC1DFB726D}" destId="{9AA9F8DE-D33D-1047-83E4-B3181A1FED45}" srcOrd="0" destOrd="0" presId="urn:microsoft.com/office/officeart/2005/8/layout/default"/>
    <dgm:cxn modelId="{6A40E464-6714-7045-A6A1-013EFFD558F6}" type="presParOf" srcId="{E1B1FD72-1EBA-1246-939F-32DC1DFB726D}" destId="{86F9E6BA-41E8-B145-984F-630C814DC448}" srcOrd="1" destOrd="0" presId="urn:microsoft.com/office/officeart/2005/8/layout/default"/>
    <dgm:cxn modelId="{F83238D7-7705-0848-856B-B49305847DDC}" type="presParOf" srcId="{E1B1FD72-1EBA-1246-939F-32DC1DFB726D}" destId="{751B4A4B-4E14-E441-A418-0B9A7ACD303F}" srcOrd="2" destOrd="0" presId="urn:microsoft.com/office/officeart/2005/8/layout/default"/>
    <dgm:cxn modelId="{AB4458C1-C904-BD45-A99E-49F1E8F66F50}" type="presParOf" srcId="{E1B1FD72-1EBA-1246-939F-32DC1DFB726D}" destId="{A804E380-706A-EA48-BF90-ABE2F2DF27B5}" srcOrd="3" destOrd="0" presId="urn:microsoft.com/office/officeart/2005/8/layout/default"/>
    <dgm:cxn modelId="{7562B7AF-E2F8-6847-B677-BCE2CBB98609}" type="presParOf" srcId="{E1B1FD72-1EBA-1246-939F-32DC1DFB726D}" destId="{F5887866-93BF-B440-A69E-D878B40C6CA3}" srcOrd="4" destOrd="0" presId="urn:microsoft.com/office/officeart/2005/8/layout/default"/>
    <dgm:cxn modelId="{9909F655-D29E-1F4C-B8AD-1EE0A18CEB71}" type="presParOf" srcId="{E1B1FD72-1EBA-1246-939F-32DC1DFB726D}" destId="{45F261DD-146C-EE45-9F7F-0027670A23B6}" srcOrd="5" destOrd="0" presId="urn:microsoft.com/office/officeart/2005/8/layout/default"/>
    <dgm:cxn modelId="{EBB38194-094D-594E-9E3B-5215D3B01C66}" type="presParOf" srcId="{E1B1FD72-1EBA-1246-939F-32DC1DFB726D}" destId="{83E8F985-5A3B-614B-A733-98CD3990231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C662BC-6B43-4502-AA38-0D9E18C38C5B}"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649F2663-8742-4CE5-B169-9690F3F6D4B6}">
      <dgm:prSet/>
      <dgm:spPr>
        <a:noFill/>
        <a:ln>
          <a:noFill/>
        </a:ln>
      </dgm:spPr>
      <dgm:t>
        <a:bodyPr/>
        <a:lstStyle/>
        <a:p>
          <a:pPr algn="just"/>
          <a:r>
            <a:rPr lang="pl-PL" dirty="0">
              <a:solidFill>
                <a:srgbClr val="0070C0"/>
              </a:solidFill>
            </a:rPr>
            <a:t>Na etapie składania wniosku </a:t>
          </a:r>
          <a:r>
            <a:rPr lang="pl-PL" b="1" dirty="0">
              <a:solidFill>
                <a:srgbClr val="FFC000"/>
              </a:solidFill>
            </a:rPr>
            <a:t>wymagane</a:t>
          </a:r>
          <a:r>
            <a:rPr lang="pl-PL" dirty="0">
              <a:solidFill>
                <a:srgbClr val="0070C0"/>
              </a:solidFill>
            </a:rPr>
            <a:t> jest tylko i </a:t>
          </a:r>
          <a:r>
            <a:rPr lang="pl-PL" dirty="0" err="1">
              <a:solidFill>
                <a:srgbClr val="0070C0"/>
              </a:solidFill>
            </a:rPr>
            <a:t>wyłącznie</a:t>
          </a:r>
          <a:r>
            <a:rPr lang="pl-PL" dirty="0">
              <a:solidFill>
                <a:srgbClr val="0070C0"/>
              </a:solidFill>
            </a:rPr>
            <a:t> </a:t>
          </a:r>
          <a:r>
            <a:rPr lang="pl-PL" dirty="0" err="1">
              <a:solidFill>
                <a:srgbClr val="0070C0"/>
              </a:solidFill>
            </a:rPr>
            <a:t>oświadczenie</a:t>
          </a:r>
          <a:r>
            <a:rPr lang="pl-PL" dirty="0">
              <a:solidFill>
                <a:srgbClr val="0070C0"/>
              </a:solidFill>
            </a:rPr>
            <a:t> organizacji, </a:t>
          </a:r>
          <a:r>
            <a:rPr lang="pl-PL" dirty="0" err="1">
              <a:solidFill>
                <a:srgbClr val="0070C0"/>
              </a:solidFill>
            </a:rPr>
            <a:t>iz</a:t>
          </a:r>
          <a:r>
            <a:rPr lang="pl-PL" dirty="0">
              <a:solidFill>
                <a:srgbClr val="0070C0"/>
              </a:solidFill>
            </a:rPr>
            <a:t>̇ GEP zostanie </a:t>
          </a:r>
          <a:r>
            <a:rPr lang="pl-PL" dirty="0" err="1">
              <a:solidFill>
                <a:srgbClr val="0070C0"/>
              </a:solidFill>
            </a:rPr>
            <a:t>wdrożony</a:t>
          </a:r>
          <a:r>
            <a:rPr lang="pl-PL" dirty="0">
              <a:solidFill>
                <a:srgbClr val="0070C0"/>
              </a:solidFill>
            </a:rPr>
            <a:t> </a:t>
          </a:r>
          <a:r>
            <a:rPr lang="pl-PL" dirty="0" err="1">
              <a:solidFill>
                <a:srgbClr val="0070C0"/>
              </a:solidFill>
            </a:rPr>
            <a:t>najpóźniej</a:t>
          </a:r>
          <a:r>
            <a:rPr lang="pl-PL" dirty="0">
              <a:solidFill>
                <a:srgbClr val="0070C0"/>
              </a:solidFill>
            </a:rPr>
            <a:t> w momencie podpisania umowy grantowej</a:t>
          </a:r>
          <a:endParaRPr lang="en-US" dirty="0">
            <a:solidFill>
              <a:srgbClr val="0070C0"/>
            </a:solidFill>
          </a:endParaRPr>
        </a:p>
      </dgm:t>
    </dgm:pt>
    <dgm:pt modelId="{484B9B8D-2A6E-41EA-BFA5-75CED74BB326}" type="parTrans" cxnId="{D9F2AF4B-8947-4546-8DCA-080465581E8F}">
      <dgm:prSet/>
      <dgm:spPr/>
      <dgm:t>
        <a:bodyPr/>
        <a:lstStyle/>
        <a:p>
          <a:pPr algn="just"/>
          <a:endParaRPr lang="en-US">
            <a:solidFill>
              <a:srgbClr val="0070C0"/>
            </a:solidFill>
          </a:endParaRPr>
        </a:p>
      </dgm:t>
    </dgm:pt>
    <dgm:pt modelId="{5184E246-410E-44E0-AEB3-2607D3ACC310}" type="sibTrans" cxnId="{D9F2AF4B-8947-4546-8DCA-080465581E8F}">
      <dgm:prSet/>
      <dgm:spPr/>
      <dgm:t>
        <a:bodyPr/>
        <a:lstStyle/>
        <a:p>
          <a:pPr algn="just"/>
          <a:endParaRPr lang="en-US">
            <a:solidFill>
              <a:srgbClr val="0070C0"/>
            </a:solidFill>
          </a:endParaRPr>
        </a:p>
      </dgm:t>
    </dgm:pt>
    <dgm:pt modelId="{023765A8-F368-4E15-A625-2ACB36B64118}">
      <dgm:prSet/>
      <dgm:spPr>
        <a:noFill/>
        <a:ln>
          <a:noFill/>
        </a:ln>
      </dgm:spPr>
      <dgm:t>
        <a:bodyPr/>
        <a:lstStyle/>
        <a:p>
          <a:pPr algn="just"/>
          <a:r>
            <a:rPr lang="pl-PL" dirty="0">
              <a:solidFill>
                <a:srgbClr val="0070C0"/>
              </a:solidFill>
            </a:rPr>
            <a:t>Komisja Europejska </a:t>
          </a:r>
          <a:r>
            <a:rPr lang="pl-PL" b="1" dirty="0">
              <a:solidFill>
                <a:srgbClr val="FFC000"/>
              </a:solidFill>
            </a:rPr>
            <a:t>przeprowadzi</a:t>
          </a:r>
          <a:r>
            <a:rPr lang="pl-PL" dirty="0">
              <a:solidFill>
                <a:srgbClr val="0070C0"/>
              </a:solidFill>
            </a:rPr>
            <a:t> kontrole </a:t>
          </a:r>
          <a:r>
            <a:rPr lang="pl-PL" dirty="0" err="1">
              <a:solidFill>
                <a:srgbClr val="0070C0"/>
              </a:solidFill>
            </a:rPr>
            <a:t>sprawdzające</a:t>
          </a:r>
          <a:r>
            <a:rPr lang="pl-PL" dirty="0">
              <a:solidFill>
                <a:srgbClr val="0070C0"/>
              </a:solidFill>
            </a:rPr>
            <a:t> kryteria GEP w losowo wybranych organizacjach</a:t>
          </a:r>
          <a:endParaRPr lang="en-US" dirty="0">
            <a:solidFill>
              <a:srgbClr val="0070C0"/>
            </a:solidFill>
          </a:endParaRPr>
        </a:p>
      </dgm:t>
    </dgm:pt>
    <dgm:pt modelId="{02099F0B-CA60-4832-B68C-FBCC375BB268}" type="parTrans" cxnId="{C123BE70-FC0B-41CB-851C-BC462C589B0C}">
      <dgm:prSet/>
      <dgm:spPr/>
      <dgm:t>
        <a:bodyPr/>
        <a:lstStyle/>
        <a:p>
          <a:pPr algn="just"/>
          <a:endParaRPr lang="en-US">
            <a:solidFill>
              <a:srgbClr val="0070C0"/>
            </a:solidFill>
          </a:endParaRPr>
        </a:p>
      </dgm:t>
    </dgm:pt>
    <dgm:pt modelId="{B8683EB0-ECD4-49C5-8509-3236E60B9168}" type="sibTrans" cxnId="{C123BE70-FC0B-41CB-851C-BC462C589B0C}">
      <dgm:prSet/>
      <dgm:spPr/>
      <dgm:t>
        <a:bodyPr/>
        <a:lstStyle/>
        <a:p>
          <a:pPr algn="just"/>
          <a:endParaRPr lang="en-US">
            <a:solidFill>
              <a:srgbClr val="0070C0"/>
            </a:solidFill>
          </a:endParaRPr>
        </a:p>
      </dgm:t>
    </dgm:pt>
    <dgm:pt modelId="{3767D057-257A-4BD7-ACB8-14E36C2FC291}">
      <dgm:prSet/>
      <dgm:spPr>
        <a:noFill/>
        <a:ln>
          <a:noFill/>
        </a:ln>
      </dgm:spPr>
      <dgm:t>
        <a:bodyPr/>
        <a:lstStyle/>
        <a:p>
          <a:pPr algn="just"/>
          <a:r>
            <a:rPr lang="pl-PL" dirty="0">
              <a:solidFill>
                <a:srgbClr val="0070C0"/>
              </a:solidFill>
            </a:rPr>
            <a:t>W przypadku niespełnienia przez beneficjenta tego kryterium </a:t>
          </a:r>
          <a:r>
            <a:rPr lang="pl-PL" dirty="0" err="1">
              <a:solidFill>
                <a:srgbClr val="0070C0"/>
              </a:solidFill>
            </a:rPr>
            <a:t>kwalifikowalności</a:t>
          </a:r>
          <a:r>
            <a:rPr lang="pl-PL" dirty="0">
              <a:solidFill>
                <a:srgbClr val="0070C0"/>
              </a:solidFill>
            </a:rPr>
            <a:t> nastąpi wdrożenie standardowej procedury </a:t>
          </a:r>
          <a:r>
            <a:rPr lang="pl-PL" b="1" dirty="0">
              <a:solidFill>
                <a:srgbClr val="FFC000"/>
              </a:solidFill>
            </a:rPr>
            <a:t>wypowiedzenia</a:t>
          </a:r>
          <a:r>
            <a:rPr lang="pl-PL" dirty="0">
              <a:solidFill>
                <a:srgbClr val="0070C0"/>
              </a:solidFill>
            </a:rPr>
            <a:t>,  z wszystkimi konsekwencjami</a:t>
          </a:r>
          <a:endParaRPr lang="en-US" dirty="0">
            <a:solidFill>
              <a:srgbClr val="0070C0"/>
            </a:solidFill>
          </a:endParaRPr>
        </a:p>
      </dgm:t>
    </dgm:pt>
    <dgm:pt modelId="{F57ECE2C-F4AB-4865-B80B-24D3D86AB5FA}" type="parTrans" cxnId="{64715E4B-C0E1-4781-BBB1-FDA5207274F1}">
      <dgm:prSet/>
      <dgm:spPr/>
      <dgm:t>
        <a:bodyPr/>
        <a:lstStyle/>
        <a:p>
          <a:pPr algn="just"/>
          <a:endParaRPr lang="en-US">
            <a:solidFill>
              <a:srgbClr val="0070C0"/>
            </a:solidFill>
          </a:endParaRPr>
        </a:p>
      </dgm:t>
    </dgm:pt>
    <dgm:pt modelId="{4F964472-2CB5-4C72-91C6-39C5A833F7EB}" type="sibTrans" cxnId="{64715E4B-C0E1-4781-BBB1-FDA5207274F1}">
      <dgm:prSet/>
      <dgm:spPr/>
      <dgm:t>
        <a:bodyPr/>
        <a:lstStyle/>
        <a:p>
          <a:pPr algn="just"/>
          <a:endParaRPr lang="en-US">
            <a:solidFill>
              <a:srgbClr val="0070C0"/>
            </a:solidFill>
          </a:endParaRPr>
        </a:p>
      </dgm:t>
    </dgm:pt>
    <dgm:pt modelId="{FF0B394B-B583-4A0D-BC94-BFF329EE6467}">
      <dgm:prSet/>
      <dgm:spPr>
        <a:noFill/>
      </dgm:spPr>
      <dgm:t>
        <a:bodyPr/>
        <a:lstStyle/>
        <a:p>
          <a:pPr algn="just"/>
          <a:r>
            <a:rPr lang="pl-PL" dirty="0">
              <a:solidFill>
                <a:srgbClr val="0070C0"/>
              </a:solidFill>
            </a:rPr>
            <a:t>Jeśli beneficjent odgrywa kluczową rolę w umowie o dofinansowanie, wypowiedzenie dla beneficjenta </a:t>
          </a:r>
          <a:r>
            <a:rPr lang="pl-PL" dirty="0" err="1">
              <a:solidFill>
                <a:srgbClr val="0070C0"/>
              </a:solidFill>
            </a:rPr>
            <a:t>może</a:t>
          </a:r>
          <a:r>
            <a:rPr lang="pl-PL" dirty="0">
              <a:solidFill>
                <a:srgbClr val="0070C0"/>
              </a:solidFill>
            </a:rPr>
            <a:t> spowodować́ </a:t>
          </a:r>
          <a:r>
            <a:rPr lang="pl-PL" b="1" dirty="0">
              <a:solidFill>
                <a:srgbClr val="FFC000"/>
              </a:solidFill>
            </a:rPr>
            <a:t>zakończenie</a:t>
          </a:r>
          <a:r>
            <a:rPr lang="pl-PL" dirty="0">
              <a:solidFill>
                <a:srgbClr val="0070C0"/>
              </a:solidFill>
            </a:rPr>
            <a:t> całego projektu</a:t>
          </a:r>
          <a:endParaRPr lang="en-US" dirty="0">
            <a:solidFill>
              <a:srgbClr val="0070C0"/>
            </a:solidFill>
          </a:endParaRPr>
        </a:p>
      </dgm:t>
    </dgm:pt>
    <dgm:pt modelId="{E54D5179-2AFF-4B52-A282-B7748E4BA48D}" type="parTrans" cxnId="{50431679-6F30-4113-BE2B-3D7C138AAFCE}">
      <dgm:prSet/>
      <dgm:spPr/>
      <dgm:t>
        <a:bodyPr/>
        <a:lstStyle/>
        <a:p>
          <a:pPr algn="just"/>
          <a:endParaRPr lang="en-US">
            <a:solidFill>
              <a:srgbClr val="0070C0"/>
            </a:solidFill>
          </a:endParaRPr>
        </a:p>
      </dgm:t>
    </dgm:pt>
    <dgm:pt modelId="{08DAE247-1C2F-4F91-AE68-CC5BC89ED7B6}" type="sibTrans" cxnId="{50431679-6F30-4113-BE2B-3D7C138AAFCE}">
      <dgm:prSet/>
      <dgm:spPr/>
      <dgm:t>
        <a:bodyPr/>
        <a:lstStyle/>
        <a:p>
          <a:pPr algn="just"/>
          <a:endParaRPr lang="en-US">
            <a:solidFill>
              <a:srgbClr val="0070C0"/>
            </a:solidFill>
          </a:endParaRPr>
        </a:p>
      </dgm:t>
    </dgm:pt>
    <dgm:pt modelId="{0BD9A1F2-B8B0-0E44-9D15-C34A23E07B75}" type="pres">
      <dgm:prSet presAssocID="{09C662BC-6B43-4502-AA38-0D9E18C38C5B}" presName="linear" presStyleCnt="0">
        <dgm:presLayoutVars>
          <dgm:animLvl val="lvl"/>
          <dgm:resizeHandles val="exact"/>
        </dgm:presLayoutVars>
      </dgm:prSet>
      <dgm:spPr/>
    </dgm:pt>
    <dgm:pt modelId="{CD29DFCF-CA26-E94B-AC68-23C9B588E515}" type="pres">
      <dgm:prSet presAssocID="{649F2663-8742-4CE5-B169-9690F3F6D4B6}" presName="parentText" presStyleLbl="node1" presStyleIdx="0" presStyleCnt="4">
        <dgm:presLayoutVars>
          <dgm:chMax val="0"/>
          <dgm:bulletEnabled val="1"/>
        </dgm:presLayoutVars>
      </dgm:prSet>
      <dgm:spPr/>
    </dgm:pt>
    <dgm:pt modelId="{807E037B-6BF7-9947-A26D-8C144DC5DDE3}" type="pres">
      <dgm:prSet presAssocID="{5184E246-410E-44E0-AEB3-2607D3ACC310}" presName="spacer" presStyleCnt="0"/>
      <dgm:spPr/>
    </dgm:pt>
    <dgm:pt modelId="{6ADE5656-6714-AC46-B763-39120D31507C}" type="pres">
      <dgm:prSet presAssocID="{023765A8-F368-4E15-A625-2ACB36B64118}" presName="parentText" presStyleLbl="node1" presStyleIdx="1" presStyleCnt="4">
        <dgm:presLayoutVars>
          <dgm:chMax val="0"/>
          <dgm:bulletEnabled val="1"/>
        </dgm:presLayoutVars>
      </dgm:prSet>
      <dgm:spPr/>
    </dgm:pt>
    <dgm:pt modelId="{529DF34F-2D5B-664B-A8FB-0242DC145CFE}" type="pres">
      <dgm:prSet presAssocID="{B8683EB0-ECD4-49C5-8509-3236E60B9168}" presName="spacer" presStyleCnt="0"/>
      <dgm:spPr/>
    </dgm:pt>
    <dgm:pt modelId="{D13B9261-08A8-F94A-A613-8C8668F1EF05}" type="pres">
      <dgm:prSet presAssocID="{3767D057-257A-4BD7-ACB8-14E36C2FC291}" presName="parentText" presStyleLbl="node1" presStyleIdx="2" presStyleCnt="4">
        <dgm:presLayoutVars>
          <dgm:chMax val="0"/>
          <dgm:bulletEnabled val="1"/>
        </dgm:presLayoutVars>
      </dgm:prSet>
      <dgm:spPr/>
    </dgm:pt>
    <dgm:pt modelId="{7FC74299-827E-DE41-AAF5-FAB4067FFF24}" type="pres">
      <dgm:prSet presAssocID="{4F964472-2CB5-4C72-91C6-39C5A833F7EB}" presName="spacer" presStyleCnt="0"/>
      <dgm:spPr/>
    </dgm:pt>
    <dgm:pt modelId="{52BAF415-2C05-4E42-B691-C958D251CFD0}" type="pres">
      <dgm:prSet presAssocID="{FF0B394B-B583-4A0D-BC94-BFF329EE6467}" presName="parentText" presStyleLbl="node1" presStyleIdx="3" presStyleCnt="4">
        <dgm:presLayoutVars>
          <dgm:chMax val="0"/>
          <dgm:bulletEnabled val="1"/>
        </dgm:presLayoutVars>
      </dgm:prSet>
      <dgm:spPr/>
    </dgm:pt>
  </dgm:ptLst>
  <dgm:cxnLst>
    <dgm:cxn modelId="{DA6B860B-7B8E-4441-A1D0-DC5B10E6A617}" type="presOf" srcId="{649F2663-8742-4CE5-B169-9690F3F6D4B6}" destId="{CD29DFCF-CA26-E94B-AC68-23C9B588E515}" srcOrd="0" destOrd="0" presId="urn:microsoft.com/office/officeart/2005/8/layout/vList2"/>
    <dgm:cxn modelId="{64715E4B-C0E1-4781-BBB1-FDA5207274F1}" srcId="{09C662BC-6B43-4502-AA38-0D9E18C38C5B}" destId="{3767D057-257A-4BD7-ACB8-14E36C2FC291}" srcOrd="2" destOrd="0" parTransId="{F57ECE2C-F4AB-4865-B80B-24D3D86AB5FA}" sibTransId="{4F964472-2CB5-4C72-91C6-39C5A833F7EB}"/>
    <dgm:cxn modelId="{D9F2AF4B-8947-4546-8DCA-080465581E8F}" srcId="{09C662BC-6B43-4502-AA38-0D9E18C38C5B}" destId="{649F2663-8742-4CE5-B169-9690F3F6D4B6}" srcOrd="0" destOrd="0" parTransId="{484B9B8D-2A6E-41EA-BFA5-75CED74BB326}" sibTransId="{5184E246-410E-44E0-AEB3-2607D3ACC310}"/>
    <dgm:cxn modelId="{C123BE70-FC0B-41CB-851C-BC462C589B0C}" srcId="{09C662BC-6B43-4502-AA38-0D9E18C38C5B}" destId="{023765A8-F368-4E15-A625-2ACB36B64118}" srcOrd="1" destOrd="0" parTransId="{02099F0B-CA60-4832-B68C-FBCC375BB268}" sibTransId="{B8683EB0-ECD4-49C5-8509-3236E60B9168}"/>
    <dgm:cxn modelId="{0128EC73-8BB9-8948-864E-46EC1FCF42D2}" type="presOf" srcId="{023765A8-F368-4E15-A625-2ACB36B64118}" destId="{6ADE5656-6714-AC46-B763-39120D31507C}" srcOrd="0" destOrd="0" presId="urn:microsoft.com/office/officeart/2005/8/layout/vList2"/>
    <dgm:cxn modelId="{50431679-6F30-4113-BE2B-3D7C138AAFCE}" srcId="{09C662BC-6B43-4502-AA38-0D9E18C38C5B}" destId="{FF0B394B-B583-4A0D-BC94-BFF329EE6467}" srcOrd="3" destOrd="0" parTransId="{E54D5179-2AFF-4B52-A282-B7748E4BA48D}" sibTransId="{08DAE247-1C2F-4F91-AE68-CC5BC89ED7B6}"/>
    <dgm:cxn modelId="{B2BADA7A-F901-4F44-BAC5-9F80BDAC6811}" type="presOf" srcId="{3767D057-257A-4BD7-ACB8-14E36C2FC291}" destId="{D13B9261-08A8-F94A-A613-8C8668F1EF05}" srcOrd="0" destOrd="0" presId="urn:microsoft.com/office/officeart/2005/8/layout/vList2"/>
    <dgm:cxn modelId="{10B11CDF-4F13-E34E-A7C1-8C7EC5F2E83B}" type="presOf" srcId="{09C662BC-6B43-4502-AA38-0D9E18C38C5B}" destId="{0BD9A1F2-B8B0-0E44-9D15-C34A23E07B75}" srcOrd="0" destOrd="0" presId="urn:microsoft.com/office/officeart/2005/8/layout/vList2"/>
    <dgm:cxn modelId="{BC755FE4-1591-6F49-9F96-C5A385887FC5}" type="presOf" srcId="{FF0B394B-B583-4A0D-BC94-BFF329EE6467}" destId="{52BAF415-2C05-4E42-B691-C958D251CFD0}" srcOrd="0" destOrd="0" presId="urn:microsoft.com/office/officeart/2005/8/layout/vList2"/>
    <dgm:cxn modelId="{36863177-2083-4347-AE17-E761BE8597CC}" type="presParOf" srcId="{0BD9A1F2-B8B0-0E44-9D15-C34A23E07B75}" destId="{CD29DFCF-CA26-E94B-AC68-23C9B588E515}" srcOrd="0" destOrd="0" presId="urn:microsoft.com/office/officeart/2005/8/layout/vList2"/>
    <dgm:cxn modelId="{C82EA7AA-DE78-2E44-B08D-3511FF2449D8}" type="presParOf" srcId="{0BD9A1F2-B8B0-0E44-9D15-C34A23E07B75}" destId="{807E037B-6BF7-9947-A26D-8C144DC5DDE3}" srcOrd="1" destOrd="0" presId="urn:microsoft.com/office/officeart/2005/8/layout/vList2"/>
    <dgm:cxn modelId="{462CB637-485D-534A-A3E4-1F52F8DB85A3}" type="presParOf" srcId="{0BD9A1F2-B8B0-0E44-9D15-C34A23E07B75}" destId="{6ADE5656-6714-AC46-B763-39120D31507C}" srcOrd="2" destOrd="0" presId="urn:microsoft.com/office/officeart/2005/8/layout/vList2"/>
    <dgm:cxn modelId="{C967A7D2-E337-1F47-8961-9BF20E8A980E}" type="presParOf" srcId="{0BD9A1F2-B8B0-0E44-9D15-C34A23E07B75}" destId="{529DF34F-2D5B-664B-A8FB-0242DC145CFE}" srcOrd="3" destOrd="0" presId="urn:microsoft.com/office/officeart/2005/8/layout/vList2"/>
    <dgm:cxn modelId="{B419432B-A25B-194B-8FB3-FCC83DFAD4E6}" type="presParOf" srcId="{0BD9A1F2-B8B0-0E44-9D15-C34A23E07B75}" destId="{D13B9261-08A8-F94A-A613-8C8668F1EF05}" srcOrd="4" destOrd="0" presId="urn:microsoft.com/office/officeart/2005/8/layout/vList2"/>
    <dgm:cxn modelId="{8769B1CE-8C83-ED4A-94DD-9A230E3E7612}" type="presParOf" srcId="{0BD9A1F2-B8B0-0E44-9D15-C34A23E07B75}" destId="{7FC74299-827E-DE41-AAF5-FAB4067FFF24}" srcOrd="5" destOrd="0" presId="urn:microsoft.com/office/officeart/2005/8/layout/vList2"/>
    <dgm:cxn modelId="{1294483F-BB32-2349-A695-CE09D03AB05E}" type="presParOf" srcId="{0BD9A1F2-B8B0-0E44-9D15-C34A23E07B75}" destId="{52BAF415-2C05-4E42-B691-C958D251CFD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5B7202-A8DE-435E-ADBF-CDB9183E53D8}"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9F40D6AB-C9C1-4F66-868A-B3E0CBC6283A}">
      <dgm:prSet/>
      <dgm:spPr/>
      <dgm:t>
        <a:bodyPr/>
        <a:lstStyle/>
        <a:p>
          <a:pPr>
            <a:defRPr cap="all"/>
          </a:pPr>
          <a:r>
            <a:rPr lang="en-GB" dirty="0" err="1">
              <a:solidFill>
                <a:srgbClr val="0070C0"/>
              </a:solidFill>
            </a:rPr>
            <a:t>Dokument</a:t>
          </a:r>
          <a:r>
            <a:rPr lang="en-GB" dirty="0">
              <a:solidFill>
                <a:srgbClr val="0070C0"/>
              </a:solidFill>
            </a:rPr>
            <a:t> </a:t>
          </a:r>
          <a:r>
            <a:rPr lang="en-GB" dirty="0" err="1">
              <a:solidFill>
                <a:srgbClr val="0070C0"/>
              </a:solidFill>
            </a:rPr>
            <a:t>publiczny</a:t>
          </a:r>
          <a:endParaRPr lang="en-US" dirty="0">
            <a:solidFill>
              <a:srgbClr val="0070C0"/>
            </a:solidFill>
          </a:endParaRPr>
        </a:p>
      </dgm:t>
    </dgm:pt>
    <dgm:pt modelId="{8A223E0B-6C94-41F6-A117-84F18CD621CE}" type="parTrans" cxnId="{1A5AF2A4-2BB0-46A4-A017-813BB41F0B81}">
      <dgm:prSet/>
      <dgm:spPr/>
      <dgm:t>
        <a:bodyPr/>
        <a:lstStyle/>
        <a:p>
          <a:endParaRPr lang="en-US"/>
        </a:p>
      </dgm:t>
    </dgm:pt>
    <dgm:pt modelId="{5514DE5F-8B6C-4F03-B56F-CB4700A1AE2A}" type="sibTrans" cxnId="{1A5AF2A4-2BB0-46A4-A017-813BB41F0B81}">
      <dgm:prSet/>
      <dgm:spPr/>
      <dgm:t>
        <a:bodyPr/>
        <a:lstStyle/>
        <a:p>
          <a:endParaRPr lang="en-US"/>
        </a:p>
      </dgm:t>
    </dgm:pt>
    <dgm:pt modelId="{F04A5D51-8B4D-4772-BAAB-CB233DF981A9}">
      <dgm:prSet/>
      <dgm:spPr/>
      <dgm:t>
        <a:bodyPr/>
        <a:lstStyle/>
        <a:p>
          <a:pPr>
            <a:defRPr cap="all"/>
          </a:pPr>
          <a:r>
            <a:rPr lang="en-GB" dirty="0" err="1">
              <a:solidFill>
                <a:srgbClr val="0070C0"/>
              </a:solidFill>
            </a:rPr>
            <a:t>Zasoby</a:t>
          </a:r>
          <a:endParaRPr lang="en-US" dirty="0">
            <a:solidFill>
              <a:srgbClr val="0070C0"/>
            </a:solidFill>
          </a:endParaRPr>
        </a:p>
      </dgm:t>
    </dgm:pt>
    <dgm:pt modelId="{A11BA2DC-3875-485B-9994-2038C1034D26}" type="parTrans" cxnId="{E53FA07A-6324-42DD-BFB4-C56322E3D519}">
      <dgm:prSet/>
      <dgm:spPr/>
      <dgm:t>
        <a:bodyPr/>
        <a:lstStyle/>
        <a:p>
          <a:endParaRPr lang="en-US"/>
        </a:p>
      </dgm:t>
    </dgm:pt>
    <dgm:pt modelId="{031D947A-CEC2-419A-BF99-0CD8E00F89B3}" type="sibTrans" cxnId="{E53FA07A-6324-42DD-BFB4-C56322E3D519}">
      <dgm:prSet/>
      <dgm:spPr/>
      <dgm:t>
        <a:bodyPr/>
        <a:lstStyle/>
        <a:p>
          <a:endParaRPr lang="en-US"/>
        </a:p>
      </dgm:t>
    </dgm:pt>
    <dgm:pt modelId="{B0FFA7B0-6CEA-45A6-B13D-B8218F989818}">
      <dgm:prSet/>
      <dgm:spPr/>
      <dgm:t>
        <a:bodyPr/>
        <a:lstStyle/>
        <a:p>
          <a:pPr>
            <a:defRPr cap="all"/>
          </a:pPr>
          <a:r>
            <a:rPr lang="en-GB" dirty="0" err="1">
              <a:solidFill>
                <a:srgbClr val="0070C0"/>
              </a:solidFill>
            </a:rPr>
            <a:t>Analiza</a:t>
          </a:r>
          <a:r>
            <a:rPr lang="en-GB" dirty="0">
              <a:solidFill>
                <a:srgbClr val="0070C0"/>
              </a:solidFill>
            </a:rPr>
            <a:t> </a:t>
          </a:r>
          <a:r>
            <a:rPr lang="en-GB" dirty="0" err="1">
              <a:solidFill>
                <a:srgbClr val="0070C0"/>
              </a:solidFill>
            </a:rPr>
            <a:t>danych</a:t>
          </a:r>
          <a:endParaRPr lang="en-US" dirty="0">
            <a:solidFill>
              <a:srgbClr val="0070C0"/>
            </a:solidFill>
          </a:endParaRPr>
        </a:p>
      </dgm:t>
    </dgm:pt>
    <dgm:pt modelId="{B8FAA685-23B9-41A8-AABC-4EEB89766EA3}" type="parTrans" cxnId="{2A134272-7EA3-4C34-82C6-8550EDBF78D1}">
      <dgm:prSet/>
      <dgm:spPr/>
      <dgm:t>
        <a:bodyPr/>
        <a:lstStyle/>
        <a:p>
          <a:endParaRPr lang="en-US"/>
        </a:p>
      </dgm:t>
    </dgm:pt>
    <dgm:pt modelId="{EC3D6594-C067-484D-9BB1-A9722923D877}" type="sibTrans" cxnId="{2A134272-7EA3-4C34-82C6-8550EDBF78D1}">
      <dgm:prSet/>
      <dgm:spPr/>
      <dgm:t>
        <a:bodyPr/>
        <a:lstStyle/>
        <a:p>
          <a:endParaRPr lang="en-US"/>
        </a:p>
      </dgm:t>
    </dgm:pt>
    <dgm:pt modelId="{6A0B0C09-7F3D-45DE-A5BF-EDF2A22CC2D5}">
      <dgm:prSet/>
      <dgm:spPr/>
      <dgm:t>
        <a:bodyPr/>
        <a:lstStyle/>
        <a:p>
          <a:pPr>
            <a:defRPr cap="all"/>
          </a:pPr>
          <a:r>
            <a:rPr lang="en-GB" dirty="0" err="1">
              <a:solidFill>
                <a:srgbClr val="0070C0"/>
              </a:solidFill>
            </a:rPr>
            <a:t>Szkolenia</a:t>
          </a:r>
          <a:endParaRPr lang="en-US" dirty="0">
            <a:solidFill>
              <a:srgbClr val="0070C0"/>
            </a:solidFill>
          </a:endParaRPr>
        </a:p>
      </dgm:t>
    </dgm:pt>
    <dgm:pt modelId="{7883009B-C126-43DB-BC06-D58D66F239BF}" type="parTrans" cxnId="{379CA37E-7E71-4404-8D42-E05BCD58C987}">
      <dgm:prSet/>
      <dgm:spPr/>
      <dgm:t>
        <a:bodyPr/>
        <a:lstStyle/>
        <a:p>
          <a:endParaRPr lang="en-US"/>
        </a:p>
      </dgm:t>
    </dgm:pt>
    <dgm:pt modelId="{58E648DB-767E-4CB4-AD3D-77D133BEA7B8}" type="sibTrans" cxnId="{379CA37E-7E71-4404-8D42-E05BCD58C987}">
      <dgm:prSet/>
      <dgm:spPr/>
      <dgm:t>
        <a:bodyPr/>
        <a:lstStyle/>
        <a:p>
          <a:endParaRPr lang="en-US"/>
        </a:p>
      </dgm:t>
    </dgm:pt>
    <dgm:pt modelId="{C800D8FE-8D56-450F-BA4E-8537A58C69BF}" type="pres">
      <dgm:prSet presAssocID="{F45B7202-A8DE-435E-ADBF-CDB9183E53D8}" presName="root" presStyleCnt="0">
        <dgm:presLayoutVars>
          <dgm:dir/>
          <dgm:resizeHandles val="exact"/>
        </dgm:presLayoutVars>
      </dgm:prSet>
      <dgm:spPr/>
    </dgm:pt>
    <dgm:pt modelId="{36023720-6EFC-4372-9EBE-E97DA3169547}" type="pres">
      <dgm:prSet presAssocID="{9F40D6AB-C9C1-4F66-868A-B3E0CBC6283A}" presName="compNode" presStyleCnt="0"/>
      <dgm:spPr/>
    </dgm:pt>
    <dgm:pt modelId="{06B42BF2-C974-431B-9C88-70CCE79CD7A8}" type="pres">
      <dgm:prSet presAssocID="{9F40D6AB-C9C1-4F66-868A-B3E0CBC6283A}" presName="iconBgRect" presStyleLbl="bgShp" presStyleIdx="0" presStyleCnt="4"/>
      <dgm:spPr>
        <a:solidFill>
          <a:schemeClr val="accent1">
            <a:lumMod val="20000"/>
            <a:lumOff val="80000"/>
          </a:schemeClr>
        </a:solidFill>
      </dgm:spPr>
    </dgm:pt>
    <dgm:pt modelId="{7F456F15-3E84-4C24-92A0-6AAE97E0C50F}" type="pres">
      <dgm:prSet presAssocID="{9F40D6AB-C9C1-4F66-868A-B3E0CBC6283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kument"/>
        </a:ext>
      </dgm:extLst>
    </dgm:pt>
    <dgm:pt modelId="{55BB9F78-0EBE-40BF-82EA-6E4B7FDD7982}" type="pres">
      <dgm:prSet presAssocID="{9F40D6AB-C9C1-4F66-868A-B3E0CBC6283A}" presName="spaceRect" presStyleCnt="0"/>
      <dgm:spPr/>
    </dgm:pt>
    <dgm:pt modelId="{D17E340C-A7C6-4F80-B0CC-AF31F94214B0}" type="pres">
      <dgm:prSet presAssocID="{9F40D6AB-C9C1-4F66-868A-B3E0CBC6283A}" presName="textRect" presStyleLbl="revTx" presStyleIdx="0" presStyleCnt="4">
        <dgm:presLayoutVars>
          <dgm:chMax val="1"/>
          <dgm:chPref val="1"/>
        </dgm:presLayoutVars>
      </dgm:prSet>
      <dgm:spPr/>
    </dgm:pt>
    <dgm:pt modelId="{9C79473E-7DD5-4FE5-AF88-64B19AADA58B}" type="pres">
      <dgm:prSet presAssocID="{5514DE5F-8B6C-4F03-B56F-CB4700A1AE2A}" presName="sibTrans" presStyleCnt="0"/>
      <dgm:spPr/>
    </dgm:pt>
    <dgm:pt modelId="{FD55AEAB-6437-4E2C-9A32-BD09ED011A5D}" type="pres">
      <dgm:prSet presAssocID="{F04A5D51-8B4D-4772-BAAB-CB233DF981A9}" presName="compNode" presStyleCnt="0"/>
      <dgm:spPr/>
    </dgm:pt>
    <dgm:pt modelId="{10F9065B-C561-4384-BFE1-89F7B3545999}" type="pres">
      <dgm:prSet presAssocID="{F04A5D51-8B4D-4772-BAAB-CB233DF981A9}" presName="iconBgRect" presStyleLbl="bgShp" presStyleIdx="1" presStyleCnt="4"/>
      <dgm:spPr>
        <a:solidFill>
          <a:schemeClr val="accent1">
            <a:lumMod val="20000"/>
            <a:lumOff val="80000"/>
          </a:schemeClr>
        </a:solidFill>
      </dgm:spPr>
    </dgm:pt>
    <dgm:pt modelId="{3886388F-3505-4DD7-B9A5-64BBC69CD92C}" type="pres">
      <dgm:prSet presAssocID="{F04A5D51-8B4D-4772-BAAB-CB233DF981A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8A4A1A4A-568C-4AEF-90A8-02D7FDEA3465}" type="pres">
      <dgm:prSet presAssocID="{F04A5D51-8B4D-4772-BAAB-CB233DF981A9}" presName="spaceRect" presStyleCnt="0"/>
      <dgm:spPr/>
    </dgm:pt>
    <dgm:pt modelId="{69E0ED6B-7FB2-4F66-93C9-9B49B94A6AF4}" type="pres">
      <dgm:prSet presAssocID="{F04A5D51-8B4D-4772-BAAB-CB233DF981A9}" presName="textRect" presStyleLbl="revTx" presStyleIdx="1" presStyleCnt="4">
        <dgm:presLayoutVars>
          <dgm:chMax val="1"/>
          <dgm:chPref val="1"/>
        </dgm:presLayoutVars>
      </dgm:prSet>
      <dgm:spPr/>
    </dgm:pt>
    <dgm:pt modelId="{C9F2444D-9045-431F-9A70-B38612332A77}" type="pres">
      <dgm:prSet presAssocID="{031D947A-CEC2-419A-BF99-0CD8E00F89B3}" presName="sibTrans" presStyleCnt="0"/>
      <dgm:spPr/>
    </dgm:pt>
    <dgm:pt modelId="{CAD2AAF7-FC1E-477E-BF4C-8D3D133575BC}" type="pres">
      <dgm:prSet presAssocID="{B0FFA7B0-6CEA-45A6-B13D-B8218F989818}" presName="compNode" presStyleCnt="0"/>
      <dgm:spPr/>
    </dgm:pt>
    <dgm:pt modelId="{5F4E2F27-5B29-4D46-9E35-652AF7A00392}" type="pres">
      <dgm:prSet presAssocID="{B0FFA7B0-6CEA-45A6-B13D-B8218F989818}" presName="iconBgRect" presStyleLbl="bgShp" presStyleIdx="2" presStyleCnt="4"/>
      <dgm:spPr>
        <a:solidFill>
          <a:schemeClr val="accent1">
            <a:lumMod val="20000"/>
            <a:lumOff val="80000"/>
          </a:schemeClr>
        </a:solidFill>
      </dgm:spPr>
    </dgm:pt>
    <dgm:pt modelId="{8922F1D8-3F2B-4402-89C9-89645BA84504}" type="pres">
      <dgm:prSet presAssocID="{B0FFA7B0-6CEA-45A6-B13D-B8218F98981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A34563C3-E53B-438E-ADDA-743CE6D60C4F}" type="pres">
      <dgm:prSet presAssocID="{B0FFA7B0-6CEA-45A6-B13D-B8218F989818}" presName="spaceRect" presStyleCnt="0"/>
      <dgm:spPr/>
    </dgm:pt>
    <dgm:pt modelId="{D9EC9320-24DE-450B-B149-240B3BC7101B}" type="pres">
      <dgm:prSet presAssocID="{B0FFA7B0-6CEA-45A6-B13D-B8218F989818}" presName="textRect" presStyleLbl="revTx" presStyleIdx="2" presStyleCnt="4">
        <dgm:presLayoutVars>
          <dgm:chMax val="1"/>
          <dgm:chPref val="1"/>
        </dgm:presLayoutVars>
      </dgm:prSet>
      <dgm:spPr/>
    </dgm:pt>
    <dgm:pt modelId="{13040984-6586-447E-AC9C-E4AAEE515D7D}" type="pres">
      <dgm:prSet presAssocID="{EC3D6594-C067-484D-9BB1-A9722923D877}" presName="sibTrans" presStyleCnt="0"/>
      <dgm:spPr/>
    </dgm:pt>
    <dgm:pt modelId="{89546E6F-E5A5-46F7-A605-BB5CABC29C42}" type="pres">
      <dgm:prSet presAssocID="{6A0B0C09-7F3D-45DE-A5BF-EDF2A22CC2D5}" presName="compNode" presStyleCnt="0"/>
      <dgm:spPr/>
    </dgm:pt>
    <dgm:pt modelId="{6ADC1F1F-1823-41A0-8A6B-F30E5CCFF4FD}" type="pres">
      <dgm:prSet presAssocID="{6A0B0C09-7F3D-45DE-A5BF-EDF2A22CC2D5}" presName="iconBgRect" presStyleLbl="bgShp" presStyleIdx="3" presStyleCnt="4"/>
      <dgm:spPr>
        <a:solidFill>
          <a:schemeClr val="accent1">
            <a:lumMod val="20000"/>
            <a:lumOff val="80000"/>
          </a:schemeClr>
        </a:solidFill>
      </dgm:spPr>
    </dgm:pt>
    <dgm:pt modelId="{0711D520-2485-44A8-8DBB-160C994799F7}" type="pres">
      <dgm:prSet presAssocID="{6A0B0C09-7F3D-45DE-A5BF-EDF2A22CC2D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auczyciel"/>
        </a:ext>
      </dgm:extLst>
    </dgm:pt>
    <dgm:pt modelId="{E9D642B3-DA0B-41D5-857A-6A920A3EE737}" type="pres">
      <dgm:prSet presAssocID="{6A0B0C09-7F3D-45DE-A5BF-EDF2A22CC2D5}" presName="spaceRect" presStyleCnt="0"/>
      <dgm:spPr/>
    </dgm:pt>
    <dgm:pt modelId="{25F948FC-FF60-4761-B8C3-1DD29CA91B97}" type="pres">
      <dgm:prSet presAssocID="{6A0B0C09-7F3D-45DE-A5BF-EDF2A22CC2D5}" presName="textRect" presStyleLbl="revTx" presStyleIdx="3" presStyleCnt="4">
        <dgm:presLayoutVars>
          <dgm:chMax val="1"/>
          <dgm:chPref val="1"/>
        </dgm:presLayoutVars>
      </dgm:prSet>
      <dgm:spPr/>
    </dgm:pt>
  </dgm:ptLst>
  <dgm:cxnLst>
    <dgm:cxn modelId="{307F5C1B-9948-448A-80BC-0855401B8AAF}" type="presOf" srcId="{9F40D6AB-C9C1-4F66-868A-B3E0CBC6283A}" destId="{D17E340C-A7C6-4F80-B0CC-AF31F94214B0}" srcOrd="0" destOrd="0" presId="urn:microsoft.com/office/officeart/2018/5/layout/IconCircleLabelList"/>
    <dgm:cxn modelId="{183D061D-98B6-4BFB-A10C-9C12FEF003D1}" type="presOf" srcId="{6A0B0C09-7F3D-45DE-A5BF-EDF2A22CC2D5}" destId="{25F948FC-FF60-4761-B8C3-1DD29CA91B97}" srcOrd="0" destOrd="0" presId="urn:microsoft.com/office/officeart/2018/5/layout/IconCircleLabelList"/>
    <dgm:cxn modelId="{C1892C46-F860-49C7-89F0-FD05E2D49089}" type="presOf" srcId="{F45B7202-A8DE-435E-ADBF-CDB9183E53D8}" destId="{C800D8FE-8D56-450F-BA4E-8537A58C69BF}" srcOrd="0" destOrd="0" presId="urn:microsoft.com/office/officeart/2018/5/layout/IconCircleLabelList"/>
    <dgm:cxn modelId="{2A134272-7EA3-4C34-82C6-8550EDBF78D1}" srcId="{F45B7202-A8DE-435E-ADBF-CDB9183E53D8}" destId="{B0FFA7B0-6CEA-45A6-B13D-B8218F989818}" srcOrd="2" destOrd="0" parTransId="{B8FAA685-23B9-41A8-AABC-4EEB89766EA3}" sibTransId="{EC3D6594-C067-484D-9BB1-A9722923D877}"/>
    <dgm:cxn modelId="{1E4C5876-9EED-420B-85C3-29DF17FEB7BE}" type="presOf" srcId="{B0FFA7B0-6CEA-45A6-B13D-B8218F989818}" destId="{D9EC9320-24DE-450B-B149-240B3BC7101B}" srcOrd="0" destOrd="0" presId="urn:microsoft.com/office/officeart/2018/5/layout/IconCircleLabelList"/>
    <dgm:cxn modelId="{E53FA07A-6324-42DD-BFB4-C56322E3D519}" srcId="{F45B7202-A8DE-435E-ADBF-CDB9183E53D8}" destId="{F04A5D51-8B4D-4772-BAAB-CB233DF981A9}" srcOrd="1" destOrd="0" parTransId="{A11BA2DC-3875-485B-9994-2038C1034D26}" sibTransId="{031D947A-CEC2-419A-BF99-0CD8E00F89B3}"/>
    <dgm:cxn modelId="{379CA37E-7E71-4404-8D42-E05BCD58C987}" srcId="{F45B7202-A8DE-435E-ADBF-CDB9183E53D8}" destId="{6A0B0C09-7F3D-45DE-A5BF-EDF2A22CC2D5}" srcOrd="3" destOrd="0" parTransId="{7883009B-C126-43DB-BC06-D58D66F239BF}" sibTransId="{58E648DB-767E-4CB4-AD3D-77D133BEA7B8}"/>
    <dgm:cxn modelId="{1A5AF2A4-2BB0-46A4-A017-813BB41F0B81}" srcId="{F45B7202-A8DE-435E-ADBF-CDB9183E53D8}" destId="{9F40D6AB-C9C1-4F66-868A-B3E0CBC6283A}" srcOrd="0" destOrd="0" parTransId="{8A223E0B-6C94-41F6-A117-84F18CD621CE}" sibTransId="{5514DE5F-8B6C-4F03-B56F-CB4700A1AE2A}"/>
    <dgm:cxn modelId="{EA20CAA8-D40A-41BD-B8FE-D12CA2B619D2}" type="presOf" srcId="{F04A5D51-8B4D-4772-BAAB-CB233DF981A9}" destId="{69E0ED6B-7FB2-4F66-93C9-9B49B94A6AF4}" srcOrd="0" destOrd="0" presId="urn:microsoft.com/office/officeart/2018/5/layout/IconCircleLabelList"/>
    <dgm:cxn modelId="{1299D43C-984B-4704-BE81-26240E3AD1F2}" type="presParOf" srcId="{C800D8FE-8D56-450F-BA4E-8537A58C69BF}" destId="{36023720-6EFC-4372-9EBE-E97DA3169547}" srcOrd="0" destOrd="0" presId="urn:microsoft.com/office/officeart/2018/5/layout/IconCircleLabelList"/>
    <dgm:cxn modelId="{17C8E3A2-B320-404C-8EE1-C639157366FA}" type="presParOf" srcId="{36023720-6EFC-4372-9EBE-E97DA3169547}" destId="{06B42BF2-C974-431B-9C88-70CCE79CD7A8}" srcOrd="0" destOrd="0" presId="urn:microsoft.com/office/officeart/2018/5/layout/IconCircleLabelList"/>
    <dgm:cxn modelId="{F207B07A-24C9-4669-B1D2-7B0292FA2410}" type="presParOf" srcId="{36023720-6EFC-4372-9EBE-E97DA3169547}" destId="{7F456F15-3E84-4C24-92A0-6AAE97E0C50F}" srcOrd="1" destOrd="0" presId="urn:microsoft.com/office/officeart/2018/5/layout/IconCircleLabelList"/>
    <dgm:cxn modelId="{AB784D11-6E73-42B6-8987-5A99861A9314}" type="presParOf" srcId="{36023720-6EFC-4372-9EBE-E97DA3169547}" destId="{55BB9F78-0EBE-40BF-82EA-6E4B7FDD7982}" srcOrd="2" destOrd="0" presId="urn:microsoft.com/office/officeart/2018/5/layout/IconCircleLabelList"/>
    <dgm:cxn modelId="{F44BB6E5-C95D-4F60-B9F5-323EEDA6E6D0}" type="presParOf" srcId="{36023720-6EFC-4372-9EBE-E97DA3169547}" destId="{D17E340C-A7C6-4F80-B0CC-AF31F94214B0}" srcOrd="3" destOrd="0" presId="urn:microsoft.com/office/officeart/2018/5/layout/IconCircleLabelList"/>
    <dgm:cxn modelId="{A39CCB20-B9FF-4D31-B2E8-ED9EC1F1BD43}" type="presParOf" srcId="{C800D8FE-8D56-450F-BA4E-8537A58C69BF}" destId="{9C79473E-7DD5-4FE5-AF88-64B19AADA58B}" srcOrd="1" destOrd="0" presId="urn:microsoft.com/office/officeart/2018/5/layout/IconCircleLabelList"/>
    <dgm:cxn modelId="{EBF8F884-8D64-4F4F-81F6-0FA98761E4C7}" type="presParOf" srcId="{C800D8FE-8D56-450F-BA4E-8537A58C69BF}" destId="{FD55AEAB-6437-4E2C-9A32-BD09ED011A5D}" srcOrd="2" destOrd="0" presId="urn:microsoft.com/office/officeart/2018/5/layout/IconCircleLabelList"/>
    <dgm:cxn modelId="{8C0DBD65-574A-4A8B-BEB3-F06C6DE79551}" type="presParOf" srcId="{FD55AEAB-6437-4E2C-9A32-BD09ED011A5D}" destId="{10F9065B-C561-4384-BFE1-89F7B3545999}" srcOrd="0" destOrd="0" presId="urn:microsoft.com/office/officeart/2018/5/layout/IconCircleLabelList"/>
    <dgm:cxn modelId="{A70EFC2C-2E60-4214-A0ED-1A5DB81817A2}" type="presParOf" srcId="{FD55AEAB-6437-4E2C-9A32-BD09ED011A5D}" destId="{3886388F-3505-4DD7-B9A5-64BBC69CD92C}" srcOrd="1" destOrd="0" presId="urn:microsoft.com/office/officeart/2018/5/layout/IconCircleLabelList"/>
    <dgm:cxn modelId="{806E91D0-B04C-4624-AFF6-DD44A722C5C0}" type="presParOf" srcId="{FD55AEAB-6437-4E2C-9A32-BD09ED011A5D}" destId="{8A4A1A4A-568C-4AEF-90A8-02D7FDEA3465}" srcOrd="2" destOrd="0" presId="urn:microsoft.com/office/officeart/2018/5/layout/IconCircleLabelList"/>
    <dgm:cxn modelId="{41038D82-E5C8-4271-B4C2-5503D93F3374}" type="presParOf" srcId="{FD55AEAB-6437-4E2C-9A32-BD09ED011A5D}" destId="{69E0ED6B-7FB2-4F66-93C9-9B49B94A6AF4}" srcOrd="3" destOrd="0" presId="urn:microsoft.com/office/officeart/2018/5/layout/IconCircleLabelList"/>
    <dgm:cxn modelId="{20B377E1-A1D8-4CE2-B942-14268A25660D}" type="presParOf" srcId="{C800D8FE-8D56-450F-BA4E-8537A58C69BF}" destId="{C9F2444D-9045-431F-9A70-B38612332A77}" srcOrd="3" destOrd="0" presId="urn:microsoft.com/office/officeart/2018/5/layout/IconCircleLabelList"/>
    <dgm:cxn modelId="{2F325469-FA45-4F0C-AD71-C4FACDE1089C}" type="presParOf" srcId="{C800D8FE-8D56-450F-BA4E-8537A58C69BF}" destId="{CAD2AAF7-FC1E-477E-BF4C-8D3D133575BC}" srcOrd="4" destOrd="0" presId="urn:microsoft.com/office/officeart/2018/5/layout/IconCircleLabelList"/>
    <dgm:cxn modelId="{8FE1653E-3F5D-4FFE-97D7-0129281F0545}" type="presParOf" srcId="{CAD2AAF7-FC1E-477E-BF4C-8D3D133575BC}" destId="{5F4E2F27-5B29-4D46-9E35-652AF7A00392}" srcOrd="0" destOrd="0" presId="urn:microsoft.com/office/officeart/2018/5/layout/IconCircleLabelList"/>
    <dgm:cxn modelId="{0EF12F50-830C-4F7C-B515-D8275572DE79}" type="presParOf" srcId="{CAD2AAF7-FC1E-477E-BF4C-8D3D133575BC}" destId="{8922F1D8-3F2B-4402-89C9-89645BA84504}" srcOrd="1" destOrd="0" presId="urn:microsoft.com/office/officeart/2018/5/layout/IconCircleLabelList"/>
    <dgm:cxn modelId="{FD0A6B95-D9C3-48E0-8E8C-1D9B0FEE9421}" type="presParOf" srcId="{CAD2AAF7-FC1E-477E-BF4C-8D3D133575BC}" destId="{A34563C3-E53B-438E-ADDA-743CE6D60C4F}" srcOrd="2" destOrd="0" presId="urn:microsoft.com/office/officeart/2018/5/layout/IconCircleLabelList"/>
    <dgm:cxn modelId="{2B6B5B10-EFB9-4A65-9E57-223FBB227D27}" type="presParOf" srcId="{CAD2AAF7-FC1E-477E-BF4C-8D3D133575BC}" destId="{D9EC9320-24DE-450B-B149-240B3BC7101B}" srcOrd="3" destOrd="0" presId="urn:microsoft.com/office/officeart/2018/5/layout/IconCircleLabelList"/>
    <dgm:cxn modelId="{B600622C-0E71-42E0-80BB-B1F3DF6B9164}" type="presParOf" srcId="{C800D8FE-8D56-450F-BA4E-8537A58C69BF}" destId="{13040984-6586-447E-AC9C-E4AAEE515D7D}" srcOrd="5" destOrd="0" presId="urn:microsoft.com/office/officeart/2018/5/layout/IconCircleLabelList"/>
    <dgm:cxn modelId="{B4E3D481-7014-4CEE-9CA1-138FDA38BDA6}" type="presParOf" srcId="{C800D8FE-8D56-450F-BA4E-8537A58C69BF}" destId="{89546E6F-E5A5-46F7-A605-BB5CABC29C42}" srcOrd="6" destOrd="0" presId="urn:microsoft.com/office/officeart/2018/5/layout/IconCircleLabelList"/>
    <dgm:cxn modelId="{19F9CDCD-AEB6-48C0-8CD4-5131F924F87F}" type="presParOf" srcId="{89546E6F-E5A5-46F7-A605-BB5CABC29C42}" destId="{6ADC1F1F-1823-41A0-8A6B-F30E5CCFF4FD}" srcOrd="0" destOrd="0" presId="urn:microsoft.com/office/officeart/2018/5/layout/IconCircleLabelList"/>
    <dgm:cxn modelId="{110AF883-B180-4CD4-B308-8C275DB067AE}" type="presParOf" srcId="{89546E6F-E5A5-46F7-A605-BB5CABC29C42}" destId="{0711D520-2485-44A8-8DBB-160C994799F7}" srcOrd="1" destOrd="0" presId="urn:microsoft.com/office/officeart/2018/5/layout/IconCircleLabelList"/>
    <dgm:cxn modelId="{84793CD1-AC7D-45E1-8672-A34082A9E997}" type="presParOf" srcId="{89546E6F-E5A5-46F7-A605-BB5CABC29C42}" destId="{E9D642B3-DA0B-41D5-857A-6A920A3EE737}" srcOrd="2" destOrd="0" presId="urn:microsoft.com/office/officeart/2018/5/layout/IconCircleLabelList"/>
    <dgm:cxn modelId="{1CD6BDB0-1B20-465B-A4A5-D7A050F4C33D}" type="presParOf" srcId="{89546E6F-E5A5-46F7-A605-BB5CABC29C42}" destId="{25F948FC-FF60-4761-B8C3-1DD29CA91B9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15012C-6629-489D-94A9-A809E769AC32}"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A86C40EA-22D1-498A-921F-CA0E389225BB}">
      <dgm:prSet/>
      <dgm:spPr/>
      <dgm:t>
        <a:bodyPr/>
        <a:lstStyle/>
        <a:p>
          <a:pPr algn="just"/>
          <a:r>
            <a:rPr lang="pl-PL" b="0" i="0" dirty="0">
              <a:solidFill>
                <a:srgbClr val="0070C0"/>
              </a:solidFill>
            </a:rPr>
            <a:t>GEP oznacza zaangażowanie w kwestię równouprawnienia płci i nakłada na pracowników instytucji oraz innych interesariuszy odpowiedzialności za jego cele i założenia</a:t>
          </a:r>
          <a:endParaRPr lang="en-US" dirty="0">
            <a:solidFill>
              <a:srgbClr val="0070C0"/>
            </a:solidFill>
          </a:endParaRPr>
        </a:p>
      </dgm:t>
    </dgm:pt>
    <dgm:pt modelId="{AB95EF56-B493-4CE1-8673-787C1C0CB6A5}" type="parTrans" cxnId="{4277D5F3-6E03-43CC-9970-EC2269145C67}">
      <dgm:prSet/>
      <dgm:spPr/>
      <dgm:t>
        <a:bodyPr/>
        <a:lstStyle/>
        <a:p>
          <a:pPr algn="just"/>
          <a:endParaRPr lang="en-US">
            <a:solidFill>
              <a:srgbClr val="0070C0"/>
            </a:solidFill>
          </a:endParaRPr>
        </a:p>
      </dgm:t>
    </dgm:pt>
    <dgm:pt modelId="{F716FAA7-95E6-4832-8FC8-1674AE519769}" type="sibTrans" cxnId="{4277D5F3-6E03-43CC-9970-EC2269145C67}">
      <dgm:prSet/>
      <dgm:spPr/>
      <dgm:t>
        <a:bodyPr/>
        <a:lstStyle/>
        <a:p>
          <a:pPr algn="just"/>
          <a:endParaRPr lang="en-US">
            <a:solidFill>
              <a:srgbClr val="0070C0"/>
            </a:solidFill>
          </a:endParaRPr>
        </a:p>
      </dgm:t>
    </dgm:pt>
    <dgm:pt modelId="{9E6FE056-0DF9-4678-A878-F5802C06D038}">
      <dgm:prSet/>
      <dgm:spPr/>
      <dgm:t>
        <a:bodyPr/>
        <a:lstStyle/>
        <a:p>
          <a:pPr algn="just"/>
          <a:r>
            <a:rPr lang="pl-PL" dirty="0">
              <a:solidFill>
                <a:srgbClr val="0070C0"/>
              </a:solidFill>
            </a:rPr>
            <a:t>GEP jest oficjalnym dokumentem, opublikowanym na stronie internetowej</a:t>
          </a:r>
          <a:endParaRPr lang="en-US" dirty="0">
            <a:solidFill>
              <a:srgbClr val="0070C0"/>
            </a:solidFill>
          </a:endParaRPr>
        </a:p>
      </dgm:t>
    </dgm:pt>
    <dgm:pt modelId="{5C28E758-B964-42EE-AC8D-C5ABCFDB451F}" type="parTrans" cxnId="{6CCEFD3E-F720-449F-A669-37DA9E027606}">
      <dgm:prSet/>
      <dgm:spPr/>
      <dgm:t>
        <a:bodyPr/>
        <a:lstStyle/>
        <a:p>
          <a:pPr algn="just"/>
          <a:endParaRPr lang="en-US">
            <a:solidFill>
              <a:srgbClr val="0070C0"/>
            </a:solidFill>
          </a:endParaRPr>
        </a:p>
      </dgm:t>
    </dgm:pt>
    <dgm:pt modelId="{2F7B0066-2F41-4C19-9F50-FE54E27F0861}" type="sibTrans" cxnId="{6CCEFD3E-F720-449F-A669-37DA9E027606}">
      <dgm:prSet/>
      <dgm:spPr/>
      <dgm:t>
        <a:bodyPr/>
        <a:lstStyle/>
        <a:p>
          <a:pPr algn="just"/>
          <a:endParaRPr lang="en-US">
            <a:solidFill>
              <a:srgbClr val="0070C0"/>
            </a:solidFill>
          </a:endParaRPr>
        </a:p>
      </dgm:t>
    </dgm:pt>
    <dgm:pt modelId="{2F7B12E9-E70F-4D5D-89BF-35C7EDEF65CA}">
      <dgm:prSet/>
      <dgm:spPr/>
      <dgm:t>
        <a:bodyPr/>
        <a:lstStyle/>
        <a:p>
          <a:pPr algn="just"/>
          <a:r>
            <a:rPr lang="pl-PL" dirty="0">
              <a:solidFill>
                <a:srgbClr val="0070C0"/>
              </a:solidFill>
            </a:rPr>
            <a:t>GEP jest podpisany i przyjęty przez najwyższe władze</a:t>
          </a:r>
          <a:endParaRPr lang="en-US" dirty="0">
            <a:solidFill>
              <a:srgbClr val="0070C0"/>
            </a:solidFill>
          </a:endParaRPr>
        </a:p>
      </dgm:t>
    </dgm:pt>
    <dgm:pt modelId="{28034396-737C-438D-9A21-CE20D8DE3ECD}" type="parTrans" cxnId="{9B02E93D-16F6-41EC-9ACD-EFE4C7BE1F1A}">
      <dgm:prSet/>
      <dgm:spPr/>
      <dgm:t>
        <a:bodyPr/>
        <a:lstStyle/>
        <a:p>
          <a:pPr algn="just"/>
          <a:endParaRPr lang="en-US">
            <a:solidFill>
              <a:srgbClr val="0070C0"/>
            </a:solidFill>
          </a:endParaRPr>
        </a:p>
      </dgm:t>
    </dgm:pt>
    <dgm:pt modelId="{BA968AE2-04F6-4508-8CF7-9E9E8F22DD83}" type="sibTrans" cxnId="{9B02E93D-16F6-41EC-9ACD-EFE4C7BE1F1A}">
      <dgm:prSet/>
      <dgm:spPr/>
      <dgm:t>
        <a:bodyPr/>
        <a:lstStyle/>
        <a:p>
          <a:pPr algn="just"/>
          <a:endParaRPr lang="en-US">
            <a:solidFill>
              <a:srgbClr val="0070C0"/>
            </a:solidFill>
          </a:endParaRPr>
        </a:p>
      </dgm:t>
    </dgm:pt>
    <dgm:pt modelId="{018CED94-61AC-45C8-BBC4-7AAE49557289}">
      <dgm:prSet/>
      <dgm:spPr/>
      <dgm:t>
        <a:bodyPr/>
        <a:lstStyle/>
        <a:p>
          <a:pPr algn="just"/>
          <a:r>
            <a:rPr lang="pl-PL">
              <a:solidFill>
                <a:srgbClr val="0070C0"/>
              </a:solidFill>
            </a:rPr>
            <a:t>GEP jest upowszechniony wewnątrz instytucji </a:t>
          </a:r>
          <a:endParaRPr lang="en-US">
            <a:solidFill>
              <a:srgbClr val="0070C0"/>
            </a:solidFill>
          </a:endParaRPr>
        </a:p>
      </dgm:t>
    </dgm:pt>
    <dgm:pt modelId="{C3308951-473D-494A-ABA7-85A2DEED4D4B}" type="parTrans" cxnId="{85E61123-EF06-4F85-9690-03723B13D20C}">
      <dgm:prSet/>
      <dgm:spPr/>
      <dgm:t>
        <a:bodyPr/>
        <a:lstStyle/>
        <a:p>
          <a:pPr algn="just"/>
          <a:endParaRPr lang="en-US">
            <a:solidFill>
              <a:srgbClr val="0070C0"/>
            </a:solidFill>
          </a:endParaRPr>
        </a:p>
      </dgm:t>
    </dgm:pt>
    <dgm:pt modelId="{56BE5148-2EA0-4473-8742-ECDFB632217B}" type="sibTrans" cxnId="{85E61123-EF06-4F85-9690-03723B13D20C}">
      <dgm:prSet/>
      <dgm:spPr/>
      <dgm:t>
        <a:bodyPr/>
        <a:lstStyle/>
        <a:p>
          <a:pPr algn="just"/>
          <a:endParaRPr lang="en-US">
            <a:solidFill>
              <a:srgbClr val="0070C0"/>
            </a:solidFill>
          </a:endParaRPr>
        </a:p>
      </dgm:t>
    </dgm:pt>
    <dgm:pt modelId="{389A6C19-AAC1-44AA-ACF5-E932C7DEF7F7}">
      <dgm:prSet/>
      <dgm:spPr/>
      <dgm:t>
        <a:bodyPr/>
        <a:lstStyle/>
        <a:p>
          <a:pPr algn="just"/>
          <a:r>
            <a:rPr lang="pl-PL" b="0" i="0">
              <a:solidFill>
                <a:srgbClr val="0070C0"/>
              </a:solidFill>
            </a:rPr>
            <a:t>GEP zobowiązuje do  regularnej publikacji raportów z postępu prac wdrożeniowych</a:t>
          </a:r>
          <a:endParaRPr lang="en-US">
            <a:solidFill>
              <a:srgbClr val="0070C0"/>
            </a:solidFill>
          </a:endParaRPr>
        </a:p>
      </dgm:t>
    </dgm:pt>
    <dgm:pt modelId="{9E82F840-CC58-4016-84F2-339EDF7691D9}" type="parTrans" cxnId="{F2F9B19A-77F4-4FCB-9ABF-F7503F9A4E61}">
      <dgm:prSet/>
      <dgm:spPr/>
      <dgm:t>
        <a:bodyPr/>
        <a:lstStyle/>
        <a:p>
          <a:pPr algn="just"/>
          <a:endParaRPr lang="en-US">
            <a:solidFill>
              <a:srgbClr val="0070C0"/>
            </a:solidFill>
          </a:endParaRPr>
        </a:p>
      </dgm:t>
    </dgm:pt>
    <dgm:pt modelId="{8A4975DD-33ED-4154-BA00-AF0FDB330F63}" type="sibTrans" cxnId="{F2F9B19A-77F4-4FCB-9ABF-F7503F9A4E61}">
      <dgm:prSet/>
      <dgm:spPr/>
      <dgm:t>
        <a:bodyPr/>
        <a:lstStyle/>
        <a:p>
          <a:pPr algn="just"/>
          <a:endParaRPr lang="en-US">
            <a:solidFill>
              <a:srgbClr val="0070C0"/>
            </a:solidFill>
          </a:endParaRPr>
        </a:p>
      </dgm:t>
    </dgm:pt>
    <dgm:pt modelId="{EF65EFFC-559B-6A46-B356-DCB115601811}" type="pres">
      <dgm:prSet presAssocID="{ED15012C-6629-489D-94A9-A809E769AC32}" presName="vert0" presStyleCnt="0">
        <dgm:presLayoutVars>
          <dgm:dir/>
          <dgm:animOne val="branch"/>
          <dgm:animLvl val="lvl"/>
        </dgm:presLayoutVars>
      </dgm:prSet>
      <dgm:spPr/>
    </dgm:pt>
    <dgm:pt modelId="{20F67409-C568-0441-92B3-3C070EC497E4}" type="pres">
      <dgm:prSet presAssocID="{A86C40EA-22D1-498A-921F-CA0E389225BB}" presName="thickLine" presStyleLbl="alignNode1" presStyleIdx="0" presStyleCnt="5"/>
      <dgm:spPr/>
    </dgm:pt>
    <dgm:pt modelId="{B54A327B-C5F0-DB4B-8088-7B6B500DAA67}" type="pres">
      <dgm:prSet presAssocID="{A86C40EA-22D1-498A-921F-CA0E389225BB}" presName="horz1" presStyleCnt="0"/>
      <dgm:spPr/>
    </dgm:pt>
    <dgm:pt modelId="{3FF6174D-87FC-DA45-BFDF-76FDBCDC07AC}" type="pres">
      <dgm:prSet presAssocID="{A86C40EA-22D1-498A-921F-CA0E389225BB}" presName="tx1" presStyleLbl="revTx" presStyleIdx="0" presStyleCnt="5"/>
      <dgm:spPr/>
    </dgm:pt>
    <dgm:pt modelId="{F63F519F-CB83-204B-85BB-D0CD9D26CD45}" type="pres">
      <dgm:prSet presAssocID="{A86C40EA-22D1-498A-921F-CA0E389225BB}" presName="vert1" presStyleCnt="0"/>
      <dgm:spPr/>
    </dgm:pt>
    <dgm:pt modelId="{8CF05F7F-73DB-C747-80A6-801278BC25D0}" type="pres">
      <dgm:prSet presAssocID="{9E6FE056-0DF9-4678-A878-F5802C06D038}" presName="thickLine" presStyleLbl="alignNode1" presStyleIdx="1" presStyleCnt="5"/>
      <dgm:spPr/>
    </dgm:pt>
    <dgm:pt modelId="{8A718F6D-0D11-FA41-8356-D43000EAE605}" type="pres">
      <dgm:prSet presAssocID="{9E6FE056-0DF9-4678-A878-F5802C06D038}" presName="horz1" presStyleCnt="0"/>
      <dgm:spPr/>
    </dgm:pt>
    <dgm:pt modelId="{CEFD2300-D109-3040-9311-A720926A4597}" type="pres">
      <dgm:prSet presAssocID="{9E6FE056-0DF9-4678-A878-F5802C06D038}" presName="tx1" presStyleLbl="revTx" presStyleIdx="1" presStyleCnt="5"/>
      <dgm:spPr/>
    </dgm:pt>
    <dgm:pt modelId="{E84A354F-57A9-6F40-9A3A-2B253508AF66}" type="pres">
      <dgm:prSet presAssocID="{9E6FE056-0DF9-4678-A878-F5802C06D038}" presName="vert1" presStyleCnt="0"/>
      <dgm:spPr/>
    </dgm:pt>
    <dgm:pt modelId="{FCC14B45-4CB5-EB40-8103-F5223644FA74}" type="pres">
      <dgm:prSet presAssocID="{2F7B12E9-E70F-4D5D-89BF-35C7EDEF65CA}" presName="thickLine" presStyleLbl="alignNode1" presStyleIdx="2" presStyleCnt="5"/>
      <dgm:spPr/>
    </dgm:pt>
    <dgm:pt modelId="{35207060-5FAE-2743-A296-7650E0810679}" type="pres">
      <dgm:prSet presAssocID="{2F7B12E9-E70F-4D5D-89BF-35C7EDEF65CA}" presName="horz1" presStyleCnt="0"/>
      <dgm:spPr/>
    </dgm:pt>
    <dgm:pt modelId="{7CD7F90A-CFAB-E240-89AC-CC35B30C17D8}" type="pres">
      <dgm:prSet presAssocID="{2F7B12E9-E70F-4D5D-89BF-35C7EDEF65CA}" presName="tx1" presStyleLbl="revTx" presStyleIdx="2" presStyleCnt="5"/>
      <dgm:spPr/>
    </dgm:pt>
    <dgm:pt modelId="{25A1BD41-AE29-AA4C-B7BE-962781619EEF}" type="pres">
      <dgm:prSet presAssocID="{2F7B12E9-E70F-4D5D-89BF-35C7EDEF65CA}" presName="vert1" presStyleCnt="0"/>
      <dgm:spPr/>
    </dgm:pt>
    <dgm:pt modelId="{D1F49FAB-DB38-474A-8888-7D891AA7C147}" type="pres">
      <dgm:prSet presAssocID="{018CED94-61AC-45C8-BBC4-7AAE49557289}" presName="thickLine" presStyleLbl="alignNode1" presStyleIdx="3" presStyleCnt="5"/>
      <dgm:spPr/>
    </dgm:pt>
    <dgm:pt modelId="{4BA03CD6-2ED2-564B-ABCB-AAE27EE8776A}" type="pres">
      <dgm:prSet presAssocID="{018CED94-61AC-45C8-BBC4-7AAE49557289}" presName="horz1" presStyleCnt="0"/>
      <dgm:spPr/>
    </dgm:pt>
    <dgm:pt modelId="{628EBAA6-122D-3B45-AEB2-0DC377CB6DCA}" type="pres">
      <dgm:prSet presAssocID="{018CED94-61AC-45C8-BBC4-7AAE49557289}" presName="tx1" presStyleLbl="revTx" presStyleIdx="3" presStyleCnt="5"/>
      <dgm:spPr/>
    </dgm:pt>
    <dgm:pt modelId="{C36B50A9-129C-C747-A3F9-AA33A75995D5}" type="pres">
      <dgm:prSet presAssocID="{018CED94-61AC-45C8-BBC4-7AAE49557289}" presName="vert1" presStyleCnt="0"/>
      <dgm:spPr/>
    </dgm:pt>
    <dgm:pt modelId="{969335E5-85EE-3D4E-9681-EA764CDE1F72}" type="pres">
      <dgm:prSet presAssocID="{389A6C19-AAC1-44AA-ACF5-E932C7DEF7F7}" presName="thickLine" presStyleLbl="alignNode1" presStyleIdx="4" presStyleCnt="5"/>
      <dgm:spPr/>
    </dgm:pt>
    <dgm:pt modelId="{F352A015-F4CE-8D46-9BDB-E4E1F76B9AAD}" type="pres">
      <dgm:prSet presAssocID="{389A6C19-AAC1-44AA-ACF5-E932C7DEF7F7}" presName="horz1" presStyleCnt="0"/>
      <dgm:spPr/>
    </dgm:pt>
    <dgm:pt modelId="{D74E4BC7-4D83-0A44-A44E-7B7206072AE5}" type="pres">
      <dgm:prSet presAssocID="{389A6C19-AAC1-44AA-ACF5-E932C7DEF7F7}" presName="tx1" presStyleLbl="revTx" presStyleIdx="4" presStyleCnt="5"/>
      <dgm:spPr/>
    </dgm:pt>
    <dgm:pt modelId="{85785CA5-A8B8-BF43-A450-883A78406927}" type="pres">
      <dgm:prSet presAssocID="{389A6C19-AAC1-44AA-ACF5-E932C7DEF7F7}" presName="vert1" presStyleCnt="0"/>
      <dgm:spPr/>
    </dgm:pt>
  </dgm:ptLst>
  <dgm:cxnLst>
    <dgm:cxn modelId="{85E61123-EF06-4F85-9690-03723B13D20C}" srcId="{ED15012C-6629-489D-94A9-A809E769AC32}" destId="{018CED94-61AC-45C8-BBC4-7AAE49557289}" srcOrd="3" destOrd="0" parTransId="{C3308951-473D-494A-ABA7-85A2DEED4D4B}" sibTransId="{56BE5148-2EA0-4473-8742-ECDFB632217B}"/>
    <dgm:cxn modelId="{76F3573B-558E-A048-8CE4-946205320BE1}" type="presOf" srcId="{389A6C19-AAC1-44AA-ACF5-E932C7DEF7F7}" destId="{D74E4BC7-4D83-0A44-A44E-7B7206072AE5}" srcOrd="0" destOrd="0" presId="urn:microsoft.com/office/officeart/2008/layout/LinedList"/>
    <dgm:cxn modelId="{9B02E93D-16F6-41EC-9ACD-EFE4C7BE1F1A}" srcId="{ED15012C-6629-489D-94A9-A809E769AC32}" destId="{2F7B12E9-E70F-4D5D-89BF-35C7EDEF65CA}" srcOrd="2" destOrd="0" parTransId="{28034396-737C-438D-9A21-CE20D8DE3ECD}" sibTransId="{BA968AE2-04F6-4508-8CF7-9E9E8F22DD83}"/>
    <dgm:cxn modelId="{7B632E3E-E4FE-4A4D-9F46-8F67C262A282}" type="presOf" srcId="{A86C40EA-22D1-498A-921F-CA0E389225BB}" destId="{3FF6174D-87FC-DA45-BFDF-76FDBCDC07AC}" srcOrd="0" destOrd="0" presId="urn:microsoft.com/office/officeart/2008/layout/LinedList"/>
    <dgm:cxn modelId="{6CCEFD3E-F720-449F-A669-37DA9E027606}" srcId="{ED15012C-6629-489D-94A9-A809E769AC32}" destId="{9E6FE056-0DF9-4678-A878-F5802C06D038}" srcOrd="1" destOrd="0" parTransId="{5C28E758-B964-42EE-AC8D-C5ABCFDB451F}" sibTransId="{2F7B0066-2F41-4C19-9F50-FE54E27F0861}"/>
    <dgm:cxn modelId="{A42EF875-3DC8-8348-9E19-EDEE41D2F25C}" type="presOf" srcId="{ED15012C-6629-489D-94A9-A809E769AC32}" destId="{EF65EFFC-559B-6A46-B356-DCB115601811}" srcOrd="0" destOrd="0" presId="urn:microsoft.com/office/officeart/2008/layout/LinedList"/>
    <dgm:cxn modelId="{ACF39B98-F5DB-0144-8671-62DF33CDF7A1}" type="presOf" srcId="{2F7B12E9-E70F-4D5D-89BF-35C7EDEF65CA}" destId="{7CD7F90A-CFAB-E240-89AC-CC35B30C17D8}" srcOrd="0" destOrd="0" presId="urn:microsoft.com/office/officeart/2008/layout/LinedList"/>
    <dgm:cxn modelId="{F2F9B19A-77F4-4FCB-9ABF-F7503F9A4E61}" srcId="{ED15012C-6629-489D-94A9-A809E769AC32}" destId="{389A6C19-AAC1-44AA-ACF5-E932C7DEF7F7}" srcOrd="4" destOrd="0" parTransId="{9E82F840-CC58-4016-84F2-339EDF7691D9}" sibTransId="{8A4975DD-33ED-4154-BA00-AF0FDB330F63}"/>
    <dgm:cxn modelId="{280C6B9F-EAC0-7340-B45F-EBAFBB15A9EF}" type="presOf" srcId="{018CED94-61AC-45C8-BBC4-7AAE49557289}" destId="{628EBAA6-122D-3B45-AEB2-0DC377CB6DCA}" srcOrd="0" destOrd="0" presId="urn:microsoft.com/office/officeart/2008/layout/LinedList"/>
    <dgm:cxn modelId="{8B712AE9-98A5-8A41-988A-C012FD9737AE}" type="presOf" srcId="{9E6FE056-0DF9-4678-A878-F5802C06D038}" destId="{CEFD2300-D109-3040-9311-A720926A4597}" srcOrd="0" destOrd="0" presId="urn:microsoft.com/office/officeart/2008/layout/LinedList"/>
    <dgm:cxn modelId="{4277D5F3-6E03-43CC-9970-EC2269145C67}" srcId="{ED15012C-6629-489D-94A9-A809E769AC32}" destId="{A86C40EA-22D1-498A-921F-CA0E389225BB}" srcOrd="0" destOrd="0" parTransId="{AB95EF56-B493-4CE1-8673-787C1C0CB6A5}" sibTransId="{F716FAA7-95E6-4832-8FC8-1674AE519769}"/>
    <dgm:cxn modelId="{7B5D8EB7-5132-3D46-9438-B26A17CCA338}" type="presParOf" srcId="{EF65EFFC-559B-6A46-B356-DCB115601811}" destId="{20F67409-C568-0441-92B3-3C070EC497E4}" srcOrd="0" destOrd="0" presId="urn:microsoft.com/office/officeart/2008/layout/LinedList"/>
    <dgm:cxn modelId="{BEAF97E2-5602-8440-B26B-1C45C349E69D}" type="presParOf" srcId="{EF65EFFC-559B-6A46-B356-DCB115601811}" destId="{B54A327B-C5F0-DB4B-8088-7B6B500DAA67}" srcOrd="1" destOrd="0" presId="urn:microsoft.com/office/officeart/2008/layout/LinedList"/>
    <dgm:cxn modelId="{85030934-8FE9-8048-8265-2F733BB56805}" type="presParOf" srcId="{B54A327B-C5F0-DB4B-8088-7B6B500DAA67}" destId="{3FF6174D-87FC-DA45-BFDF-76FDBCDC07AC}" srcOrd="0" destOrd="0" presId="urn:microsoft.com/office/officeart/2008/layout/LinedList"/>
    <dgm:cxn modelId="{03FF186B-F703-1C45-9EA7-2BD231D1AC1A}" type="presParOf" srcId="{B54A327B-C5F0-DB4B-8088-7B6B500DAA67}" destId="{F63F519F-CB83-204B-85BB-D0CD9D26CD45}" srcOrd="1" destOrd="0" presId="urn:microsoft.com/office/officeart/2008/layout/LinedList"/>
    <dgm:cxn modelId="{3CA5224A-B30E-AF4D-811C-97EC21CDFF2B}" type="presParOf" srcId="{EF65EFFC-559B-6A46-B356-DCB115601811}" destId="{8CF05F7F-73DB-C747-80A6-801278BC25D0}" srcOrd="2" destOrd="0" presId="urn:microsoft.com/office/officeart/2008/layout/LinedList"/>
    <dgm:cxn modelId="{BA68E3FA-5920-904C-92A0-47E525538744}" type="presParOf" srcId="{EF65EFFC-559B-6A46-B356-DCB115601811}" destId="{8A718F6D-0D11-FA41-8356-D43000EAE605}" srcOrd="3" destOrd="0" presId="urn:microsoft.com/office/officeart/2008/layout/LinedList"/>
    <dgm:cxn modelId="{9BD6589F-F069-C045-BD79-08AAA81FDA61}" type="presParOf" srcId="{8A718F6D-0D11-FA41-8356-D43000EAE605}" destId="{CEFD2300-D109-3040-9311-A720926A4597}" srcOrd="0" destOrd="0" presId="urn:microsoft.com/office/officeart/2008/layout/LinedList"/>
    <dgm:cxn modelId="{E947087F-E1DE-734F-A6CF-AB940D604562}" type="presParOf" srcId="{8A718F6D-0D11-FA41-8356-D43000EAE605}" destId="{E84A354F-57A9-6F40-9A3A-2B253508AF66}" srcOrd="1" destOrd="0" presId="urn:microsoft.com/office/officeart/2008/layout/LinedList"/>
    <dgm:cxn modelId="{3EFED204-EE3D-8846-AF56-B57D124073D5}" type="presParOf" srcId="{EF65EFFC-559B-6A46-B356-DCB115601811}" destId="{FCC14B45-4CB5-EB40-8103-F5223644FA74}" srcOrd="4" destOrd="0" presId="urn:microsoft.com/office/officeart/2008/layout/LinedList"/>
    <dgm:cxn modelId="{1F33A69F-2B4E-2343-8D2A-AC37ADE204EF}" type="presParOf" srcId="{EF65EFFC-559B-6A46-B356-DCB115601811}" destId="{35207060-5FAE-2743-A296-7650E0810679}" srcOrd="5" destOrd="0" presId="urn:microsoft.com/office/officeart/2008/layout/LinedList"/>
    <dgm:cxn modelId="{C8DB2E92-3BE9-F546-BFFD-487D204207BE}" type="presParOf" srcId="{35207060-5FAE-2743-A296-7650E0810679}" destId="{7CD7F90A-CFAB-E240-89AC-CC35B30C17D8}" srcOrd="0" destOrd="0" presId="urn:microsoft.com/office/officeart/2008/layout/LinedList"/>
    <dgm:cxn modelId="{BCFD12CB-0794-7346-8AC8-FB40A603DE10}" type="presParOf" srcId="{35207060-5FAE-2743-A296-7650E0810679}" destId="{25A1BD41-AE29-AA4C-B7BE-962781619EEF}" srcOrd="1" destOrd="0" presId="urn:microsoft.com/office/officeart/2008/layout/LinedList"/>
    <dgm:cxn modelId="{0F2BCA08-DB51-5F42-9F28-7E5BF7F2434B}" type="presParOf" srcId="{EF65EFFC-559B-6A46-B356-DCB115601811}" destId="{D1F49FAB-DB38-474A-8888-7D891AA7C147}" srcOrd="6" destOrd="0" presId="urn:microsoft.com/office/officeart/2008/layout/LinedList"/>
    <dgm:cxn modelId="{42230886-0EE3-8A4F-A7AF-D740FB577697}" type="presParOf" srcId="{EF65EFFC-559B-6A46-B356-DCB115601811}" destId="{4BA03CD6-2ED2-564B-ABCB-AAE27EE8776A}" srcOrd="7" destOrd="0" presId="urn:microsoft.com/office/officeart/2008/layout/LinedList"/>
    <dgm:cxn modelId="{07ABF2BD-F64F-4242-BDFC-52598A626329}" type="presParOf" srcId="{4BA03CD6-2ED2-564B-ABCB-AAE27EE8776A}" destId="{628EBAA6-122D-3B45-AEB2-0DC377CB6DCA}" srcOrd="0" destOrd="0" presId="urn:microsoft.com/office/officeart/2008/layout/LinedList"/>
    <dgm:cxn modelId="{D57663CC-E71C-3641-9464-148E8ECF9605}" type="presParOf" srcId="{4BA03CD6-2ED2-564B-ABCB-AAE27EE8776A}" destId="{C36B50A9-129C-C747-A3F9-AA33A75995D5}" srcOrd="1" destOrd="0" presId="urn:microsoft.com/office/officeart/2008/layout/LinedList"/>
    <dgm:cxn modelId="{9E4AFA09-2455-0145-9BD2-192DBAE48521}" type="presParOf" srcId="{EF65EFFC-559B-6A46-B356-DCB115601811}" destId="{969335E5-85EE-3D4E-9681-EA764CDE1F72}" srcOrd="8" destOrd="0" presId="urn:microsoft.com/office/officeart/2008/layout/LinedList"/>
    <dgm:cxn modelId="{E01F38A3-F67D-FD42-8D65-4461C2E129E3}" type="presParOf" srcId="{EF65EFFC-559B-6A46-B356-DCB115601811}" destId="{F352A015-F4CE-8D46-9BDB-E4E1F76B9AAD}" srcOrd="9" destOrd="0" presId="urn:microsoft.com/office/officeart/2008/layout/LinedList"/>
    <dgm:cxn modelId="{4E13F27B-61C3-4942-9593-907999626F70}" type="presParOf" srcId="{F352A015-F4CE-8D46-9BDB-E4E1F76B9AAD}" destId="{D74E4BC7-4D83-0A44-A44E-7B7206072AE5}" srcOrd="0" destOrd="0" presId="urn:microsoft.com/office/officeart/2008/layout/LinedList"/>
    <dgm:cxn modelId="{8C25E7CE-618F-3240-BC9B-014220EE415A}" type="presParOf" srcId="{F352A015-F4CE-8D46-9BDB-E4E1F76B9AAD}" destId="{85785CA5-A8B8-BF43-A450-883A784069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15012C-6629-489D-94A9-A809E769AC32}"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A86C40EA-22D1-498A-921F-CA0E389225BB}">
      <dgm:prSet/>
      <dgm:spPr/>
      <dgm:t>
        <a:bodyPr/>
        <a:lstStyle/>
        <a:p>
          <a:pPr algn="just"/>
          <a:r>
            <a:rPr lang="pl-PL" dirty="0">
              <a:solidFill>
                <a:srgbClr val="0070C0"/>
              </a:solidFill>
            </a:rPr>
            <a:t>Rozmiar i struktura zasobów przeznaczonych na GEP dostosowana do wielkości i potrzeb organizacji (obowiązek dostępności zasobów w całym cyklu funkcjonowania GEP)</a:t>
          </a:r>
          <a:endParaRPr lang="en-US" dirty="0">
            <a:solidFill>
              <a:srgbClr val="0070C0"/>
            </a:solidFill>
          </a:endParaRPr>
        </a:p>
      </dgm:t>
    </dgm:pt>
    <dgm:pt modelId="{AB95EF56-B493-4CE1-8673-787C1C0CB6A5}" type="parTrans" cxnId="{4277D5F3-6E03-43CC-9970-EC2269145C67}">
      <dgm:prSet/>
      <dgm:spPr/>
      <dgm:t>
        <a:bodyPr/>
        <a:lstStyle/>
        <a:p>
          <a:pPr algn="just"/>
          <a:endParaRPr lang="en-US">
            <a:solidFill>
              <a:srgbClr val="0070C0"/>
            </a:solidFill>
          </a:endParaRPr>
        </a:p>
      </dgm:t>
    </dgm:pt>
    <dgm:pt modelId="{F716FAA7-95E6-4832-8FC8-1674AE519769}" type="sibTrans" cxnId="{4277D5F3-6E03-43CC-9970-EC2269145C67}">
      <dgm:prSet/>
      <dgm:spPr/>
      <dgm:t>
        <a:bodyPr/>
        <a:lstStyle/>
        <a:p>
          <a:pPr algn="just"/>
          <a:endParaRPr lang="en-US">
            <a:solidFill>
              <a:srgbClr val="0070C0"/>
            </a:solidFill>
          </a:endParaRPr>
        </a:p>
      </dgm:t>
    </dgm:pt>
    <dgm:pt modelId="{9E6FE056-0DF9-4678-A878-F5802C06D038}">
      <dgm:prSet/>
      <dgm:spPr/>
      <dgm:t>
        <a:bodyPr/>
        <a:lstStyle/>
        <a:p>
          <a:pPr algn="just"/>
          <a:r>
            <a:rPr lang="pl-PL" b="0" i="0" dirty="0">
              <a:solidFill>
                <a:srgbClr val="0070C0"/>
              </a:solidFill>
            </a:rPr>
            <a:t>GEP musi zawierać informację o tym, jakie zasoby zostały przewidziane dla jego wdrożenia, </a:t>
          </a:r>
          <a:r>
            <a:rPr lang="en-US" dirty="0">
              <a:solidFill>
                <a:srgbClr val="0070C0"/>
              </a:solidFill>
            </a:rPr>
            <a:t>np. </a:t>
          </a:r>
          <a:r>
            <a:rPr lang="en-US" dirty="0" err="1">
              <a:solidFill>
                <a:srgbClr val="0070C0"/>
              </a:solidFill>
            </a:rPr>
            <a:t>kto</a:t>
          </a:r>
          <a:r>
            <a:rPr lang="en-US" dirty="0">
              <a:solidFill>
                <a:srgbClr val="0070C0"/>
              </a:solidFill>
            </a:rPr>
            <a:t> jest </a:t>
          </a:r>
          <a:r>
            <a:rPr lang="en-US" dirty="0" err="1">
              <a:solidFill>
                <a:srgbClr val="0070C0"/>
              </a:solidFill>
            </a:rPr>
            <a:t>odpowiedzialny</a:t>
          </a:r>
          <a:r>
            <a:rPr lang="en-US" dirty="0">
              <a:solidFill>
                <a:srgbClr val="0070C0"/>
              </a:solidFill>
            </a:rPr>
            <a:t> za </a:t>
          </a:r>
          <a:r>
            <a:rPr lang="en-US" dirty="0" err="1">
              <a:solidFill>
                <a:srgbClr val="0070C0"/>
              </a:solidFill>
            </a:rPr>
            <a:t>jakie</a:t>
          </a:r>
          <a:r>
            <a:rPr lang="en-US" dirty="0">
              <a:solidFill>
                <a:srgbClr val="0070C0"/>
              </a:solidFill>
            </a:rPr>
            <a:t> </a:t>
          </a:r>
          <a:r>
            <a:rPr lang="en-US" dirty="0" err="1">
              <a:solidFill>
                <a:srgbClr val="0070C0"/>
              </a:solidFill>
            </a:rPr>
            <a:t>działania</a:t>
          </a:r>
          <a:r>
            <a:rPr lang="en-US" dirty="0">
              <a:solidFill>
                <a:srgbClr val="0070C0"/>
              </a:solidFill>
            </a:rPr>
            <a:t>, </a:t>
          </a:r>
          <a:r>
            <a:rPr lang="en-US" dirty="0" err="1">
              <a:solidFill>
                <a:srgbClr val="0070C0"/>
              </a:solidFill>
            </a:rPr>
            <a:t>jakie</a:t>
          </a:r>
          <a:r>
            <a:rPr lang="en-US" dirty="0">
              <a:solidFill>
                <a:srgbClr val="0070C0"/>
              </a:solidFill>
            </a:rPr>
            <a:t> </a:t>
          </a:r>
          <a:r>
            <a:rPr lang="en-US" dirty="0" err="1">
              <a:solidFill>
                <a:srgbClr val="0070C0"/>
              </a:solidFill>
            </a:rPr>
            <a:t>są</a:t>
          </a:r>
          <a:r>
            <a:rPr lang="en-US" dirty="0">
              <a:solidFill>
                <a:srgbClr val="0070C0"/>
              </a:solidFill>
            </a:rPr>
            <a:t> </a:t>
          </a:r>
          <a:r>
            <a:rPr lang="en-US" dirty="0" err="1">
              <a:solidFill>
                <a:srgbClr val="0070C0"/>
              </a:solidFill>
            </a:rPr>
            <a:t>zasoby</a:t>
          </a:r>
          <a:r>
            <a:rPr lang="en-US" dirty="0">
              <a:solidFill>
                <a:srgbClr val="0070C0"/>
              </a:solidFill>
            </a:rPr>
            <a:t> </a:t>
          </a:r>
          <a:r>
            <a:rPr lang="en-US" dirty="0" err="1">
              <a:solidFill>
                <a:srgbClr val="0070C0"/>
              </a:solidFill>
            </a:rPr>
            <a:t>techniczne</a:t>
          </a:r>
          <a:r>
            <a:rPr lang="en-US" dirty="0">
              <a:solidFill>
                <a:srgbClr val="0070C0"/>
              </a:solidFill>
            </a:rPr>
            <a:t>, </a:t>
          </a:r>
          <a:r>
            <a:rPr lang="en-US" dirty="0" err="1">
              <a:solidFill>
                <a:srgbClr val="0070C0"/>
              </a:solidFill>
            </a:rPr>
            <a:t>finansowe</a:t>
          </a:r>
          <a:r>
            <a:rPr lang="en-US" dirty="0">
              <a:solidFill>
                <a:srgbClr val="0070C0"/>
              </a:solidFill>
            </a:rPr>
            <a:t> </a:t>
          </a:r>
          <a:r>
            <a:rPr lang="en-US" dirty="0" err="1">
              <a:solidFill>
                <a:srgbClr val="0070C0"/>
              </a:solidFill>
            </a:rPr>
            <a:t>i</a:t>
          </a:r>
          <a:r>
            <a:rPr lang="en-US" dirty="0">
              <a:solidFill>
                <a:srgbClr val="0070C0"/>
              </a:solidFill>
            </a:rPr>
            <a:t> in.</a:t>
          </a:r>
        </a:p>
      </dgm:t>
    </dgm:pt>
    <dgm:pt modelId="{5C28E758-B964-42EE-AC8D-C5ABCFDB451F}" type="parTrans" cxnId="{6CCEFD3E-F720-449F-A669-37DA9E027606}">
      <dgm:prSet/>
      <dgm:spPr/>
      <dgm:t>
        <a:bodyPr/>
        <a:lstStyle/>
        <a:p>
          <a:pPr algn="just"/>
          <a:endParaRPr lang="en-US">
            <a:solidFill>
              <a:srgbClr val="0070C0"/>
            </a:solidFill>
          </a:endParaRPr>
        </a:p>
      </dgm:t>
    </dgm:pt>
    <dgm:pt modelId="{2F7B0066-2F41-4C19-9F50-FE54E27F0861}" type="sibTrans" cxnId="{6CCEFD3E-F720-449F-A669-37DA9E027606}">
      <dgm:prSet/>
      <dgm:spPr/>
      <dgm:t>
        <a:bodyPr/>
        <a:lstStyle/>
        <a:p>
          <a:pPr algn="just"/>
          <a:endParaRPr lang="en-US">
            <a:solidFill>
              <a:srgbClr val="0070C0"/>
            </a:solidFill>
          </a:endParaRPr>
        </a:p>
      </dgm:t>
    </dgm:pt>
    <dgm:pt modelId="{2F7B12E9-E70F-4D5D-89BF-35C7EDEF65CA}">
      <dgm:prSet/>
      <dgm:spPr/>
      <dgm:t>
        <a:bodyPr/>
        <a:lstStyle/>
        <a:p>
          <a:pPr algn="just"/>
          <a:r>
            <a:rPr lang="pl-PL" dirty="0">
              <a:solidFill>
                <a:srgbClr val="0070C0"/>
              </a:solidFill>
            </a:rPr>
            <a:t>Zasoby materialne i niematerialne, np. </a:t>
          </a:r>
          <a:r>
            <a:rPr lang="pl-PL" b="0" i="0" dirty="0">
              <a:solidFill>
                <a:srgbClr val="0070C0"/>
              </a:solidFill>
            </a:rPr>
            <a:t>stanowiska lub zespoły do spraw równości, przeznaczenie części pracy istniejącego personelu (naukowego, kierowniczego, działu kadr) na potrzeby wsparcia działań równościowych, działania równościowe uwzględnione w procesach finansowych instytucji i in.</a:t>
          </a:r>
          <a:endParaRPr lang="en-US" dirty="0">
            <a:solidFill>
              <a:srgbClr val="0070C0"/>
            </a:solidFill>
          </a:endParaRPr>
        </a:p>
      </dgm:t>
    </dgm:pt>
    <dgm:pt modelId="{28034396-737C-438D-9A21-CE20D8DE3ECD}" type="parTrans" cxnId="{9B02E93D-16F6-41EC-9ACD-EFE4C7BE1F1A}">
      <dgm:prSet/>
      <dgm:spPr/>
      <dgm:t>
        <a:bodyPr/>
        <a:lstStyle/>
        <a:p>
          <a:pPr algn="just"/>
          <a:endParaRPr lang="en-US">
            <a:solidFill>
              <a:srgbClr val="0070C0"/>
            </a:solidFill>
          </a:endParaRPr>
        </a:p>
      </dgm:t>
    </dgm:pt>
    <dgm:pt modelId="{BA968AE2-04F6-4508-8CF7-9E9E8F22DD83}" type="sibTrans" cxnId="{9B02E93D-16F6-41EC-9ACD-EFE4C7BE1F1A}">
      <dgm:prSet/>
      <dgm:spPr/>
      <dgm:t>
        <a:bodyPr/>
        <a:lstStyle/>
        <a:p>
          <a:pPr algn="just"/>
          <a:endParaRPr lang="en-US">
            <a:solidFill>
              <a:srgbClr val="0070C0"/>
            </a:solidFill>
          </a:endParaRPr>
        </a:p>
      </dgm:t>
    </dgm:pt>
    <dgm:pt modelId="{EF65EFFC-559B-6A46-B356-DCB115601811}" type="pres">
      <dgm:prSet presAssocID="{ED15012C-6629-489D-94A9-A809E769AC32}" presName="vert0" presStyleCnt="0">
        <dgm:presLayoutVars>
          <dgm:dir/>
          <dgm:animOne val="branch"/>
          <dgm:animLvl val="lvl"/>
        </dgm:presLayoutVars>
      </dgm:prSet>
      <dgm:spPr/>
    </dgm:pt>
    <dgm:pt modelId="{20F67409-C568-0441-92B3-3C070EC497E4}" type="pres">
      <dgm:prSet presAssocID="{A86C40EA-22D1-498A-921F-CA0E389225BB}" presName="thickLine" presStyleLbl="alignNode1" presStyleIdx="0" presStyleCnt="3"/>
      <dgm:spPr/>
    </dgm:pt>
    <dgm:pt modelId="{B54A327B-C5F0-DB4B-8088-7B6B500DAA67}" type="pres">
      <dgm:prSet presAssocID="{A86C40EA-22D1-498A-921F-CA0E389225BB}" presName="horz1" presStyleCnt="0"/>
      <dgm:spPr/>
    </dgm:pt>
    <dgm:pt modelId="{3FF6174D-87FC-DA45-BFDF-76FDBCDC07AC}" type="pres">
      <dgm:prSet presAssocID="{A86C40EA-22D1-498A-921F-CA0E389225BB}" presName="tx1" presStyleLbl="revTx" presStyleIdx="0" presStyleCnt="3"/>
      <dgm:spPr/>
    </dgm:pt>
    <dgm:pt modelId="{F63F519F-CB83-204B-85BB-D0CD9D26CD45}" type="pres">
      <dgm:prSet presAssocID="{A86C40EA-22D1-498A-921F-CA0E389225BB}" presName="vert1" presStyleCnt="0"/>
      <dgm:spPr/>
    </dgm:pt>
    <dgm:pt modelId="{8CF05F7F-73DB-C747-80A6-801278BC25D0}" type="pres">
      <dgm:prSet presAssocID="{9E6FE056-0DF9-4678-A878-F5802C06D038}" presName="thickLine" presStyleLbl="alignNode1" presStyleIdx="1" presStyleCnt="3"/>
      <dgm:spPr/>
    </dgm:pt>
    <dgm:pt modelId="{8A718F6D-0D11-FA41-8356-D43000EAE605}" type="pres">
      <dgm:prSet presAssocID="{9E6FE056-0DF9-4678-A878-F5802C06D038}" presName="horz1" presStyleCnt="0"/>
      <dgm:spPr/>
    </dgm:pt>
    <dgm:pt modelId="{CEFD2300-D109-3040-9311-A720926A4597}" type="pres">
      <dgm:prSet presAssocID="{9E6FE056-0DF9-4678-A878-F5802C06D038}" presName="tx1" presStyleLbl="revTx" presStyleIdx="1" presStyleCnt="3"/>
      <dgm:spPr/>
    </dgm:pt>
    <dgm:pt modelId="{E84A354F-57A9-6F40-9A3A-2B253508AF66}" type="pres">
      <dgm:prSet presAssocID="{9E6FE056-0DF9-4678-A878-F5802C06D038}" presName="vert1" presStyleCnt="0"/>
      <dgm:spPr/>
    </dgm:pt>
    <dgm:pt modelId="{FCC14B45-4CB5-EB40-8103-F5223644FA74}" type="pres">
      <dgm:prSet presAssocID="{2F7B12E9-E70F-4D5D-89BF-35C7EDEF65CA}" presName="thickLine" presStyleLbl="alignNode1" presStyleIdx="2" presStyleCnt="3"/>
      <dgm:spPr/>
    </dgm:pt>
    <dgm:pt modelId="{35207060-5FAE-2743-A296-7650E0810679}" type="pres">
      <dgm:prSet presAssocID="{2F7B12E9-E70F-4D5D-89BF-35C7EDEF65CA}" presName="horz1" presStyleCnt="0"/>
      <dgm:spPr/>
    </dgm:pt>
    <dgm:pt modelId="{7CD7F90A-CFAB-E240-89AC-CC35B30C17D8}" type="pres">
      <dgm:prSet presAssocID="{2F7B12E9-E70F-4D5D-89BF-35C7EDEF65CA}" presName="tx1" presStyleLbl="revTx" presStyleIdx="2" presStyleCnt="3"/>
      <dgm:spPr/>
    </dgm:pt>
    <dgm:pt modelId="{25A1BD41-AE29-AA4C-B7BE-962781619EEF}" type="pres">
      <dgm:prSet presAssocID="{2F7B12E9-E70F-4D5D-89BF-35C7EDEF65CA}" presName="vert1" presStyleCnt="0"/>
      <dgm:spPr/>
    </dgm:pt>
  </dgm:ptLst>
  <dgm:cxnLst>
    <dgm:cxn modelId="{9B02E93D-16F6-41EC-9ACD-EFE4C7BE1F1A}" srcId="{ED15012C-6629-489D-94A9-A809E769AC32}" destId="{2F7B12E9-E70F-4D5D-89BF-35C7EDEF65CA}" srcOrd="2" destOrd="0" parTransId="{28034396-737C-438D-9A21-CE20D8DE3ECD}" sibTransId="{BA968AE2-04F6-4508-8CF7-9E9E8F22DD83}"/>
    <dgm:cxn modelId="{7B632E3E-E4FE-4A4D-9F46-8F67C262A282}" type="presOf" srcId="{A86C40EA-22D1-498A-921F-CA0E389225BB}" destId="{3FF6174D-87FC-DA45-BFDF-76FDBCDC07AC}" srcOrd="0" destOrd="0" presId="urn:microsoft.com/office/officeart/2008/layout/LinedList"/>
    <dgm:cxn modelId="{6CCEFD3E-F720-449F-A669-37DA9E027606}" srcId="{ED15012C-6629-489D-94A9-A809E769AC32}" destId="{9E6FE056-0DF9-4678-A878-F5802C06D038}" srcOrd="1" destOrd="0" parTransId="{5C28E758-B964-42EE-AC8D-C5ABCFDB451F}" sibTransId="{2F7B0066-2F41-4C19-9F50-FE54E27F0861}"/>
    <dgm:cxn modelId="{A42EF875-3DC8-8348-9E19-EDEE41D2F25C}" type="presOf" srcId="{ED15012C-6629-489D-94A9-A809E769AC32}" destId="{EF65EFFC-559B-6A46-B356-DCB115601811}" srcOrd="0" destOrd="0" presId="urn:microsoft.com/office/officeart/2008/layout/LinedList"/>
    <dgm:cxn modelId="{ACF39B98-F5DB-0144-8671-62DF33CDF7A1}" type="presOf" srcId="{2F7B12E9-E70F-4D5D-89BF-35C7EDEF65CA}" destId="{7CD7F90A-CFAB-E240-89AC-CC35B30C17D8}" srcOrd="0" destOrd="0" presId="urn:microsoft.com/office/officeart/2008/layout/LinedList"/>
    <dgm:cxn modelId="{8B712AE9-98A5-8A41-988A-C012FD9737AE}" type="presOf" srcId="{9E6FE056-0DF9-4678-A878-F5802C06D038}" destId="{CEFD2300-D109-3040-9311-A720926A4597}" srcOrd="0" destOrd="0" presId="urn:microsoft.com/office/officeart/2008/layout/LinedList"/>
    <dgm:cxn modelId="{4277D5F3-6E03-43CC-9970-EC2269145C67}" srcId="{ED15012C-6629-489D-94A9-A809E769AC32}" destId="{A86C40EA-22D1-498A-921F-CA0E389225BB}" srcOrd="0" destOrd="0" parTransId="{AB95EF56-B493-4CE1-8673-787C1C0CB6A5}" sibTransId="{F716FAA7-95E6-4832-8FC8-1674AE519769}"/>
    <dgm:cxn modelId="{7B5D8EB7-5132-3D46-9438-B26A17CCA338}" type="presParOf" srcId="{EF65EFFC-559B-6A46-B356-DCB115601811}" destId="{20F67409-C568-0441-92B3-3C070EC497E4}" srcOrd="0" destOrd="0" presId="urn:microsoft.com/office/officeart/2008/layout/LinedList"/>
    <dgm:cxn modelId="{BEAF97E2-5602-8440-B26B-1C45C349E69D}" type="presParOf" srcId="{EF65EFFC-559B-6A46-B356-DCB115601811}" destId="{B54A327B-C5F0-DB4B-8088-7B6B500DAA67}" srcOrd="1" destOrd="0" presId="urn:microsoft.com/office/officeart/2008/layout/LinedList"/>
    <dgm:cxn modelId="{85030934-8FE9-8048-8265-2F733BB56805}" type="presParOf" srcId="{B54A327B-C5F0-DB4B-8088-7B6B500DAA67}" destId="{3FF6174D-87FC-DA45-BFDF-76FDBCDC07AC}" srcOrd="0" destOrd="0" presId="urn:microsoft.com/office/officeart/2008/layout/LinedList"/>
    <dgm:cxn modelId="{03FF186B-F703-1C45-9EA7-2BD231D1AC1A}" type="presParOf" srcId="{B54A327B-C5F0-DB4B-8088-7B6B500DAA67}" destId="{F63F519F-CB83-204B-85BB-D0CD9D26CD45}" srcOrd="1" destOrd="0" presId="urn:microsoft.com/office/officeart/2008/layout/LinedList"/>
    <dgm:cxn modelId="{3CA5224A-B30E-AF4D-811C-97EC21CDFF2B}" type="presParOf" srcId="{EF65EFFC-559B-6A46-B356-DCB115601811}" destId="{8CF05F7F-73DB-C747-80A6-801278BC25D0}" srcOrd="2" destOrd="0" presId="urn:microsoft.com/office/officeart/2008/layout/LinedList"/>
    <dgm:cxn modelId="{BA68E3FA-5920-904C-92A0-47E525538744}" type="presParOf" srcId="{EF65EFFC-559B-6A46-B356-DCB115601811}" destId="{8A718F6D-0D11-FA41-8356-D43000EAE605}" srcOrd="3" destOrd="0" presId="urn:microsoft.com/office/officeart/2008/layout/LinedList"/>
    <dgm:cxn modelId="{9BD6589F-F069-C045-BD79-08AAA81FDA61}" type="presParOf" srcId="{8A718F6D-0D11-FA41-8356-D43000EAE605}" destId="{CEFD2300-D109-3040-9311-A720926A4597}" srcOrd="0" destOrd="0" presId="urn:microsoft.com/office/officeart/2008/layout/LinedList"/>
    <dgm:cxn modelId="{E947087F-E1DE-734F-A6CF-AB940D604562}" type="presParOf" srcId="{8A718F6D-0D11-FA41-8356-D43000EAE605}" destId="{E84A354F-57A9-6F40-9A3A-2B253508AF66}" srcOrd="1" destOrd="0" presId="urn:microsoft.com/office/officeart/2008/layout/LinedList"/>
    <dgm:cxn modelId="{3EFED204-EE3D-8846-AF56-B57D124073D5}" type="presParOf" srcId="{EF65EFFC-559B-6A46-B356-DCB115601811}" destId="{FCC14B45-4CB5-EB40-8103-F5223644FA74}" srcOrd="4" destOrd="0" presId="urn:microsoft.com/office/officeart/2008/layout/LinedList"/>
    <dgm:cxn modelId="{1F33A69F-2B4E-2343-8D2A-AC37ADE204EF}" type="presParOf" srcId="{EF65EFFC-559B-6A46-B356-DCB115601811}" destId="{35207060-5FAE-2743-A296-7650E0810679}" srcOrd="5" destOrd="0" presId="urn:microsoft.com/office/officeart/2008/layout/LinedList"/>
    <dgm:cxn modelId="{C8DB2E92-3BE9-F546-BFFD-487D204207BE}" type="presParOf" srcId="{35207060-5FAE-2743-A296-7650E0810679}" destId="{7CD7F90A-CFAB-E240-89AC-CC35B30C17D8}" srcOrd="0" destOrd="0" presId="urn:microsoft.com/office/officeart/2008/layout/LinedList"/>
    <dgm:cxn modelId="{BCFD12CB-0794-7346-8AC8-FB40A603DE10}" type="presParOf" srcId="{35207060-5FAE-2743-A296-7650E0810679}" destId="{25A1BD41-AE29-AA4C-B7BE-962781619EE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9B2BD-E361-314F-8F35-740F3540DA4D}">
      <dsp:nvSpPr>
        <dsp:cNvPr id="0" name=""/>
        <dsp:cNvSpPr/>
      </dsp:nvSpPr>
      <dsp:spPr>
        <a:xfrm>
          <a:off x="0" y="1924"/>
          <a:ext cx="4114800" cy="3937913"/>
        </a:xfrm>
        <a:prstGeom prst="roundRect">
          <a:avLst/>
        </a:prstGeom>
        <a:noFill/>
        <a:ln w="400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pl-PL" sz="1800" b="0" i="0" kern="1200" dirty="0">
              <a:solidFill>
                <a:srgbClr val="0070C0"/>
              </a:solidFill>
            </a:rPr>
            <a:t>Zbiór działań ukierunkowanych na promowanie równości płci poprzez zmiany instytucjonalne i kulturowe w organizacjach działających w obszarze badań i innowacji</a:t>
          </a:r>
          <a:endParaRPr lang="pl-PL" sz="1800" kern="1200" dirty="0">
            <a:solidFill>
              <a:srgbClr val="0070C0"/>
            </a:solidFill>
          </a:endParaRPr>
        </a:p>
      </dsp:txBody>
      <dsp:txXfrm>
        <a:off x="192233" y="194157"/>
        <a:ext cx="3730334" cy="35534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67409-C568-0441-92B3-3C070EC497E4}">
      <dsp:nvSpPr>
        <dsp:cNvPr id="0" name=""/>
        <dsp:cNvSpPr/>
      </dsp:nvSpPr>
      <dsp:spPr>
        <a:xfrm>
          <a:off x="0" y="481"/>
          <a:ext cx="792088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F6174D-87FC-DA45-BFDF-76FDBCDC07AC}">
      <dsp:nvSpPr>
        <dsp:cNvPr id="0" name=""/>
        <dsp:cNvSpPr/>
      </dsp:nvSpPr>
      <dsp:spPr>
        <a:xfrm>
          <a:off x="0" y="481"/>
          <a:ext cx="7920880" cy="7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pl-PL" sz="1500" kern="1200" dirty="0">
              <a:solidFill>
                <a:srgbClr val="0070C0"/>
              </a:solidFill>
              <a:latin typeface="+mj-lt"/>
            </a:rPr>
            <a:t>Gromadzenie i krytyczną analizę </a:t>
          </a:r>
          <a:r>
            <a:rPr lang="pl-PL" sz="1500" b="0" i="0" u="none" strike="noStrike" kern="1200" dirty="0">
              <a:solidFill>
                <a:srgbClr val="0070C0"/>
              </a:solidFill>
              <a:effectLst/>
              <a:latin typeface="+mj-lt"/>
            </a:rPr>
            <a:t>danych instytucji w podziale na płeć  w odniesieniu do różnych kategorii pracowników oraz ich roli w strukturze instytucji czy np. przypadków molestowania seksualnego, dyskryminacji itp.</a:t>
          </a:r>
          <a:endParaRPr lang="en-US" sz="1500" kern="1200" dirty="0">
            <a:solidFill>
              <a:srgbClr val="0070C0"/>
            </a:solidFill>
          </a:endParaRPr>
        </a:p>
      </dsp:txBody>
      <dsp:txXfrm>
        <a:off x="0" y="481"/>
        <a:ext cx="7920880" cy="788160"/>
      </dsp:txXfrm>
    </dsp:sp>
    <dsp:sp modelId="{8CF05F7F-73DB-C747-80A6-801278BC25D0}">
      <dsp:nvSpPr>
        <dsp:cNvPr id="0" name=""/>
        <dsp:cNvSpPr/>
      </dsp:nvSpPr>
      <dsp:spPr>
        <a:xfrm>
          <a:off x="0" y="788641"/>
          <a:ext cx="792088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D2300-D109-3040-9311-A720926A4597}">
      <dsp:nvSpPr>
        <dsp:cNvPr id="0" name=""/>
        <dsp:cNvSpPr/>
      </dsp:nvSpPr>
      <dsp:spPr>
        <a:xfrm>
          <a:off x="0" y="788641"/>
          <a:ext cx="7920880" cy="7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pl-PL" sz="1500" b="0" i="0" u="none" strike="noStrike" kern="1200" dirty="0">
              <a:solidFill>
                <a:srgbClr val="0070C0"/>
              </a:solidFill>
              <a:effectLst/>
              <a:latin typeface="+mj-lt"/>
            </a:rPr>
            <a:t>Pozyskiwanie danych z istniejących źródeł administracyjnych (np. działu kadr, działu spraw studenckich, działu nauki itp.) </a:t>
          </a:r>
          <a:endParaRPr lang="en-US" sz="1500" kern="1200" dirty="0">
            <a:solidFill>
              <a:srgbClr val="0070C0"/>
            </a:solidFill>
          </a:endParaRPr>
        </a:p>
      </dsp:txBody>
      <dsp:txXfrm>
        <a:off x="0" y="788641"/>
        <a:ext cx="7920880" cy="788160"/>
      </dsp:txXfrm>
    </dsp:sp>
    <dsp:sp modelId="{FCC14B45-4CB5-EB40-8103-F5223644FA74}">
      <dsp:nvSpPr>
        <dsp:cNvPr id="0" name=""/>
        <dsp:cNvSpPr/>
      </dsp:nvSpPr>
      <dsp:spPr>
        <a:xfrm>
          <a:off x="0" y="1576801"/>
          <a:ext cx="792088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D7F90A-CFAB-E240-89AC-CC35B30C17D8}">
      <dsp:nvSpPr>
        <dsp:cNvPr id="0" name=""/>
        <dsp:cNvSpPr/>
      </dsp:nvSpPr>
      <dsp:spPr>
        <a:xfrm>
          <a:off x="0" y="1576801"/>
          <a:ext cx="7920880" cy="7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pl-PL" sz="1500" b="0" i="0" u="none" strike="noStrike" kern="1200" dirty="0">
              <a:solidFill>
                <a:srgbClr val="0070C0"/>
              </a:solidFill>
              <a:effectLst/>
              <a:latin typeface="+mj-lt"/>
            </a:rPr>
            <a:t>Gromadzenie danych specyficznych (zbieranych i opracowywanych celowo, z uwzględnieniem specyfiki organizacji, według ustalonych priorytetów, np. struktura płci członków projektów badawczych, efektywność publikacyjna z uwzględnieniem płci)</a:t>
          </a:r>
          <a:endParaRPr lang="en-US" sz="1500" kern="1200" dirty="0">
            <a:solidFill>
              <a:srgbClr val="0070C0"/>
            </a:solidFill>
          </a:endParaRPr>
        </a:p>
      </dsp:txBody>
      <dsp:txXfrm>
        <a:off x="0" y="1576801"/>
        <a:ext cx="7920880" cy="788160"/>
      </dsp:txXfrm>
    </dsp:sp>
    <dsp:sp modelId="{D1F49FAB-DB38-474A-8888-7D891AA7C147}">
      <dsp:nvSpPr>
        <dsp:cNvPr id="0" name=""/>
        <dsp:cNvSpPr/>
      </dsp:nvSpPr>
      <dsp:spPr>
        <a:xfrm>
          <a:off x="0" y="2364961"/>
          <a:ext cx="792088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8EBAA6-122D-3B45-AEB2-0DC377CB6DCA}">
      <dsp:nvSpPr>
        <dsp:cNvPr id="0" name=""/>
        <dsp:cNvSpPr/>
      </dsp:nvSpPr>
      <dsp:spPr>
        <a:xfrm>
          <a:off x="0" y="2364961"/>
          <a:ext cx="7920880" cy="7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pl-PL" sz="1500" b="0" i="0" u="none" strike="noStrike" kern="1200" dirty="0">
              <a:solidFill>
                <a:srgbClr val="0070C0"/>
              </a:solidFill>
              <a:effectLst/>
              <a:latin typeface="+mj-lt"/>
            </a:rPr>
            <a:t>Dokonywanie corocznej ewaluacji GEP, określania postępów w realizacji Planu, korekty podejmowanych działań, ustalania nowych priorytetów</a:t>
          </a:r>
          <a:endParaRPr lang="en-US" sz="1500" kern="1200" dirty="0">
            <a:solidFill>
              <a:srgbClr val="0070C0"/>
            </a:solidFill>
          </a:endParaRPr>
        </a:p>
      </dsp:txBody>
      <dsp:txXfrm>
        <a:off x="0" y="2364961"/>
        <a:ext cx="7920880" cy="788160"/>
      </dsp:txXfrm>
    </dsp:sp>
    <dsp:sp modelId="{969335E5-85EE-3D4E-9681-EA764CDE1F72}">
      <dsp:nvSpPr>
        <dsp:cNvPr id="0" name=""/>
        <dsp:cNvSpPr/>
      </dsp:nvSpPr>
      <dsp:spPr>
        <a:xfrm>
          <a:off x="0" y="3153121"/>
          <a:ext cx="792088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4E4BC7-4D83-0A44-A44E-7B7206072AE5}">
      <dsp:nvSpPr>
        <dsp:cNvPr id="0" name=""/>
        <dsp:cNvSpPr/>
      </dsp:nvSpPr>
      <dsp:spPr>
        <a:xfrm>
          <a:off x="0" y="3153121"/>
          <a:ext cx="7920880" cy="7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pl-PL" sz="1500" b="0" i="0" u="none" strike="noStrike" kern="1200" dirty="0">
              <a:solidFill>
                <a:srgbClr val="0070C0"/>
              </a:solidFill>
              <a:effectLst/>
              <a:latin typeface="+mj-lt"/>
            </a:rPr>
            <a:t>Sporządzanie corocznych sprawozdań z realizacji planu, które muszą być publikowane na stronie internetowej instytucji</a:t>
          </a:r>
          <a:endParaRPr lang="en-US" sz="1500" kern="1200" dirty="0">
            <a:solidFill>
              <a:srgbClr val="0070C0"/>
            </a:solidFill>
          </a:endParaRPr>
        </a:p>
      </dsp:txBody>
      <dsp:txXfrm>
        <a:off x="0" y="3153121"/>
        <a:ext cx="7920880" cy="7881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67409-C568-0441-92B3-3C070EC497E4}">
      <dsp:nvSpPr>
        <dsp:cNvPr id="0" name=""/>
        <dsp:cNvSpPr/>
      </dsp:nvSpPr>
      <dsp:spPr>
        <a:xfrm>
          <a:off x="0" y="2144"/>
          <a:ext cx="792088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F6174D-87FC-DA45-BFDF-76FDBCDC07AC}">
      <dsp:nvSpPr>
        <dsp:cNvPr id="0" name=""/>
        <dsp:cNvSpPr/>
      </dsp:nvSpPr>
      <dsp:spPr>
        <a:xfrm>
          <a:off x="0" y="216025"/>
          <a:ext cx="7920880" cy="1462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pl-PL" sz="2300" kern="1200" dirty="0">
              <a:solidFill>
                <a:srgbClr val="0070C0"/>
              </a:solidFill>
              <a:latin typeface="+mj-lt"/>
            </a:rPr>
            <a:t>D</a:t>
          </a:r>
          <a:r>
            <a:rPr lang="pl-PL" sz="2300" b="0" i="0" u="none" strike="noStrike" kern="1200" dirty="0">
              <a:solidFill>
                <a:srgbClr val="0070C0"/>
              </a:solidFill>
              <a:effectLst/>
              <a:latin typeface="+mj-lt"/>
            </a:rPr>
            <a:t>ziałania podnoszące poziom świadomości i szkolenia w zakresie równości płci</a:t>
          </a:r>
          <a:endParaRPr lang="en-US" sz="2300" kern="1200" dirty="0">
            <a:solidFill>
              <a:srgbClr val="0070C0"/>
            </a:solidFill>
          </a:endParaRPr>
        </a:p>
      </dsp:txBody>
      <dsp:txXfrm>
        <a:off x="0" y="216025"/>
        <a:ext cx="7920880" cy="1462732"/>
      </dsp:txXfrm>
    </dsp:sp>
    <dsp:sp modelId="{8CF05F7F-73DB-C747-80A6-801278BC25D0}">
      <dsp:nvSpPr>
        <dsp:cNvPr id="0" name=""/>
        <dsp:cNvSpPr/>
      </dsp:nvSpPr>
      <dsp:spPr>
        <a:xfrm>
          <a:off x="0" y="1464877"/>
          <a:ext cx="792088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D2300-D109-3040-9311-A720926A4597}">
      <dsp:nvSpPr>
        <dsp:cNvPr id="0" name=""/>
        <dsp:cNvSpPr/>
      </dsp:nvSpPr>
      <dsp:spPr>
        <a:xfrm>
          <a:off x="0" y="1464877"/>
          <a:ext cx="7920880" cy="1462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pl-PL" sz="2300" kern="1200" dirty="0">
              <a:solidFill>
                <a:srgbClr val="0070C0"/>
              </a:solidFill>
              <a:latin typeface="+mj-lt"/>
            </a:rPr>
            <a:t>Działania </a:t>
          </a:r>
          <a:r>
            <a:rPr lang="pl-PL" sz="2300" b="0" i="0" u="none" strike="noStrike" kern="1200" dirty="0">
              <a:solidFill>
                <a:srgbClr val="0070C0"/>
              </a:solidFill>
              <a:effectLst/>
              <a:latin typeface="+mj-lt"/>
            </a:rPr>
            <a:t>angażujące całą organizację, ciągłe, długofalowe, skierowane do różnych grup (kierownictwo, pracownicy, członkowie komisji, studenci), uwzględniające specyficzne potrzeby tychże grup</a:t>
          </a:r>
          <a:endParaRPr lang="en-US" sz="2300" kern="1200" dirty="0">
            <a:solidFill>
              <a:srgbClr val="0070C0"/>
            </a:solidFill>
          </a:endParaRPr>
        </a:p>
      </dsp:txBody>
      <dsp:txXfrm>
        <a:off x="0" y="1464877"/>
        <a:ext cx="7920880" cy="1462732"/>
      </dsp:txXfrm>
    </dsp:sp>
    <dsp:sp modelId="{FCC14B45-4CB5-EB40-8103-F5223644FA74}">
      <dsp:nvSpPr>
        <dsp:cNvPr id="0" name=""/>
        <dsp:cNvSpPr/>
      </dsp:nvSpPr>
      <dsp:spPr>
        <a:xfrm>
          <a:off x="0" y="2927610"/>
          <a:ext cx="792088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D7F90A-CFAB-E240-89AC-CC35B30C17D8}">
      <dsp:nvSpPr>
        <dsp:cNvPr id="0" name=""/>
        <dsp:cNvSpPr/>
      </dsp:nvSpPr>
      <dsp:spPr>
        <a:xfrm>
          <a:off x="0" y="2927610"/>
          <a:ext cx="7920880" cy="1462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pl-PL" sz="2300" b="0" i="0" u="none" strike="noStrike" kern="1200" dirty="0">
              <a:solidFill>
                <a:srgbClr val="0070C0"/>
              </a:solidFill>
              <a:effectLst/>
              <a:latin typeface="+mj-lt"/>
            </a:rPr>
            <a:t>Ważny aspekt: obszar </a:t>
          </a:r>
          <a:r>
            <a:rPr lang="pl-PL" sz="2300" b="1" i="0" u="none" strike="noStrike" kern="1200" dirty="0">
              <a:solidFill>
                <a:srgbClr val="FFC000"/>
              </a:solidFill>
              <a:effectLst/>
              <a:latin typeface="+mj-lt"/>
            </a:rPr>
            <a:t>nieświadomych uprzedzeń</a:t>
          </a:r>
          <a:r>
            <a:rPr lang="pl-PL" sz="2300" b="0" i="0" u="none" strike="noStrike" kern="1200" dirty="0">
              <a:solidFill>
                <a:srgbClr val="FFC000"/>
              </a:solidFill>
              <a:effectLst/>
              <a:latin typeface="+mj-lt"/>
            </a:rPr>
            <a:t> </a:t>
          </a:r>
          <a:r>
            <a:rPr lang="pl-PL" sz="2300" b="0" i="0" u="none" strike="noStrike" kern="1200" dirty="0">
              <a:solidFill>
                <a:srgbClr val="0070C0"/>
              </a:solidFill>
              <a:effectLst/>
              <a:latin typeface="+mj-lt"/>
            </a:rPr>
            <a:t>związanych z płcią, tzw. łańcuch dyskryminacji.</a:t>
          </a:r>
        </a:p>
        <a:p>
          <a:pPr marL="0" lvl="0" indent="0" algn="just" defTabSz="1022350">
            <a:lnSpc>
              <a:spcPct val="90000"/>
            </a:lnSpc>
            <a:spcBef>
              <a:spcPct val="0"/>
            </a:spcBef>
            <a:spcAft>
              <a:spcPct val="35000"/>
            </a:spcAft>
            <a:buNone/>
          </a:pPr>
          <a:endParaRPr lang="en-US" sz="2300" kern="1200" dirty="0">
            <a:solidFill>
              <a:srgbClr val="0070C0"/>
            </a:solidFill>
          </a:endParaRPr>
        </a:p>
      </dsp:txBody>
      <dsp:txXfrm>
        <a:off x="0" y="2927610"/>
        <a:ext cx="7920880" cy="14627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F9FDC-49A0-754F-8A48-CE00DB74E5FA}">
      <dsp:nvSpPr>
        <dsp:cNvPr id="0" name=""/>
        <dsp:cNvSpPr/>
      </dsp:nvSpPr>
      <dsp:spPr>
        <a:xfrm>
          <a:off x="2658" y="55615"/>
          <a:ext cx="2324367" cy="929747"/>
        </a:xfrm>
        <a:prstGeom prst="homePlate">
          <a:avLst/>
        </a:prstGeom>
        <a:solidFill>
          <a:schemeClr val="accent1">
            <a:lumMod val="20000"/>
            <a:lumOff val="8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kern="1200" dirty="0" err="1">
              <a:solidFill>
                <a:srgbClr val="0070C0"/>
              </a:solidFill>
            </a:rPr>
            <a:t>Stereopty</a:t>
          </a:r>
          <a:r>
            <a:rPr lang="en-GB" sz="1400" kern="1200" dirty="0">
              <a:solidFill>
                <a:srgbClr val="0070C0"/>
              </a:solidFill>
            </a:rPr>
            <a:t>- </a:t>
          </a:r>
          <a:r>
            <a:rPr lang="en-GB" sz="1400" kern="1200" dirty="0" err="1">
              <a:solidFill>
                <a:srgbClr val="0070C0"/>
              </a:solidFill>
            </a:rPr>
            <a:t>uogólnione</a:t>
          </a:r>
          <a:r>
            <a:rPr lang="en-GB" sz="1400" kern="1200" dirty="0">
              <a:solidFill>
                <a:srgbClr val="0070C0"/>
              </a:solidFill>
            </a:rPr>
            <a:t> </a:t>
          </a:r>
          <a:r>
            <a:rPr lang="en-GB" sz="1400" kern="1200" dirty="0" err="1">
              <a:solidFill>
                <a:srgbClr val="0070C0"/>
              </a:solidFill>
            </a:rPr>
            <a:t>przekonania</a:t>
          </a:r>
          <a:r>
            <a:rPr lang="en-GB" sz="1400" kern="1200" dirty="0">
              <a:solidFill>
                <a:srgbClr val="0070C0"/>
              </a:solidFill>
            </a:rPr>
            <a:t> o </a:t>
          </a:r>
          <a:r>
            <a:rPr lang="en-GB" sz="1400" kern="1200" dirty="0" err="1">
              <a:solidFill>
                <a:srgbClr val="0070C0"/>
              </a:solidFill>
            </a:rPr>
            <a:t>grupie</a:t>
          </a:r>
          <a:endParaRPr lang="pl-PL" sz="1400" kern="1200" dirty="0">
            <a:solidFill>
              <a:srgbClr val="0070C0"/>
            </a:solidFill>
          </a:endParaRPr>
        </a:p>
      </dsp:txBody>
      <dsp:txXfrm>
        <a:off x="2658" y="55615"/>
        <a:ext cx="2091930" cy="929747"/>
      </dsp:txXfrm>
    </dsp:sp>
    <dsp:sp modelId="{24CEDB23-169F-0F44-AA1E-A33949079F90}">
      <dsp:nvSpPr>
        <dsp:cNvPr id="0" name=""/>
        <dsp:cNvSpPr/>
      </dsp:nvSpPr>
      <dsp:spPr>
        <a:xfrm>
          <a:off x="1862152" y="55615"/>
          <a:ext cx="2324367" cy="929747"/>
        </a:xfrm>
        <a:prstGeom prst="chevron">
          <a:avLst/>
        </a:prstGeom>
        <a:solidFill>
          <a:schemeClr val="accent1">
            <a:lumMod val="40000"/>
            <a:lumOff val="6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kern="1200" dirty="0" err="1">
              <a:solidFill>
                <a:srgbClr val="0070C0"/>
              </a:solidFill>
            </a:rPr>
            <a:t>Uprzedzenia</a:t>
          </a:r>
          <a:r>
            <a:rPr lang="en-GB" sz="1400" kern="1200" dirty="0">
              <a:solidFill>
                <a:srgbClr val="0070C0"/>
              </a:solidFill>
            </a:rPr>
            <a:t>- </a:t>
          </a:r>
          <a:r>
            <a:rPr lang="en-GB" sz="1400" kern="1200" dirty="0" err="1">
              <a:solidFill>
                <a:srgbClr val="0070C0"/>
              </a:solidFill>
            </a:rPr>
            <a:t>postawy</a:t>
          </a:r>
          <a:r>
            <a:rPr lang="en-GB" sz="1400" kern="1200" dirty="0">
              <a:solidFill>
                <a:srgbClr val="0070C0"/>
              </a:solidFill>
            </a:rPr>
            <a:t>, </a:t>
          </a:r>
          <a:r>
            <a:rPr lang="en-GB" sz="1400" kern="1200" dirty="0" err="1">
              <a:solidFill>
                <a:srgbClr val="0070C0"/>
              </a:solidFill>
            </a:rPr>
            <a:t>odczucia</a:t>
          </a:r>
          <a:r>
            <a:rPr lang="en-GB" sz="1400" kern="1200" dirty="0">
              <a:solidFill>
                <a:srgbClr val="0070C0"/>
              </a:solidFill>
            </a:rPr>
            <a:t> </a:t>
          </a:r>
          <a:r>
            <a:rPr lang="en-GB" sz="1400" kern="1200" dirty="0" err="1">
              <a:solidFill>
                <a:srgbClr val="0070C0"/>
              </a:solidFill>
            </a:rPr>
            <a:t>zbudowane</a:t>
          </a:r>
          <a:r>
            <a:rPr lang="en-GB" sz="1400" kern="1200" dirty="0">
              <a:solidFill>
                <a:srgbClr val="0070C0"/>
              </a:solidFill>
            </a:rPr>
            <a:t> </a:t>
          </a:r>
          <a:r>
            <a:rPr lang="en-GB" sz="1400" kern="1200" dirty="0" err="1">
              <a:solidFill>
                <a:srgbClr val="0070C0"/>
              </a:solidFill>
            </a:rPr>
            <a:t>na</a:t>
          </a:r>
          <a:r>
            <a:rPr lang="en-GB" sz="1400" kern="1200" dirty="0">
              <a:solidFill>
                <a:srgbClr val="0070C0"/>
              </a:solidFill>
            </a:rPr>
            <a:t> </a:t>
          </a:r>
          <a:r>
            <a:rPr lang="en-GB" sz="1400" kern="1200" dirty="0" err="1">
              <a:solidFill>
                <a:srgbClr val="0070C0"/>
              </a:solidFill>
            </a:rPr>
            <a:t>stereotypach</a:t>
          </a:r>
          <a:endParaRPr lang="pl-PL" sz="1400" kern="1200" dirty="0">
            <a:solidFill>
              <a:srgbClr val="0070C0"/>
            </a:solidFill>
          </a:endParaRPr>
        </a:p>
      </dsp:txBody>
      <dsp:txXfrm>
        <a:off x="2327026" y="55615"/>
        <a:ext cx="1394620" cy="929747"/>
      </dsp:txXfrm>
    </dsp:sp>
    <dsp:sp modelId="{CB2C87B5-920F-A240-AF00-B38D26E720E1}">
      <dsp:nvSpPr>
        <dsp:cNvPr id="0" name=""/>
        <dsp:cNvSpPr/>
      </dsp:nvSpPr>
      <dsp:spPr>
        <a:xfrm>
          <a:off x="3721646" y="55615"/>
          <a:ext cx="2324367" cy="929747"/>
        </a:xfrm>
        <a:prstGeom prst="chevron">
          <a:avLst/>
        </a:prstGeom>
        <a:solidFill>
          <a:srgbClr val="00B0F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kern="1200" dirty="0" err="1">
              <a:solidFill>
                <a:srgbClr val="FF0000"/>
              </a:solidFill>
            </a:rPr>
            <a:t>Dyskryminacja</a:t>
          </a:r>
          <a:r>
            <a:rPr lang="en-GB" sz="1400" kern="1200" dirty="0">
              <a:solidFill>
                <a:srgbClr val="FF0000"/>
              </a:solidFill>
            </a:rPr>
            <a:t> – </a:t>
          </a:r>
          <a:r>
            <a:rPr lang="en-GB" sz="1400" kern="1200" dirty="0" err="1">
              <a:solidFill>
                <a:srgbClr val="FF0000"/>
              </a:solidFill>
            </a:rPr>
            <a:t>zachowania</a:t>
          </a:r>
          <a:r>
            <a:rPr lang="en-GB" sz="1400" kern="1200" dirty="0">
              <a:solidFill>
                <a:srgbClr val="FF0000"/>
              </a:solidFill>
            </a:rPr>
            <a:t> </a:t>
          </a:r>
          <a:r>
            <a:rPr lang="en-GB" sz="1400" kern="1200" dirty="0" err="1">
              <a:solidFill>
                <a:srgbClr val="FF0000"/>
              </a:solidFill>
            </a:rPr>
            <a:t>uwarunkowane</a:t>
          </a:r>
          <a:r>
            <a:rPr lang="en-GB" sz="1400" kern="1200" dirty="0">
              <a:solidFill>
                <a:srgbClr val="FF0000"/>
              </a:solidFill>
            </a:rPr>
            <a:t> </a:t>
          </a:r>
          <a:r>
            <a:rPr lang="en-GB" sz="1400" kern="1200" dirty="0" err="1">
              <a:solidFill>
                <a:srgbClr val="FF0000"/>
              </a:solidFill>
            </a:rPr>
            <a:t>uprzedzeniami</a:t>
          </a:r>
          <a:endParaRPr lang="pl-PL" sz="1400" kern="1200" dirty="0">
            <a:solidFill>
              <a:srgbClr val="FF0000"/>
            </a:solidFill>
          </a:endParaRPr>
        </a:p>
      </dsp:txBody>
      <dsp:txXfrm>
        <a:off x="4186520" y="55615"/>
        <a:ext cx="1394620" cy="9297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906EB-E4EE-5D45-A777-03AB0ECBB2D3}">
      <dsp:nvSpPr>
        <dsp:cNvPr id="0" name=""/>
        <dsp:cNvSpPr/>
      </dsp:nvSpPr>
      <dsp:spPr>
        <a:xfrm>
          <a:off x="0" y="610"/>
          <a:ext cx="7931224" cy="0"/>
        </a:xfrm>
        <a:prstGeom prst="line">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0CB7EE-2EBE-F94C-8496-168BF039B009}">
      <dsp:nvSpPr>
        <dsp:cNvPr id="0" name=""/>
        <dsp:cNvSpPr/>
      </dsp:nvSpPr>
      <dsp:spPr>
        <a:xfrm>
          <a:off x="0" y="610"/>
          <a:ext cx="7931224" cy="1000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pl-PL" sz="1800" b="0" i="0" kern="1200" dirty="0">
              <a:solidFill>
                <a:srgbClr val="0070C0"/>
              </a:solidFill>
            </a:rPr>
            <a:t>Kultura organizacyjna oraz równowaga między życiem zawodowym i prywatnym, np. urlopy rodzicielskie, elastyczny czas pracy, </a:t>
          </a:r>
          <a:r>
            <a:rPr lang="pl-PL" sz="1800" b="0" kern="1200" dirty="0">
              <a:solidFill>
                <a:srgbClr val="0070C0"/>
              </a:solidFill>
            </a:rPr>
            <a:t>punkty opieki nad dziećmi itp.</a:t>
          </a:r>
        </a:p>
      </dsp:txBody>
      <dsp:txXfrm>
        <a:off x="0" y="610"/>
        <a:ext cx="7931224" cy="1000039"/>
      </dsp:txXfrm>
    </dsp:sp>
    <dsp:sp modelId="{4E3B7949-9F6B-2445-9633-2D5507048D9B}">
      <dsp:nvSpPr>
        <dsp:cNvPr id="0" name=""/>
        <dsp:cNvSpPr/>
      </dsp:nvSpPr>
      <dsp:spPr>
        <a:xfrm>
          <a:off x="0" y="1000650"/>
          <a:ext cx="7931224" cy="0"/>
        </a:xfrm>
        <a:prstGeom prst="line">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757601-91E5-0046-9426-557742D0F331}">
      <dsp:nvSpPr>
        <dsp:cNvPr id="0" name=""/>
        <dsp:cNvSpPr/>
      </dsp:nvSpPr>
      <dsp:spPr>
        <a:xfrm>
          <a:off x="0" y="1000650"/>
          <a:ext cx="7931224" cy="1000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pl-PL" sz="1800" b="0" i="0" kern="1200">
              <a:solidFill>
                <a:srgbClr val="0070C0"/>
              </a:solidFill>
            </a:rPr>
            <a:t>Równowaga płci na szczeblu kierowniczym i decyzyjnym, np.</a:t>
          </a:r>
          <a:r>
            <a:rPr lang="pl-PL" sz="1800" b="0" kern="1200">
              <a:solidFill>
                <a:srgbClr val="0070C0"/>
              </a:solidFill>
            </a:rPr>
            <a:t> analiza udziału płci w komisjach awansowych, na różnych szczeblach zarządzania, komisjach rekrutacyjnych itp.</a:t>
          </a:r>
        </a:p>
      </dsp:txBody>
      <dsp:txXfrm>
        <a:off x="0" y="1000650"/>
        <a:ext cx="7931224" cy="1000039"/>
      </dsp:txXfrm>
    </dsp:sp>
    <dsp:sp modelId="{5026F4E1-C18D-8A4F-BA0E-5B8906687074}">
      <dsp:nvSpPr>
        <dsp:cNvPr id="0" name=""/>
        <dsp:cNvSpPr/>
      </dsp:nvSpPr>
      <dsp:spPr>
        <a:xfrm>
          <a:off x="0" y="2000689"/>
          <a:ext cx="7931224" cy="0"/>
        </a:xfrm>
        <a:prstGeom prst="line">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8F8150-79BD-0B4E-902D-45793B0B219B}">
      <dsp:nvSpPr>
        <dsp:cNvPr id="0" name=""/>
        <dsp:cNvSpPr/>
      </dsp:nvSpPr>
      <dsp:spPr>
        <a:xfrm>
          <a:off x="0" y="2000689"/>
          <a:ext cx="7931224" cy="1000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pl-PL" sz="1800" b="0" i="0" kern="1200" dirty="0">
              <a:solidFill>
                <a:srgbClr val="0070C0"/>
              </a:solidFill>
            </a:rPr>
            <a:t>Równowaga płci w procesie rekrutacji i rozwoju kariery, np. przejrzystość ogłoszeń, rekrutacja oparta na kompetencjach, publiczna dostępność ogłoszeń, przejrzyste zasady awansu itp.</a:t>
          </a:r>
          <a:endParaRPr lang="pl-PL" sz="1800" b="0" kern="1200" dirty="0">
            <a:solidFill>
              <a:srgbClr val="0070C0"/>
            </a:solidFill>
          </a:endParaRPr>
        </a:p>
      </dsp:txBody>
      <dsp:txXfrm>
        <a:off x="0" y="2000689"/>
        <a:ext cx="7931224" cy="1000039"/>
      </dsp:txXfrm>
    </dsp:sp>
    <dsp:sp modelId="{9ECFF990-7A72-6B4D-852B-901E45E78767}">
      <dsp:nvSpPr>
        <dsp:cNvPr id="0" name=""/>
        <dsp:cNvSpPr/>
      </dsp:nvSpPr>
      <dsp:spPr>
        <a:xfrm>
          <a:off x="0" y="3000729"/>
          <a:ext cx="7931224" cy="0"/>
        </a:xfrm>
        <a:prstGeom prst="line">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AD4206-F4E1-6C4D-A39A-FD08B0A4DECB}">
      <dsp:nvSpPr>
        <dsp:cNvPr id="0" name=""/>
        <dsp:cNvSpPr/>
      </dsp:nvSpPr>
      <dsp:spPr>
        <a:xfrm>
          <a:off x="0" y="3000729"/>
          <a:ext cx="7931224" cy="1000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pl-PL" sz="1800" b="0" i="0" kern="1200">
              <a:solidFill>
                <a:srgbClr val="0070C0"/>
              </a:solidFill>
            </a:rPr>
            <a:t>Włączenie wymiaru płci do treści badawczych i dydaktycznych (obowiązkowe kryterium doskonałości) – określenie priorytetów badawczych z uwzględnieniem wymiaru płci, włączenie problematyki płci do programów kształcenia itp.</a:t>
          </a:r>
          <a:endParaRPr lang="pl-PL" sz="1800" b="0" kern="1200">
            <a:solidFill>
              <a:srgbClr val="0070C0"/>
            </a:solidFill>
          </a:endParaRPr>
        </a:p>
      </dsp:txBody>
      <dsp:txXfrm>
        <a:off x="0" y="3000729"/>
        <a:ext cx="7931224" cy="1000039"/>
      </dsp:txXfrm>
    </dsp:sp>
    <dsp:sp modelId="{08D910B3-3E99-854E-AEEC-D77FB2823E8A}">
      <dsp:nvSpPr>
        <dsp:cNvPr id="0" name=""/>
        <dsp:cNvSpPr/>
      </dsp:nvSpPr>
      <dsp:spPr>
        <a:xfrm>
          <a:off x="0" y="4000768"/>
          <a:ext cx="7931224" cy="0"/>
        </a:xfrm>
        <a:prstGeom prst="line">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0204E8-3AC4-CB46-B2C1-0AA661E866D1}">
      <dsp:nvSpPr>
        <dsp:cNvPr id="0" name=""/>
        <dsp:cNvSpPr/>
      </dsp:nvSpPr>
      <dsp:spPr>
        <a:xfrm>
          <a:off x="0" y="4000768"/>
          <a:ext cx="7931224" cy="1000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pl-PL" sz="1800" b="0" i="0" kern="1200" dirty="0">
              <a:solidFill>
                <a:srgbClr val="0070C0"/>
              </a:solidFill>
            </a:rPr>
            <a:t>Przeciwdziałanie przemocy płciowej ze szczególnym uwzględnieniem molestowania seksualnego, np. kodeksy etyki, badanie przypadków, zgłaszanie, procedury przeciwdziałania itp.</a:t>
          </a:r>
          <a:endParaRPr lang="pl-PL" sz="1800" b="0" kern="1200" dirty="0">
            <a:solidFill>
              <a:srgbClr val="0070C0"/>
            </a:solidFill>
          </a:endParaRPr>
        </a:p>
      </dsp:txBody>
      <dsp:txXfrm>
        <a:off x="0" y="4000768"/>
        <a:ext cx="7931224" cy="10000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FB393-F3B7-474C-8778-8E863C7CBF0D}">
      <dsp:nvSpPr>
        <dsp:cNvPr id="0" name=""/>
        <dsp:cNvSpPr/>
      </dsp:nvSpPr>
      <dsp:spPr>
        <a:xfrm>
          <a:off x="2396685" y="410"/>
          <a:ext cx="2696270" cy="658101"/>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pl-PL" sz="1200" b="0" i="0" kern="1200" dirty="0"/>
            <a:t>LISTOPAD 2021- POWOŁANIE ZESPOŁU DS. OPRACOWANIA PLANU RÓWNOŚCI PŁCI</a:t>
          </a:r>
          <a:endParaRPr lang="pl-PL" sz="1200" kern="1200" dirty="0"/>
        </a:p>
      </dsp:txBody>
      <dsp:txXfrm>
        <a:off x="2428811" y="32536"/>
        <a:ext cx="2632018" cy="593849"/>
      </dsp:txXfrm>
    </dsp:sp>
    <dsp:sp modelId="{5B37ADA5-71AE-4B49-BBD0-AF73EDEF51AB}">
      <dsp:nvSpPr>
        <dsp:cNvPr id="0" name=""/>
        <dsp:cNvSpPr/>
      </dsp:nvSpPr>
      <dsp:spPr>
        <a:xfrm>
          <a:off x="2396685" y="691417"/>
          <a:ext cx="2696270" cy="658101"/>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pl-PL" sz="1200" kern="1200" dirty="0"/>
            <a:t>STYCZEŃ-LUTY 2022 –DIAGNOZA INSTYTUCJONALNA (ANALIZA STRUKTURY Z UWZGLĘDNIENIEM PŁCI)</a:t>
          </a:r>
        </a:p>
      </dsp:txBody>
      <dsp:txXfrm>
        <a:off x="2428811" y="723543"/>
        <a:ext cx="2632018" cy="593849"/>
      </dsp:txXfrm>
    </dsp:sp>
    <dsp:sp modelId="{69C86672-BE6F-4843-AEB5-4318E1164BFD}">
      <dsp:nvSpPr>
        <dsp:cNvPr id="0" name=""/>
        <dsp:cNvSpPr/>
      </dsp:nvSpPr>
      <dsp:spPr>
        <a:xfrm>
          <a:off x="2396685" y="1382424"/>
          <a:ext cx="2696270" cy="658101"/>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pl-PL" sz="1200" b="0" i="0" kern="1200"/>
            <a:t>LUTY-KWIECIEŃ 2022 –DIAGNOZA SPOŁECZNA (BADANIE ANKIETOWE)</a:t>
          </a:r>
          <a:endParaRPr lang="pl-PL" sz="1200" kern="1200"/>
        </a:p>
      </dsp:txBody>
      <dsp:txXfrm>
        <a:off x="2428811" y="1414550"/>
        <a:ext cx="2632018" cy="593849"/>
      </dsp:txXfrm>
    </dsp:sp>
    <dsp:sp modelId="{4A227E98-2925-6E42-BBFE-E6741CBA6AEA}">
      <dsp:nvSpPr>
        <dsp:cNvPr id="0" name=""/>
        <dsp:cNvSpPr/>
      </dsp:nvSpPr>
      <dsp:spPr>
        <a:xfrm>
          <a:off x="2396685" y="2073431"/>
          <a:ext cx="2696270" cy="658101"/>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pl-PL" sz="1200" kern="1200" dirty="0"/>
            <a:t>KWIECIEŃ-CZERWIEC 2022 OPRACOWANIE PLANU DZIAŁANIA (SZCZEGÓŁOWE CELE I DZIAŁANIA)</a:t>
          </a:r>
        </a:p>
      </dsp:txBody>
      <dsp:txXfrm>
        <a:off x="2428811" y="2105557"/>
        <a:ext cx="2632018" cy="593849"/>
      </dsp:txXfrm>
    </dsp:sp>
    <dsp:sp modelId="{5C2BC956-BF5C-0F44-BD02-D2F2FE72E444}">
      <dsp:nvSpPr>
        <dsp:cNvPr id="0" name=""/>
        <dsp:cNvSpPr/>
      </dsp:nvSpPr>
      <dsp:spPr>
        <a:xfrm>
          <a:off x="2396685" y="2764438"/>
          <a:ext cx="2696270" cy="658101"/>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pl-PL" sz="1200" b="0" i="0" kern="1200"/>
            <a:t>CZERWIEC</a:t>
          </a:r>
          <a:r>
            <a:rPr lang="pl-PL" sz="1200" kern="1200"/>
            <a:t> 2022- STYCZEŃ 2023- DZIAŁANIA KORYGUJACE</a:t>
          </a:r>
        </a:p>
      </dsp:txBody>
      <dsp:txXfrm>
        <a:off x="2428811" y="2796564"/>
        <a:ext cx="2632018" cy="593849"/>
      </dsp:txXfrm>
    </dsp:sp>
    <dsp:sp modelId="{9B83C517-5BFC-7545-82F3-B2D826E03FC9}">
      <dsp:nvSpPr>
        <dsp:cNvPr id="0" name=""/>
        <dsp:cNvSpPr/>
      </dsp:nvSpPr>
      <dsp:spPr>
        <a:xfrm>
          <a:off x="2396685" y="3455445"/>
          <a:ext cx="2696270" cy="658101"/>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pl-PL" sz="1200" kern="1200"/>
            <a:t>GRUDZIEŃ 2022- POWOŁANIE PEŁNOMOCNIKA DS. RÓWNEGO TRKTOWANIA</a:t>
          </a:r>
        </a:p>
      </dsp:txBody>
      <dsp:txXfrm>
        <a:off x="2428811" y="3487571"/>
        <a:ext cx="2632018" cy="593849"/>
      </dsp:txXfrm>
    </dsp:sp>
    <dsp:sp modelId="{D6B35DC0-26DC-ED43-B1D2-7511B487648D}">
      <dsp:nvSpPr>
        <dsp:cNvPr id="0" name=""/>
        <dsp:cNvSpPr/>
      </dsp:nvSpPr>
      <dsp:spPr>
        <a:xfrm>
          <a:off x="2396685" y="4146452"/>
          <a:ext cx="2696270" cy="658101"/>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pl-PL" sz="1200" b="0" i="0" kern="1200"/>
            <a:t>STYCZEŃ 2023- OSTATECZNA WERSJA PLANU</a:t>
          </a:r>
          <a:endParaRPr lang="pl-PL" sz="1200" kern="1200"/>
        </a:p>
      </dsp:txBody>
      <dsp:txXfrm>
        <a:off x="2428811" y="4178578"/>
        <a:ext cx="2632018" cy="5938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71FFF-290E-8047-9F71-4682E5A82D67}">
      <dsp:nvSpPr>
        <dsp:cNvPr id="0" name=""/>
        <dsp:cNvSpPr/>
      </dsp:nvSpPr>
      <dsp:spPr>
        <a:xfrm>
          <a:off x="3249038" y="1681053"/>
          <a:ext cx="2699786" cy="2033621"/>
        </a:xfrm>
        <a:prstGeom prst="roundRect">
          <a:avLst/>
        </a:prstGeom>
        <a:solidFill>
          <a:schemeClr val="lt1"/>
        </a:solidFill>
        <a:ln w="40000" cap="flat" cmpd="sng" algn="ctr">
          <a:solidFill>
            <a:srgbClr val="FFC000"/>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pl-PL" sz="1300" kern="1200" dirty="0">
              <a:solidFill>
                <a:srgbClr val="0070C0"/>
              </a:solidFill>
            </a:rPr>
            <a:t>Wsparcie działań na rzecz budowania wspólnoty akademickiej opartej na wartościach, tworzenia bezpiecznego miejsca pracy, obszaru rozwoju wysokiej jakości badań naukowych, przekazywania wiedzy i inspiracji, które:</a:t>
          </a:r>
        </a:p>
      </dsp:txBody>
      <dsp:txXfrm>
        <a:off x="3348311" y="1780326"/>
        <a:ext cx="2501240" cy="1835075"/>
      </dsp:txXfrm>
    </dsp:sp>
    <dsp:sp modelId="{CA821EAC-EE88-144B-AF0D-0D70427F112D}">
      <dsp:nvSpPr>
        <dsp:cNvPr id="0" name=""/>
        <dsp:cNvSpPr/>
      </dsp:nvSpPr>
      <dsp:spPr>
        <a:xfrm rot="16298532">
          <a:off x="4576893" y="1628375"/>
          <a:ext cx="105399" cy="0"/>
        </a:xfrm>
        <a:custGeom>
          <a:avLst/>
          <a:gdLst/>
          <a:ahLst/>
          <a:cxnLst/>
          <a:rect l="0" t="0" r="0" b="0"/>
          <a:pathLst>
            <a:path>
              <a:moveTo>
                <a:pt x="0" y="0"/>
              </a:moveTo>
              <a:lnTo>
                <a:pt x="105399" y="0"/>
              </a:lnTo>
            </a:path>
          </a:pathLst>
        </a:custGeom>
        <a:noFill/>
        <a:ln w="40000"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0A3B25DC-E8BA-C84F-BFED-1FFD42629948}">
      <dsp:nvSpPr>
        <dsp:cNvPr id="0" name=""/>
        <dsp:cNvSpPr/>
      </dsp:nvSpPr>
      <dsp:spPr>
        <a:xfrm>
          <a:off x="3662820" y="70462"/>
          <a:ext cx="1979720" cy="1505234"/>
        </a:xfrm>
        <a:prstGeom prst="roundRect">
          <a:avLst/>
        </a:prstGeom>
        <a:solidFill>
          <a:schemeClr val="lt1"/>
        </a:solidFill>
        <a:ln w="40000" cap="flat" cmpd="sng" algn="ctr">
          <a:solidFill>
            <a:srgbClr val="002060"/>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pl-PL" sz="2400" kern="1200" dirty="0">
              <a:solidFill>
                <a:srgbClr val="0070C0"/>
              </a:solidFill>
            </a:rPr>
            <a:t>jest </a:t>
          </a:r>
          <a:r>
            <a:rPr lang="pl-PL" sz="2400" b="1" kern="1200" dirty="0">
              <a:solidFill>
                <a:srgbClr val="FFC000"/>
              </a:solidFill>
            </a:rPr>
            <a:t>wolne</a:t>
          </a:r>
          <a:r>
            <a:rPr lang="pl-PL" sz="2400" kern="1200" dirty="0">
              <a:solidFill>
                <a:srgbClr val="0070C0"/>
              </a:solidFill>
            </a:rPr>
            <a:t> od wszelkiej dyskryminacji</a:t>
          </a:r>
        </a:p>
      </dsp:txBody>
      <dsp:txXfrm>
        <a:off x="3736299" y="143941"/>
        <a:ext cx="1832762" cy="1358276"/>
      </dsp:txXfrm>
    </dsp:sp>
    <dsp:sp modelId="{9C95F473-C087-EC4F-87D1-5EB10E651BBD}">
      <dsp:nvSpPr>
        <dsp:cNvPr id="0" name=""/>
        <dsp:cNvSpPr/>
      </dsp:nvSpPr>
      <dsp:spPr>
        <a:xfrm rot="19964772">
          <a:off x="5925122" y="1904737"/>
          <a:ext cx="427016" cy="0"/>
        </a:xfrm>
        <a:custGeom>
          <a:avLst/>
          <a:gdLst/>
          <a:ahLst/>
          <a:cxnLst/>
          <a:rect l="0" t="0" r="0" b="0"/>
          <a:pathLst>
            <a:path>
              <a:moveTo>
                <a:pt x="0" y="0"/>
              </a:moveTo>
              <a:lnTo>
                <a:pt x="427016" y="0"/>
              </a:lnTo>
            </a:path>
          </a:pathLst>
        </a:custGeom>
        <a:noFill/>
        <a:ln w="40000"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A1433F02-1100-8943-8773-81D063C88A85}">
      <dsp:nvSpPr>
        <dsp:cNvPr id="0" name=""/>
        <dsp:cNvSpPr/>
      </dsp:nvSpPr>
      <dsp:spPr>
        <a:xfrm>
          <a:off x="6328436" y="312900"/>
          <a:ext cx="2159637" cy="1875662"/>
        </a:xfrm>
        <a:prstGeom prst="roundRect">
          <a:avLst/>
        </a:prstGeom>
        <a:solidFill>
          <a:schemeClr val="lt1"/>
        </a:solidFill>
        <a:ln w="40000" cap="flat" cmpd="sng" algn="ctr">
          <a:solidFill>
            <a:srgbClr val="002060"/>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pl-PL" sz="2200" b="1" kern="1200" dirty="0">
              <a:solidFill>
                <a:srgbClr val="FFC000"/>
              </a:solidFill>
            </a:rPr>
            <a:t>gwarantuje</a:t>
          </a:r>
          <a:r>
            <a:rPr lang="pl-PL" sz="2200" kern="1200" dirty="0">
              <a:solidFill>
                <a:srgbClr val="0070C0"/>
              </a:solidFill>
            </a:rPr>
            <a:t> dialog oparty na poszanowaniu odmiennych poglądów</a:t>
          </a:r>
        </a:p>
      </dsp:txBody>
      <dsp:txXfrm>
        <a:off x="6419998" y="404462"/>
        <a:ext cx="1976513" cy="1692538"/>
      </dsp:txXfrm>
    </dsp:sp>
    <dsp:sp modelId="{EFB3BFAE-D73C-D14E-AF08-8C7297B48940}">
      <dsp:nvSpPr>
        <dsp:cNvPr id="0" name=""/>
        <dsp:cNvSpPr/>
      </dsp:nvSpPr>
      <dsp:spPr>
        <a:xfrm rot="997488">
          <a:off x="5938429" y="3172069"/>
          <a:ext cx="497357" cy="0"/>
        </a:xfrm>
        <a:custGeom>
          <a:avLst/>
          <a:gdLst/>
          <a:ahLst/>
          <a:cxnLst/>
          <a:rect l="0" t="0" r="0" b="0"/>
          <a:pathLst>
            <a:path>
              <a:moveTo>
                <a:pt x="0" y="0"/>
              </a:moveTo>
              <a:lnTo>
                <a:pt x="497357" y="0"/>
              </a:lnTo>
            </a:path>
          </a:pathLst>
        </a:custGeom>
        <a:noFill/>
        <a:ln w="40000"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5BC27273-FD21-CD4D-8485-80BAE4AFDF86}">
      <dsp:nvSpPr>
        <dsp:cNvPr id="0" name=""/>
        <dsp:cNvSpPr/>
      </dsp:nvSpPr>
      <dsp:spPr>
        <a:xfrm>
          <a:off x="6425392" y="2736307"/>
          <a:ext cx="2547440" cy="1774444"/>
        </a:xfrm>
        <a:prstGeom prst="roundRect">
          <a:avLst/>
        </a:prstGeom>
        <a:solidFill>
          <a:schemeClr val="lt1"/>
        </a:solidFill>
        <a:ln w="40000" cap="flat" cmpd="sng" algn="ctr">
          <a:solidFill>
            <a:srgbClr val="002060"/>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rgbClr val="FFC000"/>
              </a:solidFill>
            </a:rPr>
            <a:t>zapewnia</a:t>
          </a:r>
          <a:r>
            <a:rPr lang="pl-PL" sz="1800" kern="1200" dirty="0">
              <a:solidFill>
                <a:srgbClr val="0070C0"/>
              </a:solidFill>
            </a:rPr>
            <a:t> równy dostęp do finansowania badań naukowych, stanowisk </a:t>
          </a:r>
          <a:br>
            <a:rPr lang="pl-PL" sz="1800" kern="1200" dirty="0">
              <a:solidFill>
                <a:srgbClr val="0070C0"/>
              </a:solidFill>
            </a:rPr>
          </a:br>
          <a:r>
            <a:rPr lang="pl-PL" sz="1800" kern="1200" dirty="0">
              <a:solidFill>
                <a:srgbClr val="0070C0"/>
              </a:solidFill>
            </a:rPr>
            <a:t>i wynagrodzeń</a:t>
          </a:r>
        </a:p>
      </dsp:txBody>
      <dsp:txXfrm>
        <a:off x="6512013" y="2822928"/>
        <a:ext cx="2374198" cy="1601202"/>
      </dsp:txXfrm>
    </dsp:sp>
    <dsp:sp modelId="{2776B96A-EF56-BB49-A6AA-8658F9B8120D}">
      <dsp:nvSpPr>
        <dsp:cNvPr id="0" name=""/>
        <dsp:cNvSpPr/>
      </dsp:nvSpPr>
      <dsp:spPr>
        <a:xfrm rot="5485770">
          <a:off x="4508647" y="3777985"/>
          <a:ext cx="126659" cy="0"/>
        </a:xfrm>
        <a:custGeom>
          <a:avLst/>
          <a:gdLst/>
          <a:ahLst/>
          <a:cxnLst/>
          <a:rect l="0" t="0" r="0" b="0"/>
          <a:pathLst>
            <a:path>
              <a:moveTo>
                <a:pt x="0" y="0"/>
              </a:moveTo>
              <a:lnTo>
                <a:pt x="126659" y="0"/>
              </a:lnTo>
            </a:path>
          </a:pathLst>
        </a:custGeom>
        <a:noFill/>
        <a:ln w="40000"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897A8B43-BEEA-3247-BE8E-5B935C0B8206}">
      <dsp:nvSpPr>
        <dsp:cNvPr id="0" name=""/>
        <dsp:cNvSpPr/>
      </dsp:nvSpPr>
      <dsp:spPr>
        <a:xfrm>
          <a:off x="3481618" y="3841295"/>
          <a:ext cx="2138111" cy="1580711"/>
        </a:xfrm>
        <a:prstGeom prst="roundRect">
          <a:avLst/>
        </a:prstGeom>
        <a:solidFill>
          <a:schemeClr val="lt1"/>
        </a:solidFill>
        <a:ln w="40000" cap="flat" cmpd="sng" algn="ctr">
          <a:solidFill>
            <a:srgbClr val="002060"/>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pl-PL" sz="1400" b="1" kern="1200" dirty="0">
              <a:solidFill>
                <a:srgbClr val="FFC000"/>
              </a:solidFill>
            </a:rPr>
            <a:t>wspiera</a:t>
          </a:r>
          <a:r>
            <a:rPr lang="pl-PL" sz="1400" kern="1200" dirty="0">
              <a:solidFill>
                <a:srgbClr val="0070C0"/>
              </a:solidFill>
            </a:rPr>
            <a:t> pracowników i studentów w działaniach na rzecz zapewnienia równowagi pomiędzy życiem zawodowym i osobistym</a:t>
          </a:r>
        </a:p>
      </dsp:txBody>
      <dsp:txXfrm>
        <a:off x="3558782" y="3918459"/>
        <a:ext cx="1983783" cy="1426383"/>
      </dsp:txXfrm>
    </dsp:sp>
    <dsp:sp modelId="{FC83C2F5-52F0-9344-AFAE-DFD19C327122}">
      <dsp:nvSpPr>
        <dsp:cNvPr id="0" name=""/>
        <dsp:cNvSpPr/>
      </dsp:nvSpPr>
      <dsp:spPr>
        <a:xfrm rot="9493938">
          <a:off x="3172045" y="3251704"/>
          <a:ext cx="79839" cy="0"/>
        </a:xfrm>
        <a:custGeom>
          <a:avLst/>
          <a:gdLst/>
          <a:ahLst/>
          <a:cxnLst/>
          <a:rect l="0" t="0" r="0" b="0"/>
          <a:pathLst>
            <a:path>
              <a:moveTo>
                <a:pt x="0" y="0"/>
              </a:moveTo>
              <a:lnTo>
                <a:pt x="79839" y="0"/>
              </a:lnTo>
            </a:path>
          </a:pathLst>
        </a:custGeom>
        <a:noFill/>
        <a:ln w="40000"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8EAA20DC-61AF-E943-BE1F-93B2A002F819}">
      <dsp:nvSpPr>
        <dsp:cNvPr id="0" name=""/>
        <dsp:cNvSpPr/>
      </dsp:nvSpPr>
      <dsp:spPr>
        <a:xfrm>
          <a:off x="304717" y="2710578"/>
          <a:ext cx="2870174" cy="2257972"/>
        </a:xfrm>
        <a:prstGeom prst="roundRect">
          <a:avLst/>
        </a:prstGeom>
        <a:solidFill>
          <a:schemeClr val="lt1"/>
        </a:solidFill>
        <a:ln w="40000" cap="flat" cmpd="sng" algn="ctr">
          <a:solidFill>
            <a:srgbClr val="002060"/>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rgbClr val="FFC000"/>
              </a:solidFill>
            </a:rPr>
            <a:t>promuje</a:t>
          </a:r>
          <a:r>
            <a:rPr lang="pl-PL" sz="1800" kern="1200" dirty="0">
              <a:solidFill>
                <a:srgbClr val="0070C0"/>
              </a:solidFill>
            </a:rPr>
            <a:t> działania i wiedzę na temat równości tak, aby były dostępne dla wszystkich zainteresowanych, zmieniały ich postawy i kształtowały relacje międzyludzkie</a:t>
          </a:r>
        </a:p>
      </dsp:txBody>
      <dsp:txXfrm>
        <a:off x="414942" y="2820803"/>
        <a:ext cx="2649724" cy="2037522"/>
      </dsp:txXfrm>
    </dsp:sp>
    <dsp:sp modelId="{B4AAD294-6448-B04B-8B04-1CC4DB4D8979}">
      <dsp:nvSpPr>
        <dsp:cNvPr id="0" name=""/>
        <dsp:cNvSpPr/>
      </dsp:nvSpPr>
      <dsp:spPr>
        <a:xfrm rot="11992266">
          <a:off x="2545423" y="2086729"/>
          <a:ext cx="725204" cy="0"/>
        </a:xfrm>
        <a:custGeom>
          <a:avLst/>
          <a:gdLst/>
          <a:ahLst/>
          <a:cxnLst/>
          <a:rect l="0" t="0" r="0" b="0"/>
          <a:pathLst>
            <a:path>
              <a:moveTo>
                <a:pt x="0" y="0"/>
              </a:moveTo>
              <a:lnTo>
                <a:pt x="725204" y="0"/>
              </a:lnTo>
            </a:path>
          </a:pathLst>
        </a:custGeom>
        <a:noFill/>
        <a:ln w="40000"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EEAE273D-9A6F-BA4B-A37A-CC4A67D516B1}">
      <dsp:nvSpPr>
        <dsp:cNvPr id="0" name=""/>
        <dsp:cNvSpPr/>
      </dsp:nvSpPr>
      <dsp:spPr>
        <a:xfrm>
          <a:off x="197654" y="528928"/>
          <a:ext cx="2369358" cy="2012757"/>
        </a:xfrm>
        <a:prstGeom prst="roundRect">
          <a:avLst/>
        </a:prstGeom>
        <a:solidFill>
          <a:schemeClr val="lt1"/>
        </a:solidFill>
        <a:ln w="40000" cap="flat" cmpd="sng" algn="ctr">
          <a:solidFill>
            <a:srgbClr val="002060"/>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pl-PL" sz="2400" b="1" kern="1200" dirty="0">
              <a:solidFill>
                <a:srgbClr val="FFC000"/>
              </a:solidFill>
            </a:rPr>
            <a:t>monitoruje</a:t>
          </a:r>
          <a:r>
            <a:rPr lang="pl-PL" sz="2400" kern="1200" dirty="0">
              <a:solidFill>
                <a:srgbClr val="0070C0"/>
              </a:solidFill>
            </a:rPr>
            <a:t> i na bieżąco reaguje na wszelkie przejawy braku równości</a:t>
          </a:r>
        </a:p>
      </dsp:txBody>
      <dsp:txXfrm>
        <a:off x="295909" y="627183"/>
        <a:ext cx="2172848" cy="181624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5B6D2-D93B-CD4E-B3C1-2B302B20677E}">
      <dsp:nvSpPr>
        <dsp:cNvPr id="0" name=""/>
        <dsp:cNvSpPr/>
      </dsp:nvSpPr>
      <dsp:spPr>
        <a:xfrm>
          <a:off x="339104" y="417"/>
          <a:ext cx="6110451" cy="3880136"/>
        </a:xfrm>
        <a:prstGeom prst="roundRect">
          <a:avLst>
            <a:gd name="adj" fmla="val 10000"/>
          </a:avLst>
        </a:prstGeom>
        <a:solidFill>
          <a:schemeClr val="accent1">
            <a:lumMod val="20000"/>
            <a:lumOff val="8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E28802-C573-2E41-BC7D-612C43C87BB9}">
      <dsp:nvSpPr>
        <dsp:cNvPr id="0" name=""/>
        <dsp:cNvSpPr/>
      </dsp:nvSpPr>
      <dsp:spPr>
        <a:xfrm>
          <a:off x="1018043" y="645409"/>
          <a:ext cx="6110451" cy="3880136"/>
        </a:xfrm>
        <a:prstGeom prst="roundRect">
          <a:avLst>
            <a:gd name="adj" fmla="val 10000"/>
          </a:avLst>
        </a:prstGeom>
        <a:solidFill>
          <a:schemeClr val="lt1">
            <a:alpha val="90000"/>
            <a:hueOff val="0"/>
            <a:satOff val="0"/>
            <a:lumOff val="0"/>
            <a:alphaOff val="0"/>
          </a:schemeClr>
        </a:solidFill>
        <a:ln w="400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pl-PL" sz="4400" kern="1200" dirty="0">
              <a:solidFill>
                <a:srgbClr val="0070C0"/>
              </a:solidFill>
            </a:rPr>
            <a:t>Ogólna struktura zatrudnienia (31.12.2021) </a:t>
          </a:r>
        </a:p>
        <a:p>
          <a:pPr marL="0" lvl="0" indent="0" algn="ctr" defTabSz="1955800">
            <a:lnSpc>
              <a:spcPct val="90000"/>
            </a:lnSpc>
            <a:spcBef>
              <a:spcPct val="0"/>
            </a:spcBef>
            <a:spcAft>
              <a:spcPct val="35000"/>
            </a:spcAft>
            <a:buNone/>
          </a:pPr>
          <a:r>
            <a:rPr lang="pl-PL" sz="4400" kern="1200" dirty="0">
              <a:solidFill>
                <a:srgbClr val="FFC000"/>
              </a:solidFill>
            </a:rPr>
            <a:t>562</a:t>
          </a:r>
          <a:r>
            <a:rPr lang="pl-PL" sz="4400" kern="1200" dirty="0">
              <a:solidFill>
                <a:srgbClr val="0070C0"/>
              </a:solidFill>
            </a:rPr>
            <a:t> osoby, w tym </a:t>
          </a:r>
          <a:r>
            <a:rPr lang="pl-PL" sz="4400" kern="1200" dirty="0">
              <a:solidFill>
                <a:srgbClr val="FFC000"/>
              </a:solidFill>
            </a:rPr>
            <a:t>320 </a:t>
          </a:r>
          <a:r>
            <a:rPr lang="pl-PL" sz="4400" kern="1200" dirty="0">
              <a:solidFill>
                <a:srgbClr val="0070C0"/>
              </a:solidFill>
            </a:rPr>
            <a:t>kobiet </a:t>
          </a:r>
        </a:p>
      </dsp:txBody>
      <dsp:txXfrm>
        <a:off x="1131688" y="759054"/>
        <a:ext cx="5883161" cy="365284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11481-5A2D-4517-B930-D0AB52AEB9A4}">
      <dsp:nvSpPr>
        <dsp:cNvPr id="0" name=""/>
        <dsp:cNvSpPr/>
      </dsp:nvSpPr>
      <dsp:spPr>
        <a:xfrm>
          <a:off x="929081" y="629743"/>
          <a:ext cx="1447875" cy="1447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06025E-D885-49F8-B863-1B14C6E1A776}">
      <dsp:nvSpPr>
        <dsp:cNvPr id="0" name=""/>
        <dsp:cNvSpPr/>
      </dsp:nvSpPr>
      <dsp:spPr>
        <a:xfrm>
          <a:off x="44268" y="2460256"/>
          <a:ext cx="321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err="1">
              <a:solidFill>
                <a:srgbClr val="002060"/>
              </a:solidFill>
            </a:rPr>
            <a:t>Nauczyciele</a:t>
          </a:r>
          <a:r>
            <a:rPr lang="en-GB" sz="1800" kern="1200" dirty="0">
              <a:solidFill>
                <a:srgbClr val="002060"/>
              </a:solidFill>
            </a:rPr>
            <a:t> </a:t>
          </a:r>
          <a:r>
            <a:rPr lang="en-GB" sz="1800" kern="1200" dirty="0" err="1">
              <a:solidFill>
                <a:srgbClr val="002060"/>
              </a:solidFill>
            </a:rPr>
            <a:t>Akademiccy</a:t>
          </a:r>
          <a:r>
            <a:rPr lang="en-GB" sz="1800" kern="1200" dirty="0">
              <a:solidFill>
                <a:srgbClr val="002060"/>
              </a:solidFill>
            </a:rPr>
            <a:t> (NA)</a:t>
          </a:r>
        </a:p>
        <a:p>
          <a:pPr marL="0" lvl="0" indent="0" algn="ctr" defTabSz="800100">
            <a:lnSpc>
              <a:spcPct val="90000"/>
            </a:lnSpc>
            <a:spcBef>
              <a:spcPct val="0"/>
            </a:spcBef>
            <a:spcAft>
              <a:spcPct val="35000"/>
            </a:spcAft>
            <a:buNone/>
          </a:pPr>
          <a:r>
            <a:rPr lang="en-GB" sz="1800" b="1" kern="1200" dirty="0">
              <a:solidFill>
                <a:srgbClr val="FFC000"/>
              </a:solidFill>
            </a:rPr>
            <a:t>339</a:t>
          </a:r>
          <a:r>
            <a:rPr lang="en-GB" sz="1800" kern="1200" dirty="0">
              <a:solidFill>
                <a:srgbClr val="002060"/>
              </a:solidFill>
            </a:rPr>
            <a:t> </a:t>
          </a:r>
          <a:r>
            <a:rPr lang="en-GB" sz="1800" kern="1200" dirty="0" err="1">
              <a:solidFill>
                <a:srgbClr val="002060"/>
              </a:solidFill>
            </a:rPr>
            <a:t>osób</a:t>
          </a:r>
          <a:r>
            <a:rPr lang="en-GB" sz="1800" kern="1200" dirty="0">
              <a:solidFill>
                <a:srgbClr val="002060"/>
              </a:solidFill>
            </a:rPr>
            <a:t>, </a:t>
          </a:r>
          <a:r>
            <a:rPr lang="en-GB" sz="1800" b="1" kern="1200" dirty="0">
              <a:solidFill>
                <a:srgbClr val="FFC000"/>
              </a:solidFill>
            </a:rPr>
            <a:t>159</a:t>
          </a:r>
          <a:r>
            <a:rPr lang="en-GB" sz="1800" kern="1200" dirty="0">
              <a:solidFill>
                <a:srgbClr val="002060"/>
              </a:solidFill>
            </a:rPr>
            <a:t> </a:t>
          </a:r>
          <a:r>
            <a:rPr lang="en-GB" sz="1800" kern="1200" dirty="0" err="1">
              <a:solidFill>
                <a:srgbClr val="002060"/>
              </a:solidFill>
            </a:rPr>
            <a:t>kobiet</a:t>
          </a:r>
          <a:endParaRPr lang="en-US" sz="1800" kern="1200" dirty="0">
            <a:solidFill>
              <a:srgbClr val="002060"/>
            </a:solidFill>
          </a:endParaRPr>
        </a:p>
      </dsp:txBody>
      <dsp:txXfrm>
        <a:off x="44268" y="2460256"/>
        <a:ext cx="3217500" cy="720000"/>
      </dsp:txXfrm>
    </dsp:sp>
    <dsp:sp modelId="{88B132AB-D156-4A48-9324-426A3C85410F}">
      <dsp:nvSpPr>
        <dsp:cNvPr id="0" name=""/>
        <dsp:cNvSpPr/>
      </dsp:nvSpPr>
      <dsp:spPr>
        <a:xfrm>
          <a:off x="4709643" y="629743"/>
          <a:ext cx="1447875" cy="1447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0A6E3A-8260-405F-9619-C992EC70CB22}">
      <dsp:nvSpPr>
        <dsp:cNvPr id="0" name=""/>
        <dsp:cNvSpPr/>
      </dsp:nvSpPr>
      <dsp:spPr>
        <a:xfrm>
          <a:off x="3824831" y="2460256"/>
          <a:ext cx="321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err="1">
              <a:solidFill>
                <a:srgbClr val="002060"/>
              </a:solidFill>
            </a:rPr>
            <a:t>Pracownicy</a:t>
          </a:r>
          <a:r>
            <a:rPr lang="en-GB" sz="1800" kern="1200" dirty="0">
              <a:solidFill>
                <a:srgbClr val="002060"/>
              </a:solidFill>
            </a:rPr>
            <a:t> </a:t>
          </a:r>
          <a:r>
            <a:rPr lang="en-GB" sz="1800" kern="1200" dirty="0" err="1">
              <a:solidFill>
                <a:srgbClr val="002060"/>
              </a:solidFill>
            </a:rPr>
            <a:t>Grupy</a:t>
          </a:r>
          <a:r>
            <a:rPr lang="en-GB" sz="1800" kern="1200" dirty="0">
              <a:solidFill>
                <a:srgbClr val="002060"/>
              </a:solidFill>
            </a:rPr>
            <a:t> </a:t>
          </a:r>
          <a:r>
            <a:rPr lang="en-GB" sz="1800" kern="1200" dirty="0" err="1">
              <a:solidFill>
                <a:srgbClr val="002060"/>
              </a:solidFill>
            </a:rPr>
            <a:t>Wsparcia</a:t>
          </a:r>
          <a:r>
            <a:rPr lang="en-GB" sz="1800" kern="1200" dirty="0">
              <a:solidFill>
                <a:srgbClr val="002060"/>
              </a:solidFill>
            </a:rPr>
            <a:t> (GW)</a:t>
          </a:r>
        </a:p>
        <a:p>
          <a:pPr marL="0" lvl="0" indent="0" algn="ctr" defTabSz="800100">
            <a:lnSpc>
              <a:spcPct val="90000"/>
            </a:lnSpc>
            <a:spcBef>
              <a:spcPct val="0"/>
            </a:spcBef>
            <a:spcAft>
              <a:spcPct val="35000"/>
            </a:spcAft>
            <a:buNone/>
          </a:pPr>
          <a:r>
            <a:rPr lang="en-GB" sz="1800" kern="1200" dirty="0">
              <a:solidFill>
                <a:srgbClr val="FFC000"/>
              </a:solidFill>
            </a:rPr>
            <a:t>223</a:t>
          </a:r>
          <a:r>
            <a:rPr lang="en-GB" sz="1800" kern="1200" dirty="0">
              <a:solidFill>
                <a:srgbClr val="002060"/>
              </a:solidFill>
            </a:rPr>
            <a:t> </a:t>
          </a:r>
          <a:r>
            <a:rPr lang="en-GB" sz="1800" kern="1200" dirty="0" err="1">
              <a:solidFill>
                <a:srgbClr val="002060"/>
              </a:solidFill>
            </a:rPr>
            <a:t>osoby</a:t>
          </a:r>
          <a:r>
            <a:rPr lang="en-GB" sz="1800" kern="1200" dirty="0">
              <a:solidFill>
                <a:srgbClr val="002060"/>
              </a:solidFill>
            </a:rPr>
            <a:t>, </a:t>
          </a:r>
          <a:r>
            <a:rPr lang="en-GB" sz="1800" b="1" kern="1200" dirty="0">
              <a:solidFill>
                <a:srgbClr val="FFC000"/>
              </a:solidFill>
            </a:rPr>
            <a:t>161</a:t>
          </a:r>
          <a:r>
            <a:rPr lang="en-GB" sz="1800" kern="1200" dirty="0">
              <a:solidFill>
                <a:srgbClr val="002060"/>
              </a:solidFill>
            </a:rPr>
            <a:t> </a:t>
          </a:r>
          <a:r>
            <a:rPr lang="en-GB" sz="1800" kern="1200" dirty="0" err="1">
              <a:solidFill>
                <a:srgbClr val="002060"/>
              </a:solidFill>
            </a:rPr>
            <a:t>kobiet</a:t>
          </a:r>
          <a:endParaRPr lang="en-US" sz="1800" kern="1200" dirty="0">
            <a:solidFill>
              <a:srgbClr val="002060"/>
            </a:solidFill>
          </a:endParaRPr>
        </a:p>
      </dsp:txBody>
      <dsp:txXfrm>
        <a:off x="3824831" y="2460256"/>
        <a:ext cx="3217500" cy="7200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FB86D-C8A0-B345-9F2C-7C955ED705D6}">
      <dsp:nvSpPr>
        <dsp:cNvPr id="0" name=""/>
        <dsp:cNvSpPr/>
      </dsp:nvSpPr>
      <dsp:spPr>
        <a:xfrm>
          <a:off x="1075" y="1040334"/>
          <a:ext cx="2482637" cy="2920750"/>
        </a:xfrm>
        <a:prstGeom prst="rect">
          <a:avLst/>
        </a:prstGeom>
        <a:solidFill>
          <a:schemeClr val="lt1">
            <a:alpha val="40000"/>
            <a:hueOff val="0"/>
            <a:satOff val="0"/>
            <a:lumOff val="0"/>
            <a:alphaOff val="0"/>
          </a:schemeClr>
        </a:solidFill>
        <a:ln w="1143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061D29C-517E-E44E-8863-BEB96D83A419}">
      <dsp:nvSpPr>
        <dsp:cNvPr id="0" name=""/>
        <dsp:cNvSpPr/>
      </dsp:nvSpPr>
      <dsp:spPr>
        <a:xfrm>
          <a:off x="125207" y="1157164"/>
          <a:ext cx="2234374" cy="1898487"/>
        </a:xfrm>
        <a:prstGeom prst="rect">
          <a:avLst/>
        </a:prstGeom>
        <a:blipFill rotWithShape="1">
          <a:blip xmlns:r="http://schemas.openxmlformats.org/officeDocument/2006/relationships" r:embed="rId1"/>
          <a:srcRect/>
          <a:stretch>
            <a:fillRect l="-21000" r="-21000"/>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212217-0C43-6A47-99E8-50B19D564CFE}">
      <dsp:nvSpPr>
        <dsp:cNvPr id="0" name=""/>
        <dsp:cNvSpPr/>
      </dsp:nvSpPr>
      <dsp:spPr>
        <a:xfrm>
          <a:off x="125207" y="3347750"/>
          <a:ext cx="2234374" cy="496504"/>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a:t>Ogółem</a:t>
          </a:r>
        </a:p>
      </dsp:txBody>
      <dsp:txXfrm>
        <a:off x="125207" y="3347750"/>
        <a:ext cx="2234374" cy="496504"/>
      </dsp:txXfrm>
    </dsp:sp>
    <dsp:sp modelId="{C0C8B66E-B256-D542-B33D-BF003219736C}">
      <dsp:nvSpPr>
        <dsp:cNvPr id="0" name=""/>
        <dsp:cNvSpPr/>
      </dsp:nvSpPr>
      <dsp:spPr>
        <a:xfrm>
          <a:off x="125207" y="3055652"/>
          <a:ext cx="2234374" cy="292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a:t>Zatrudnienie</a:t>
          </a:r>
        </a:p>
      </dsp:txBody>
      <dsp:txXfrm>
        <a:off x="125207" y="3055652"/>
        <a:ext cx="2234374" cy="292098"/>
      </dsp:txXfrm>
    </dsp:sp>
    <dsp:sp modelId="{0FBCC76C-0056-604A-9AC6-D9625371372A}">
      <dsp:nvSpPr>
        <dsp:cNvPr id="0" name=""/>
        <dsp:cNvSpPr/>
      </dsp:nvSpPr>
      <dsp:spPr>
        <a:xfrm>
          <a:off x="2976321" y="1040334"/>
          <a:ext cx="2482637" cy="2920750"/>
        </a:xfrm>
        <a:prstGeom prst="rect">
          <a:avLst/>
        </a:prstGeom>
        <a:solidFill>
          <a:schemeClr val="lt1">
            <a:alpha val="40000"/>
            <a:hueOff val="0"/>
            <a:satOff val="0"/>
            <a:lumOff val="0"/>
            <a:alphaOff val="0"/>
          </a:schemeClr>
        </a:solidFill>
        <a:ln w="1143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97526B9-6EC5-8141-8451-ADE28550D876}">
      <dsp:nvSpPr>
        <dsp:cNvPr id="0" name=""/>
        <dsp:cNvSpPr/>
      </dsp:nvSpPr>
      <dsp:spPr>
        <a:xfrm>
          <a:off x="3100452" y="1157164"/>
          <a:ext cx="2234374" cy="1898487"/>
        </a:xfrm>
        <a:prstGeom prst="rect">
          <a:avLst/>
        </a:prstGeom>
        <a:blipFill rotWithShape="1">
          <a:blip xmlns:r="http://schemas.openxmlformats.org/officeDocument/2006/relationships" r:embed="rId2"/>
          <a:srcRect/>
          <a:stretch>
            <a:fillRect l="-21000" r="-21000"/>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90AEC7-A4D2-844B-8209-99DB76E77C28}">
      <dsp:nvSpPr>
        <dsp:cNvPr id="0" name=""/>
        <dsp:cNvSpPr/>
      </dsp:nvSpPr>
      <dsp:spPr>
        <a:xfrm>
          <a:off x="3100452" y="3347750"/>
          <a:ext cx="2234374" cy="496504"/>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a:t>NA</a:t>
          </a:r>
        </a:p>
      </dsp:txBody>
      <dsp:txXfrm>
        <a:off x="3100452" y="3347750"/>
        <a:ext cx="2234374" cy="496504"/>
      </dsp:txXfrm>
    </dsp:sp>
    <dsp:sp modelId="{10A579E4-3686-FB49-B5E9-89C9E8B6A2EE}">
      <dsp:nvSpPr>
        <dsp:cNvPr id="0" name=""/>
        <dsp:cNvSpPr/>
      </dsp:nvSpPr>
      <dsp:spPr>
        <a:xfrm>
          <a:off x="3100452" y="3055652"/>
          <a:ext cx="2234374" cy="292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a:t>Zatrudnienie</a:t>
          </a:r>
        </a:p>
      </dsp:txBody>
      <dsp:txXfrm>
        <a:off x="3100452" y="3055652"/>
        <a:ext cx="2234374" cy="292098"/>
      </dsp:txXfrm>
    </dsp:sp>
    <dsp:sp modelId="{472A1AEE-91BF-934B-994B-4C950DA2E048}">
      <dsp:nvSpPr>
        <dsp:cNvPr id="0" name=""/>
        <dsp:cNvSpPr/>
      </dsp:nvSpPr>
      <dsp:spPr>
        <a:xfrm>
          <a:off x="5951566" y="1040334"/>
          <a:ext cx="2482637" cy="2920750"/>
        </a:xfrm>
        <a:prstGeom prst="rect">
          <a:avLst/>
        </a:prstGeom>
        <a:solidFill>
          <a:schemeClr val="lt1">
            <a:alpha val="40000"/>
            <a:hueOff val="0"/>
            <a:satOff val="0"/>
            <a:lumOff val="0"/>
            <a:alphaOff val="0"/>
          </a:schemeClr>
        </a:solidFill>
        <a:ln w="1143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4901DA2-252B-104E-A84A-9BA6FB97AC71}">
      <dsp:nvSpPr>
        <dsp:cNvPr id="0" name=""/>
        <dsp:cNvSpPr/>
      </dsp:nvSpPr>
      <dsp:spPr>
        <a:xfrm>
          <a:off x="6075698" y="1157164"/>
          <a:ext cx="2234374" cy="1898487"/>
        </a:xfrm>
        <a:prstGeom prst="rect">
          <a:avLst/>
        </a:prstGeom>
        <a:blipFill rotWithShape="1">
          <a:blip xmlns:r="http://schemas.openxmlformats.org/officeDocument/2006/relationships" r:embed="rId3"/>
          <a:srcRect/>
          <a:stretch>
            <a:fillRect l="-21000" r="-21000"/>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07F7CE-A327-D74B-8409-7C7A661B02BE}">
      <dsp:nvSpPr>
        <dsp:cNvPr id="0" name=""/>
        <dsp:cNvSpPr/>
      </dsp:nvSpPr>
      <dsp:spPr>
        <a:xfrm>
          <a:off x="6075698" y="3347750"/>
          <a:ext cx="2234374" cy="496504"/>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a:t>GW</a:t>
          </a:r>
        </a:p>
      </dsp:txBody>
      <dsp:txXfrm>
        <a:off x="6075698" y="3347750"/>
        <a:ext cx="2234374" cy="496504"/>
      </dsp:txXfrm>
    </dsp:sp>
    <dsp:sp modelId="{C5158A27-EB37-9842-849C-7C4A56A8122C}">
      <dsp:nvSpPr>
        <dsp:cNvPr id="0" name=""/>
        <dsp:cNvSpPr/>
      </dsp:nvSpPr>
      <dsp:spPr>
        <a:xfrm>
          <a:off x="6075698" y="3055652"/>
          <a:ext cx="2234374" cy="292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a:t>Zatrudnienie</a:t>
          </a:r>
        </a:p>
      </dsp:txBody>
      <dsp:txXfrm>
        <a:off x="6075698" y="3055652"/>
        <a:ext cx="2234374" cy="29209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B9CDD-90C5-5943-820D-A6BB24274CBB}">
      <dsp:nvSpPr>
        <dsp:cNvPr id="0" name=""/>
        <dsp:cNvSpPr/>
      </dsp:nvSpPr>
      <dsp:spPr>
        <a:xfrm>
          <a:off x="904375" y="0"/>
          <a:ext cx="5073427" cy="5073427"/>
        </a:xfrm>
        <a:prstGeom prst="triangle">
          <a:avLst/>
        </a:prstGeom>
        <a:solidFill>
          <a:schemeClr val="accent1">
            <a:lumMod val="20000"/>
            <a:lumOff val="8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3E2B75-2257-7344-AABC-BDE6A1839F92}">
      <dsp:nvSpPr>
        <dsp:cNvPr id="0" name=""/>
        <dsp:cNvSpPr/>
      </dsp:nvSpPr>
      <dsp:spPr>
        <a:xfrm>
          <a:off x="3441088" y="510067"/>
          <a:ext cx="3297727" cy="1200975"/>
        </a:xfrm>
        <a:prstGeom prst="roundRect">
          <a:avLst/>
        </a:prstGeom>
        <a:solidFill>
          <a:schemeClr val="lt1">
            <a:alpha val="90000"/>
            <a:hueOff val="0"/>
            <a:satOff val="0"/>
            <a:lumOff val="0"/>
            <a:alphaOff val="0"/>
          </a:schemeClr>
        </a:solidFill>
        <a:ln w="400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solidFill>
                <a:srgbClr val="FFC000"/>
              </a:solidFill>
            </a:rPr>
            <a:t>Władze rektorskie </a:t>
          </a:r>
        </a:p>
        <a:p>
          <a:pPr marL="0" lvl="0" indent="0" algn="ctr" defTabSz="933450">
            <a:lnSpc>
              <a:spcPct val="90000"/>
            </a:lnSpc>
            <a:spcBef>
              <a:spcPct val="0"/>
            </a:spcBef>
            <a:spcAft>
              <a:spcPct val="35000"/>
            </a:spcAft>
            <a:buNone/>
          </a:pPr>
          <a:r>
            <a:rPr lang="pl-PL" sz="2100" kern="1200" dirty="0">
              <a:solidFill>
                <a:srgbClr val="FFC000"/>
              </a:solidFill>
            </a:rPr>
            <a:t>100% M</a:t>
          </a:r>
        </a:p>
      </dsp:txBody>
      <dsp:txXfrm>
        <a:off x="3499715" y="568694"/>
        <a:ext cx="3180473" cy="1083721"/>
      </dsp:txXfrm>
    </dsp:sp>
    <dsp:sp modelId="{EAD2AC52-0873-5F49-9925-D513FC2D7BA6}">
      <dsp:nvSpPr>
        <dsp:cNvPr id="0" name=""/>
        <dsp:cNvSpPr/>
      </dsp:nvSpPr>
      <dsp:spPr>
        <a:xfrm>
          <a:off x="3441088" y="1861164"/>
          <a:ext cx="3297727" cy="1200975"/>
        </a:xfrm>
        <a:prstGeom prst="roundRect">
          <a:avLst/>
        </a:prstGeom>
        <a:solidFill>
          <a:schemeClr val="lt1">
            <a:alpha val="90000"/>
            <a:hueOff val="0"/>
            <a:satOff val="0"/>
            <a:lumOff val="0"/>
            <a:alphaOff val="0"/>
          </a:schemeClr>
        </a:solidFill>
        <a:ln w="400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solidFill>
                <a:srgbClr val="00B0F0"/>
              </a:solidFill>
            </a:rPr>
            <a:t>Władze dziekańskie </a:t>
          </a:r>
        </a:p>
        <a:p>
          <a:pPr marL="0" lvl="0" indent="0" algn="ctr" defTabSz="933450">
            <a:lnSpc>
              <a:spcPct val="90000"/>
            </a:lnSpc>
            <a:spcBef>
              <a:spcPct val="0"/>
            </a:spcBef>
            <a:spcAft>
              <a:spcPct val="35000"/>
            </a:spcAft>
            <a:buNone/>
          </a:pPr>
          <a:r>
            <a:rPr lang="pl-PL" sz="2100" kern="1200" dirty="0">
              <a:solidFill>
                <a:srgbClr val="00B0F0"/>
              </a:solidFill>
            </a:rPr>
            <a:t>20% K  80%M</a:t>
          </a:r>
        </a:p>
      </dsp:txBody>
      <dsp:txXfrm>
        <a:off x="3499715" y="1919791"/>
        <a:ext cx="3180473" cy="1083721"/>
      </dsp:txXfrm>
    </dsp:sp>
    <dsp:sp modelId="{71A62226-F5BA-DF42-9787-B697DF0CAB64}">
      <dsp:nvSpPr>
        <dsp:cNvPr id="0" name=""/>
        <dsp:cNvSpPr/>
      </dsp:nvSpPr>
      <dsp:spPr>
        <a:xfrm>
          <a:off x="3441088" y="3212262"/>
          <a:ext cx="3297727" cy="1200975"/>
        </a:xfrm>
        <a:prstGeom prst="roundRect">
          <a:avLst/>
        </a:prstGeom>
        <a:solidFill>
          <a:schemeClr val="lt1">
            <a:alpha val="90000"/>
            <a:hueOff val="0"/>
            <a:satOff val="0"/>
            <a:lumOff val="0"/>
            <a:alphaOff val="0"/>
          </a:schemeClr>
        </a:solidFill>
        <a:ln w="400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solidFill>
                <a:srgbClr val="FF0000"/>
              </a:solidFill>
            </a:rPr>
            <a:t>Władze Katedr i Instytutów </a:t>
          </a:r>
        </a:p>
        <a:p>
          <a:pPr marL="0" lvl="0" indent="0" algn="ctr" defTabSz="933450">
            <a:lnSpc>
              <a:spcPct val="90000"/>
            </a:lnSpc>
            <a:spcBef>
              <a:spcPct val="0"/>
            </a:spcBef>
            <a:spcAft>
              <a:spcPct val="35000"/>
            </a:spcAft>
            <a:buNone/>
          </a:pPr>
          <a:r>
            <a:rPr lang="pl-PL" sz="2100" kern="1200" dirty="0">
              <a:solidFill>
                <a:srgbClr val="FF0000"/>
              </a:solidFill>
            </a:rPr>
            <a:t>32% K 68% M</a:t>
          </a:r>
        </a:p>
      </dsp:txBody>
      <dsp:txXfrm>
        <a:off x="3499715" y="3270889"/>
        <a:ext cx="3180473" cy="1083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AD55C-6B35-1A44-914C-03714E9E7601}">
      <dsp:nvSpPr>
        <dsp:cNvPr id="0" name=""/>
        <dsp:cNvSpPr/>
      </dsp:nvSpPr>
      <dsp:spPr>
        <a:xfrm>
          <a:off x="0" y="0"/>
          <a:ext cx="4041775" cy="3937913"/>
        </a:xfrm>
        <a:prstGeom prst="roundRect">
          <a:avLst/>
        </a:prstGeom>
        <a:noFill/>
        <a:ln w="400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rgbClr val="FFC000"/>
              </a:solidFill>
            </a:rPr>
            <a:t>Oznacza</a:t>
          </a:r>
          <a:r>
            <a:rPr lang="pl-PL" sz="1800" kern="1200" dirty="0">
              <a:solidFill>
                <a:srgbClr val="0070C0"/>
              </a:solidFill>
            </a:rPr>
            <a:t> </a:t>
          </a:r>
          <a:r>
            <a:rPr lang="pl-PL" sz="1800" kern="1200" dirty="0" err="1">
              <a:solidFill>
                <a:srgbClr val="0070C0"/>
              </a:solidFill>
            </a:rPr>
            <a:t>ocene</a:t>
          </a:r>
          <a:r>
            <a:rPr lang="pl-PL" sz="1800" kern="1200" dirty="0">
              <a:solidFill>
                <a:srgbClr val="0070C0"/>
              </a:solidFill>
            </a:rPr>
            <a:t>̨ sytuacji kobiet i </a:t>
          </a:r>
          <a:r>
            <a:rPr lang="pl-PL" sz="1800" kern="1200" dirty="0" err="1">
              <a:solidFill>
                <a:srgbClr val="0070C0"/>
              </a:solidFill>
            </a:rPr>
            <a:t>mężczyzn</a:t>
          </a:r>
          <a:r>
            <a:rPr lang="pl-PL" sz="1800" kern="1200" dirty="0">
              <a:solidFill>
                <a:srgbClr val="0070C0"/>
              </a:solidFill>
            </a:rPr>
            <a:t> w </a:t>
          </a:r>
          <a:r>
            <a:rPr lang="pl-PL" sz="1800" kern="1200" dirty="0" err="1">
              <a:solidFill>
                <a:srgbClr val="0070C0"/>
              </a:solidFill>
            </a:rPr>
            <a:t>różnych</a:t>
          </a:r>
          <a:r>
            <a:rPr lang="pl-PL" sz="1800" kern="1200" dirty="0">
              <a:solidFill>
                <a:srgbClr val="0070C0"/>
              </a:solidFill>
            </a:rPr>
            <a:t> sferach </a:t>
          </a:r>
          <a:r>
            <a:rPr lang="pl-PL" sz="1800" kern="1200" dirty="0" err="1">
              <a:solidFill>
                <a:srgbClr val="0070C0"/>
              </a:solidFill>
            </a:rPr>
            <a:t>życia</a:t>
          </a:r>
          <a:r>
            <a:rPr lang="pl-PL" sz="1800" kern="1200" dirty="0">
              <a:solidFill>
                <a:srgbClr val="0070C0"/>
              </a:solidFill>
            </a:rPr>
            <a:t> społecznego</a:t>
          </a:r>
        </a:p>
        <a:p>
          <a:pPr marL="0" lvl="0" indent="0" algn="ctr" defTabSz="800100">
            <a:lnSpc>
              <a:spcPct val="90000"/>
            </a:lnSpc>
            <a:spcBef>
              <a:spcPct val="0"/>
            </a:spcBef>
            <a:spcAft>
              <a:spcPct val="35000"/>
            </a:spcAft>
            <a:buNone/>
          </a:pPr>
          <a:br>
            <a:rPr lang="pl-PL" sz="1800" kern="1200" dirty="0">
              <a:solidFill>
                <a:srgbClr val="0070C0"/>
              </a:solidFill>
            </a:rPr>
          </a:br>
          <a:r>
            <a:rPr lang="pl-PL" sz="1800" b="1" kern="1200" dirty="0">
              <a:solidFill>
                <a:srgbClr val="FFC000"/>
              </a:solidFill>
            </a:rPr>
            <a:t>Obejmuje</a:t>
          </a:r>
          <a:r>
            <a:rPr lang="pl-PL" sz="1800" kern="1200" dirty="0">
              <a:solidFill>
                <a:srgbClr val="0070C0"/>
              </a:solidFill>
            </a:rPr>
            <a:t> przełamywanie negatywnych </a:t>
          </a:r>
          <a:r>
            <a:rPr lang="pl-PL" sz="1800" kern="1200" dirty="0" err="1">
              <a:solidFill>
                <a:srgbClr val="0070C0"/>
              </a:solidFill>
            </a:rPr>
            <a:t>stereotypów</a:t>
          </a:r>
          <a:endParaRPr lang="pl-PL" sz="1800" kern="1200" dirty="0">
            <a:solidFill>
              <a:srgbClr val="0070C0"/>
            </a:solidFill>
          </a:endParaRPr>
        </a:p>
        <a:p>
          <a:pPr marL="0" lvl="0" indent="0" algn="ctr" defTabSz="800100">
            <a:lnSpc>
              <a:spcPct val="90000"/>
            </a:lnSpc>
            <a:spcBef>
              <a:spcPct val="0"/>
            </a:spcBef>
            <a:spcAft>
              <a:spcPct val="35000"/>
            </a:spcAft>
            <a:buNone/>
          </a:pPr>
          <a:br>
            <a:rPr lang="pl-PL" sz="1800" kern="1200" dirty="0">
              <a:solidFill>
                <a:srgbClr val="0070C0"/>
              </a:solidFill>
            </a:rPr>
          </a:br>
          <a:r>
            <a:rPr lang="pl-PL" sz="1800" b="1" kern="1200" dirty="0">
              <a:solidFill>
                <a:srgbClr val="FFC000"/>
              </a:solidFill>
            </a:rPr>
            <a:t>Polega</a:t>
          </a:r>
          <a:r>
            <a:rPr lang="pl-PL" sz="1800" kern="1200" dirty="0">
              <a:solidFill>
                <a:srgbClr val="0070C0"/>
              </a:solidFill>
            </a:rPr>
            <a:t> na zaplanowaniu </a:t>
          </a:r>
          <a:r>
            <a:rPr lang="pl-PL" sz="1800" kern="1200" dirty="0" err="1">
              <a:solidFill>
                <a:srgbClr val="0070C0"/>
              </a:solidFill>
            </a:rPr>
            <a:t>działan</a:t>
          </a:r>
          <a:r>
            <a:rPr lang="pl-PL" sz="1800" kern="1200" dirty="0">
              <a:solidFill>
                <a:srgbClr val="0070C0"/>
              </a:solidFill>
            </a:rPr>
            <a:t>́ na rzecz niwelowania i przeciwdziałania </a:t>
          </a:r>
          <a:r>
            <a:rPr lang="pl-PL" sz="1800" kern="1200" dirty="0" err="1">
              <a:solidFill>
                <a:srgbClr val="0070C0"/>
              </a:solidFill>
            </a:rPr>
            <a:t>pogłębianiu</a:t>
          </a:r>
          <a:r>
            <a:rPr lang="pl-PL" sz="1800" kern="1200" dirty="0">
              <a:solidFill>
                <a:srgbClr val="0070C0"/>
              </a:solidFill>
            </a:rPr>
            <a:t> </a:t>
          </a:r>
          <a:r>
            <a:rPr lang="pl-PL" sz="1800" kern="1200" dirty="0" err="1">
              <a:solidFill>
                <a:srgbClr val="0070C0"/>
              </a:solidFill>
            </a:rPr>
            <a:t>sie</a:t>
          </a:r>
          <a:r>
            <a:rPr lang="pl-PL" sz="1800" kern="1200" dirty="0">
              <a:solidFill>
                <a:srgbClr val="0070C0"/>
              </a:solidFill>
            </a:rPr>
            <a:t>̨ </a:t>
          </a:r>
          <a:r>
            <a:rPr lang="pl-PL" sz="1800" kern="1200" dirty="0" err="1">
              <a:solidFill>
                <a:srgbClr val="0070C0"/>
              </a:solidFill>
            </a:rPr>
            <a:t>nierówności</a:t>
          </a:r>
          <a:r>
            <a:rPr lang="pl-PL" sz="1800" kern="1200" dirty="0">
              <a:solidFill>
                <a:srgbClr val="0070C0"/>
              </a:solidFill>
            </a:rPr>
            <a:t> w </a:t>
          </a:r>
          <a:r>
            <a:rPr lang="pl-PL" sz="1800" kern="1200" dirty="0" err="1">
              <a:solidFill>
                <a:srgbClr val="0070C0"/>
              </a:solidFill>
            </a:rPr>
            <a:t>różnych</a:t>
          </a:r>
          <a:r>
            <a:rPr lang="pl-PL" sz="1800" kern="1200" dirty="0">
              <a:solidFill>
                <a:srgbClr val="0070C0"/>
              </a:solidFill>
            </a:rPr>
            <a:t> dziedzinach </a:t>
          </a:r>
          <a:r>
            <a:rPr lang="pl-PL" sz="1800" kern="1200" dirty="0" err="1">
              <a:solidFill>
                <a:srgbClr val="0070C0"/>
              </a:solidFill>
            </a:rPr>
            <a:t>życia</a:t>
          </a:r>
          <a:r>
            <a:rPr lang="pl-PL" sz="1800" kern="1200" dirty="0">
              <a:solidFill>
                <a:srgbClr val="0070C0"/>
              </a:solidFill>
            </a:rPr>
            <a:t> (edukacja, usługi, </a:t>
          </a:r>
          <a:r>
            <a:rPr lang="pl-PL" sz="1800" kern="1200" dirty="0" err="1">
              <a:solidFill>
                <a:srgbClr val="0070C0"/>
              </a:solidFill>
            </a:rPr>
            <a:t>dostęp</a:t>
          </a:r>
          <a:r>
            <a:rPr lang="pl-PL" sz="1800" kern="1200" dirty="0">
              <a:solidFill>
                <a:srgbClr val="0070C0"/>
              </a:solidFill>
            </a:rPr>
            <a:t> do władzy i podejmowania decyzji, zatrudnienie itp.) </a:t>
          </a:r>
        </a:p>
      </dsp:txBody>
      <dsp:txXfrm>
        <a:off x="192233" y="192233"/>
        <a:ext cx="3657309" cy="355344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93618-F12B-C243-9372-9063EF341532}">
      <dsp:nvSpPr>
        <dsp:cNvPr id="0" name=""/>
        <dsp:cNvSpPr/>
      </dsp:nvSpPr>
      <dsp:spPr>
        <a:xfrm rot="5893114">
          <a:off x="1595961" y="3189039"/>
          <a:ext cx="657148" cy="23818"/>
        </a:xfrm>
        <a:custGeom>
          <a:avLst/>
          <a:gdLst/>
          <a:ahLst/>
          <a:cxnLst/>
          <a:rect l="0" t="0" r="0" b="0"/>
          <a:pathLst>
            <a:path>
              <a:moveTo>
                <a:pt x="0" y="11909"/>
              </a:moveTo>
              <a:lnTo>
                <a:pt x="657148" y="11909"/>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105ECA-810C-DF4D-944E-035B88386B3E}">
      <dsp:nvSpPr>
        <dsp:cNvPr id="0" name=""/>
        <dsp:cNvSpPr/>
      </dsp:nvSpPr>
      <dsp:spPr>
        <a:xfrm rot="2451325">
          <a:off x="2214296" y="3227931"/>
          <a:ext cx="1256062" cy="23818"/>
        </a:xfrm>
        <a:custGeom>
          <a:avLst/>
          <a:gdLst/>
          <a:ahLst/>
          <a:cxnLst/>
          <a:rect l="0" t="0" r="0" b="0"/>
          <a:pathLst>
            <a:path>
              <a:moveTo>
                <a:pt x="0" y="11909"/>
              </a:moveTo>
              <a:lnTo>
                <a:pt x="1256062" y="11909"/>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3CAC77-1A20-BF4C-8816-E77346BA169B}">
      <dsp:nvSpPr>
        <dsp:cNvPr id="0" name=""/>
        <dsp:cNvSpPr/>
      </dsp:nvSpPr>
      <dsp:spPr>
        <a:xfrm rot="1209075">
          <a:off x="2278396" y="3145280"/>
          <a:ext cx="2904950" cy="23818"/>
        </a:xfrm>
        <a:custGeom>
          <a:avLst/>
          <a:gdLst/>
          <a:ahLst/>
          <a:cxnLst/>
          <a:rect l="0" t="0" r="0" b="0"/>
          <a:pathLst>
            <a:path>
              <a:moveTo>
                <a:pt x="0" y="11909"/>
              </a:moveTo>
              <a:lnTo>
                <a:pt x="2904950" y="11909"/>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E7BE8E-8EF3-0140-9946-6527969BE1E6}">
      <dsp:nvSpPr>
        <dsp:cNvPr id="0" name=""/>
        <dsp:cNvSpPr/>
      </dsp:nvSpPr>
      <dsp:spPr>
        <a:xfrm rot="21353353">
          <a:off x="2363207" y="2378866"/>
          <a:ext cx="3188010" cy="23818"/>
        </a:xfrm>
        <a:custGeom>
          <a:avLst/>
          <a:gdLst/>
          <a:ahLst/>
          <a:cxnLst/>
          <a:rect l="0" t="0" r="0" b="0"/>
          <a:pathLst>
            <a:path>
              <a:moveTo>
                <a:pt x="0" y="11909"/>
              </a:moveTo>
              <a:lnTo>
                <a:pt x="3188010" y="11909"/>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8516EA-F341-7C4C-B395-2FCF007D5563}">
      <dsp:nvSpPr>
        <dsp:cNvPr id="0" name=""/>
        <dsp:cNvSpPr/>
      </dsp:nvSpPr>
      <dsp:spPr>
        <a:xfrm rot="19962549">
          <a:off x="2235562" y="1796863"/>
          <a:ext cx="2367195" cy="23818"/>
        </a:xfrm>
        <a:custGeom>
          <a:avLst/>
          <a:gdLst/>
          <a:ahLst/>
          <a:cxnLst/>
          <a:rect l="0" t="0" r="0" b="0"/>
          <a:pathLst>
            <a:path>
              <a:moveTo>
                <a:pt x="0" y="11909"/>
              </a:moveTo>
              <a:lnTo>
                <a:pt x="2367195" y="11909"/>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5E88EE-2922-774F-BB3D-0B348595DC91}">
      <dsp:nvSpPr>
        <dsp:cNvPr id="0" name=""/>
        <dsp:cNvSpPr/>
      </dsp:nvSpPr>
      <dsp:spPr>
        <a:xfrm rot="18157855">
          <a:off x="2047460" y="1814929"/>
          <a:ext cx="848314" cy="23818"/>
        </a:xfrm>
        <a:custGeom>
          <a:avLst/>
          <a:gdLst/>
          <a:ahLst/>
          <a:cxnLst/>
          <a:rect l="0" t="0" r="0" b="0"/>
          <a:pathLst>
            <a:path>
              <a:moveTo>
                <a:pt x="0" y="11909"/>
              </a:moveTo>
              <a:lnTo>
                <a:pt x="848314" y="11909"/>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0BC8D4-DD1B-BF4B-A355-10EFB05D1FE1}">
      <dsp:nvSpPr>
        <dsp:cNvPr id="0" name=""/>
        <dsp:cNvSpPr/>
      </dsp:nvSpPr>
      <dsp:spPr>
        <a:xfrm rot="2013070">
          <a:off x="1621142" y="2469304"/>
          <a:ext cx="653807" cy="23818"/>
        </a:xfrm>
        <a:custGeom>
          <a:avLst/>
          <a:gdLst/>
          <a:ahLst/>
          <a:cxnLst/>
          <a:rect l="0" t="0" r="0" b="0"/>
          <a:pathLst>
            <a:path>
              <a:moveTo>
                <a:pt x="0" y="11909"/>
              </a:moveTo>
              <a:lnTo>
                <a:pt x="653807" y="11909"/>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94940F-A4A3-EB4C-AA6C-807F3EA8EC63}">
      <dsp:nvSpPr>
        <dsp:cNvPr id="0" name=""/>
        <dsp:cNvSpPr/>
      </dsp:nvSpPr>
      <dsp:spPr>
        <a:xfrm>
          <a:off x="351641" y="1147770"/>
          <a:ext cx="2391625" cy="2230676"/>
        </a:xfrm>
        <a:prstGeom prst="ellipse">
          <a:avLst/>
        </a:prstGeom>
        <a:solidFill>
          <a:srgbClr val="FFC00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7E461-1991-C542-BE36-05BCD5565703}">
      <dsp:nvSpPr>
        <dsp:cNvPr id="0" name=""/>
        <dsp:cNvSpPr/>
      </dsp:nvSpPr>
      <dsp:spPr>
        <a:xfrm>
          <a:off x="783685" y="1507812"/>
          <a:ext cx="1587436" cy="1455204"/>
        </a:xfrm>
        <a:prstGeom prst="ellipse">
          <a:avLst/>
        </a:prstGeom>
        <a:solidFill>
          <a:srgbClr val="0070C0"/>
        </a:solidFill>
        <a:ln w="400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b="1" kern="1200" dirty="0">
              <a:solidFill>
                <a:srgbClr val="FFC000"/>
              </a:solidFill>
            </a:rPr>
            <a:t>Ogółem </a:t>
          </a:r>
        </a:p>
        <a:p>
          <a:pPr marL="0" lvl="0" indent="0" algn="ctr" defTabSz="889000">
            <a:lnSpc>
              <a:spcPct val="90000"/>
            </a:lnSpc>
            <a:spcBef>
              <a:spcPct val="0"/>
            </a:spcBef>
            <a:spcAft>
              <a:spcPct val="35000"/>
            </a:spcAft>
            <a:buNone/>
          </a:pPr>
          <a:r>
            <a:rPr lang="pl-PL" sz="2000" b="1" kern="1200" dirty="0">
              <a:solidFill>
                <a:srgbClr val="FFC000"/>
              </a:solidFill>
            </a:rPr>
            <a:t>57%</a:t>
          </a:r>
        </a:p>
      </dsp:txBody>
      <dsp:txXfrm>
        <a:off x="1016160" y="1720922"/>
        <a:ext cx="1122486" cy="1028984"/>
      </dsp:txXfrm>
    </dsp:sp>
    <dsp:sp modelId="{80525A6C-5193-6741-B885-B6D600FF26AA}">
      <dsp:nvSpPr>
        <dsp:cNvPr id="0" name=""/>
        <dsp:cNvSpPr/>
      </dsp:nvSpPr>
      <dsp:spPr>
        <a:xfrm>
          <a:off x="2304257" y="27792"/>
          <a:ext cx="1643392" cy="1554210"/>
        </a:xfrm>
        <a:prstGeom prst="ellipse">
          <a:avLst/>
        </a:prstGeom>
        <a:solidFill>
          <a:schemeClr val="accent1">
            <a:lumMod val="20000"/>
            <a:lumOff val="8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err="1">
              <a:solidFill>
                <a:srgbClr val="002060"/>
              </a:solidFill>
            </a:rPr>
            <a:t>WBMiI</a:t>
          </a:r>
          <a:r>
            <a:rPr lang="pl-PL" sz="2000" kern="1200" dirty="0">
              <a:solidFill>
                <a:srgbClr val="002060"/>
              </a:solidFill>
            </a:rPr>
            <a:t> </a:t>
          </a:r>
        </a:p>
        <a:p>
          <a:pPr marL="0" lvl="0" indent="0" algn="ctr" defTabSz="889000">
            <a:lnSpc>
              <a:spcPct val="90000"/>
            </a:lnSpc>
            <a:spcBef>
              <a:spcPct val="0"/>
            </a:spcBef>
            <a:spcAft>
              <a:spcPct val="35000"/>
            </a:spcAft>
            <a:buNone/>
          </a:pPr>
          <a:r>
            <a:rPr lang="pl-PL" sz="2000" kern="1200" dirty="0">
              <a:solidFill>
                <a:srgbClr val="002060"/>
              </a:solidFill>
            </a:rPr>
            <a:t>15%</a:t>
          </a:r>
        </a:p>
      </dsp:txBody>
      <dsp:txXfrm>
        <a:off x="2544926" y="255401"/>
        <a:ext cx="1162054" cy="1098992"/>
      </dsp:txXfrm>
    </dsp:sp>
    <dsp:sp modelId="{8445242C-AC84-984E-8E32-DF12BB01E215}">
      <dsp:nvSpPr>
        <dsp:cNvPr id="0" name=""/>
        <dsp:cNvSpPr/>
      </dsp:nvSpPr>
      <dsp:spPr>
        <a:xfrm>
          <a:off x="4392490" y="134591"/>
          <a:ext cx="1506767" cy="1566613"/>
        </a:xfrm>
        <a:prstGeom prst="ellipse">
          <a:avLst/>
        </a:prstGeom>
        <a:solidFill>
          <a:schemeClr val="accent1">
            <a:lumMod val="20000"/>
            <a:lumOff val="8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err="1">
              <a:solidFill>
                <a:srgbClr val="002060"/>
              </a:solidFill>
            </a:rPr>
            <a:t>WIMBiŚ</a:t>
          </a:r>
          <a:r>
            <a:rPr lang="pl-PL" sz="2000" kern="1200" dirty="0">
              <a:solidFill>
                <a:srgbClr val="002060"/>
              </a:solidFill>
            </a:rPr>
            <a:t> </a:t>
          </a:r>
        </a:p>
        <a:p>
          <a:pPr marL="0" lvl="0" indent="0" algn="ctr" defTabSz="889000">
            <a:lnSpc>
              <a:spcPct val="90000"/>
            </a:lnSpc>
            <a:spcBef>
              <a:spcPct val="0"/>
            </a:spcBef>
            <a:spcAft>
              <a:spcPct val="35000"/>
            </a:spcAft>
            <a:buNone/>
          </a:pPr>
          <a:r>
            <a:rPr lang="pl-PL" sz="2000" kern="1200" dirty="0">
              <a:solidFill>
                <a:srgbClr val="002060"/>
              </a:solidFill>
            </a:rPr>
            <a:t>42%</a:t>
          </a:r>
        </a:p>
      </dsp:txBody>
      <dsp:txXfrm>
        <a:off x="4613151" y="364016"/>
        <a:ext cx="1065445" cy="1107763"/>
      </dsp:txXfrm>
    </dsp:sp>
    <dsp:sp modelId="{2B4FC714-D55A-0242-9107-8841AC48DD0F}">
      <dsp:nvSpPr>
        <dsp:cNvPr id="0" name=""/>
        <dsp:cNvSpPr/>
      </dsp:nvSpPr>
      <dsp:spPr>
        <a:xfrm>
          <a:off x="5544618" y="1430736"/>
          <a:ext cx="1686353" cy="1570704"/>
        </a:xfrm>
        <a:prstGeom prst="ellipse">
          <a:avLst/>
        </a:prstGeom>
        <a:solidFill>
          <a:schemeClr val="accent1">
            <a:lumMod val="20000"/>
            <a:lumOff val="8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err="1">
              <a:solidFill>
                <a:srgbClr val="002060"/>
              </a:solidFill>
            </a:rPr>
            <a:t>ZiT</a:t>
          </a:r>
          <a:r>
            <a:rPr lang="pl-PL" sz="2000" kern="1200" dirty="0">
              <a:solidFill>
                <a:srgbClr val="002060"/>
              </a:solidFill>
            </a:rPr>
            <a:t> </a:t>
          </a:r>
        </a:p>
        <a:p>
          <a:pPr marL="0" lvl="0" indent="0" algn="ctr" defTabSz="889000">
            <a:lnSpc>
              <a:spcPct val="90000"/>
            </a:lnSpc>
            <a:spcBef>
              <a:spcPct val="0"/>
            </a:spcBef>
            <a:spcAft>
              <a:spcPct val="35000"/>
            </a:spcAft>
            <a:buNone/>
          </a:pPr>
          <a:r>
            <a:rPr lang="pl-PL" sz="2000" kern="1200" dirty="0">
              <a:solidFill>
                <a:srgbClr val="002060"/>
              </a:solidFill>
            </a:rPr>
            <a:t>57%</a:t>
          </a:r>
        </a:p>
      </dsp:txBody>
      <dsp:txXfrm>
        <a:off x="5791579" y="1660760"/>
        <a:ext cx="1192431" cy="1110656"/>
      </dsp:txXfrm>
    </dsp:sp>
    <dsp:sp modelId="{3616FF26-93E4-394F-BBC6-EB0AC117D5F6}">
      <dsp:nvSpPr>
        <dsp:cNvPr id="0" name=""/>
        <dsp:cNvSpPr/>
      </dsp:nvSpPr>
      <dsp:spPr>
        <a:xfrm>
          <a:off x="5040558" y="3158924"/>
          <a:ext cx="1624289" cy="1553795"/>
        </a:xfrm>
        <a:prstGeom prst="ellipse">
          <a:avLst/>
        </a:prstGeom>
        <a:solidFill>
          <a:schemeClr val="accent1">
            <a:lumMod val="20000"/>
            <a:lumOff val="8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a:solidFill>
                <a:srgbClr val="002060"/>
              </a:solidFill>
            </a:rPr>
            <a:t>WHS </a:t>
          </a:r>
        </a:p>
        <a:p>
          <a:pPr marL="0" lvl="0" indent="0" algn="ctr" defTabSz="889000">
            <a:lnSpc>
              <a:spcPct val="90000"/>
            </a:lnSpc>
            <a:spcBef>
              <a:spcPct val="0"/>
            </a:spcBef>
            <a:spcAft>
              <a:spcPct val="35000"/>
            </a:spcAft>
            <a:buNone/>
          </a:pPr>
          <a:r>
            <a:rPr lang="pl-PL" sz="2000" kern="1200" dirty="0">
              <a:solidFill>
                <a:srgbClr val="002060"/>
              </a:solidFill>
            </a:rPr>
            <a:t>84%</a:t>
          </a:r>
        </a:p>
      </dsp:txBody>
      <dsp:txXfrm>
        <a:off x="5278430" y="3386472"/>
        <a:ext cx="1148545" cy="1098699"/>
      </dsp:txXfrm>
    </dsp:sp>
    <dsp:sp modelId="{24920E9E-4FE2-3445-97C1-54120EB7F0DB}">
      <dsp:nvSpPr>
        <dsp:cNvPr id="0" name=""/>
        <dsp:cNvSpPr/>
      </dsp:nvSpPr>
      <dsp:spPr>
        <a:xfrm>
          <a:off x="3096347" y="3446957"/>
          <a:ext cx="1543692" cy="1360241"/>
        </a:xfrm>
        <a:prstGeom prst="ellipse">
          <a:avLst/>
        </a:prstGeom>
        <a:solidFill>
          <a:schemeClr val="accent1">
            <a:lumMod val="20000"/>
            <a:lumOff val="8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err="1">
              <a:solidFill>
                <a:srgbClr val="002060"/>
              </a:solidFill>
            </a:rPr>
            <a:t>WNoZ</a:t>
          </a:r>
          <a:r>
            <a:rPr lang="pl-PL" sz="2000" kern="1200" dirty="0">
              <a:solidFill>
                <a:srgbClr val="002060"/>
              </a:solidFill>
            </a:rPr>
            <a:t> </a:t>
          </a:r>
        </a:p>
        <a:p>
          <a:pPr marL="0" lvl="0" indent="0" algn="ctr" defTabSz="889000">
            <a:lnSpc>
              <a:spcPct val="90000"/>
            </a:lnSpc>
            <a:spcBef>
              <a:spcPct val="0"/>
            </a:spcBef>
            <a:spcAft>
              <a:spcPct val="35000"/>
            </a:spcAft>
            <a:buNone/>
          </a:pPr>
          <a:r>
            <a:rPr lang="pl-PL" sz="2000" kern="1200" dirty="0">
              <a:solidFill>
                <a:srgbClr val="002060"/>
              </a:solidFill>
            </a:rPr>
            <a:t>77%</a:t>
          </a:r>
        </a:p>
      </dsp:txBody>
      <dsp:txXfrm>
        <a:off x="3322415" y="3646160"/>
        <a:ext cx="1091556" cy="961835"/>
      </dsp:txXfrm>
    </dsp:sp>
    <dsp:sp modelId="{CEA2C245-9944-7A4D-A50B-C0BB70AEFBA4}">
      <dsp:nvSpPr>
        <dsp:cNvPr id="0" name=""/>
        <dsp:cNvSpPr/>
      </dsp:nvSpPr>
      <dsp:spPr>
        <a:xfrm>
          <a:off x="1008114" y="3518966"/>
          <a:ext cx="1526860" cy="1482465"/>
        </a:xfrm>
        <a:prstGeom prst="ellipse">
          <a:avLst/>
        </a:prstGeom>
        <a:solidFill>
          <a:schemeClr val="accent1">
            <a:lumMod val="20000"/>
            <a:lumOff val="8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a:solidFill>
                <a:srgbClr val="002060"/>
              </a:solidFill>
            </a:rPr>
            <a:t>IDS </a:t>
          </a:r>
        </a:p>
        <a:p>
          <a:pPr marL="0" lvl="0" indent="0" algn="ctr" defTabSz="889000">
            <a:lnSpc>
              <a:spcPct val="90000"/>
            </a:lnSpc>
            <a:spcBef>
              <a:spcPct val="0"/>
            </a:spcBef>
            <a:spcAft>
              <a:spcPct val="35000"/>
            </a:spcAft>
            <a:buNone/>
          </a:pPr>
          <a:r>
            <a:rPr lang="pl-PL" sz="2000" kern="1200" dirty="0">
              <a:solidFill>
                <a:srgbClr val="002060"/>
              </a:solidFill>
            </a:rPr>
            <a:t>29%</a:t>
          </a:r>
        </a:p>
      </dsp:txBody>
      <dsp:txXfrm>
        <a:off x="1231717" y="3736068"/>
        <a:ext cx="1079654" cy="104826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766C5-88EE-EF4F-B61C-7B84B82F5972}">
      <dsp:nvSpPr>
        <dsp:cNvPr id="0" name=""/>
        <dsp:cNvSpPr/>
      </dsp:nvSpPr>
      <dsp:spPr>
        <a:xfrm>
          <a:off x="0" y="0"/>
          <a:ext cx="4101110" cy="2253679"/>
        </a:xfrm>
        <a:prstGeom prst="roundRect">
          <a:avLst/>
        </a:prstGeom>
        <a:noFill/>
        <a:ln w="400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err="1">
              <a:solidFill>
                <a:srgbClr val="FFC000"/>
              </a:solidFill>
            </a:rPr>
            <a:t>Pracownicy</a:t>
          </a:r>
          <a:r>
            <a:rPr lang="en-GB" sz="2400" kern="1200" dirty="0">
              <a:solidFill>
                <a:srgbClr val="FFC000"/>
              </a:solidFill>
            </a:rPr>
            <a:t>-</a:t>
          </a:r>
          <a:r>
            <a:rPr lang="en-GB" sz="2400" kern="1200" dirty="0">
              <a:solidFill>
                <a:srgbClr val="0070C0"/>
              </a:solidFill>
            </a:rPr>
            <a:t> </a:t>
          </a:r>
          <a:r>
            <a:rPr lang="pl-PL" sz="2400" kern="1200" dirty="0">
              <a:solidFill>
                <a:srgbClr val="0070C0"/>
              </a:solidFill>
            </a:rPr>
            <a:t>104 osoby (</a:t>
          </a:r>
          <a:r>
            <a:rPr lang="pl-PL" sz="2400" b="1" kern="1200" dirty="0">
              <a:solidFill>
                <a:srgbClr val="FFC000"/>
              </a:solidFill>
            </a:rPr>
            <a:t>18,5%</a:t>
          </a:r>
          <a:r>
            <a:rPr lang="pl-PL" sz="2400" kern="1200" dirty="0">
              <a:solidFill>
                <a:srgbClr val="0070C0"/>
              </a:solidFill>
            </a:rPr>
            <a:t>), w tym 63 kobiety i 41 mężczyzn. W grupie respondentów widoczna jest więc przewaga kobiet (60,6%)</a:t>
          </a:r>
        </a:p>
      </dsp:txBody>
      <dsp:txXfrm>
        <a:off x="110016" y="110016"/>
        <a:ext cx="3881078" cy="2033647"/>
      </dsp:txXfrm>
    </dsp:sp>
    <dsp:sp modelId="{A17640C8-9783-F34B-8AF4-582F078D5E4E}">
      <dsp:nvSpPr>
        <dsp:cNvPr id="0" name=""/>
        <dsp:cNvSpPr/>
      </dsp:nvSpPr>
      <dsp:spPr>
        <a:xfrm>
          <a:off x="2999209" y="2259635"/>
          <a:ext cx="4468390" cy="2602879"/>
        </a:xfrm>
        <a:prstGeom prst="roundRect">
          <a:avLst/>
        </a:prstGeom>
        <a:noFill/>
        <a:ln w="400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l-PL" sz="2400" kern="1200" dirty="0">
              <a:solidFill>
                <a:srgbClr val="FFC000"/>
              </a:solidFill>
            </a:rPr>
            <a:t>Studenci-</a:t>
          </a:r>
          <a:r>
            <a:rPr lang="pl-PL" sz="2400" kern="1200" dirty="0">
              <a:solidFill>
                <a:srgbClr val="0070C0"/>
              </a:solidFill>
            </a:rPr>
            <a:t> 380 osób (</a:t>
          </a:r>
          <a:r>
            <a:rPr lang="pl-PL" sz="2400" b="1" kern="1200" dirty="0">
              <a:solidFill>
                <a:srgbClr val="FFC000"/>
              </a:solidFill>
            </a:rPr>
            <a:t>9,3%</a:t>
          </a:r>
          <a:r>
            <a:rPr lang="pl-PL" sz="2400" kern="1200" dirty="0">
              <a:solidFill>
                <a:srgbClr val="0070C0"/>
              </a:solidFill>
            </a:rPr>
            <a:t>), w tym kobiety- 54%, mężczyźni 38,7%, 6,8% osób podało płci </a:t>
          </a:r>
        </a:p>
      </dsp:txBody>
      <dsp:txXfrm>
        <a:off x="3126271" y="2386697"/>
        <a:ext cx="4214266" cy="234875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D7E2B-BDEB-4B42-BCEE-58258D14F9AF}">
      <dsp:nvSpPr>
        <dsp:cNvPr id="0" name=""/>
        <dsp:cNvSpPr/>
      </dsp:nvSpPr>
      <dsp:spPr>
        <a:xfrm>
          <a:off x="0" y="102499"/>
          <a:ext cx="8229600" cy="989820"/>
        </a:xfrm>
        <a:prstGeom prst="roundRect">
          <a:avLst/>
        </a:prstGeom>
        <a:noFill/>
        <a:ln w="400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pl-PL" sz="1800" kern="1200" dirty="0">
              <a:solidFill>
                <a:srgbClr val="0070C0"/>
              </a:solidFill>
            </a:rPr>
            <a:t>Zwiększanie świadomości na temat zagadnień równościowych </a:t>
          </a:r>
          <a:br>
            <a:rPr lang="pl-PL" sz="1800" kern="1200" dirty="0">
              <a:solidFill>
                <a:srgbClr val="0070C0"/>
              </a:solidFill>
            </a:rPr>
          </a:br>
          <a:r>
            <a:rPr lang="pl-PL" sz="1800" kern="1200" dirty="0">
              <a:solidFill>
                <a:srgbClr val="0070C0"/>
              </a:solidFill>
            </a:rPr>
            <a:t>i antydyskryminacyjnych poprzez szkolenia wskazane przez respondentów jako pożądane i interesujące</a:t>
          </a:r>
        </a:p>
      </dsp:txBody>
      <dsp:txXfrm>
        <a:off x="48319" y="150818"/>
        <a:ext cx="8132962" cy="893182"/>
      </dsp:txXfrm>
    </dsp:sp>
    <dsp:sp modelId="{4082C4F7-19E0-1149-99F4-20870FD0BAF1}">
      <dsp:nvSpPr>
        <dsp:cNvPr id="0" name=""/>
        <dsp:cNvSpPr/>
      </dsp:nvSpPr>
      <dsp:spPr>
        <a:xfrm>
          <a:off x="0" y="1144159"/>
          <a:ext cx="8229600" cy="989820"/>
        </a:xfrm>
        <a:prstGeom prst="roundRect">
          <a:avLst/>
        </a:prstGeom>
        <a:noFill/>
        <a:ln w="400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pl-PL" sz="1800" kern="1200" dirty="0">
              <a:solidFill>
                <a:srgbClr val="0070C0"/>
              </a:solidFill>
            </a:rPr>
            <a:t>Uświadamianie ich związku z kulturą organizacyjną uczelni</a:t>
          </a:r>
        </a:p>
      </dsp:txBody>
      <dsp:txXfrm>
        <a:off x="48319" y="1192478"/>
        <a:ext cx="8132962" cy="893182"/>
      </dsp:txXfrm>
    </dsp:sp>
    <dsp:sp modelId="{9636E5A4-6F50-0C45-B679-DF70582E2C04}">
      <dsp:nvSpPr>
        <dsp:cNvPr id="0" name=""/>
        <dsp:cNvSpPr/>
      </dsp:nvSpPr>
      <dsp:spPr>
        <a:xfrm>
          <a:off x="0" y="2185819"/>
          <a:ext cx="8229600" cy="989820"/>
        </a:xfrm>
        <a:prstGeom prst="roundRect">
          <a:avLst/>
        </a:prstGeom>
        <a:noFill/>
        <a:ln w="400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pl-PL" sz="1800" kern="1200" dirty="0">
              <a:solidFill>
                <a:srgbClr val="0070C0"/>
              </a:solidFill>
            </a:rPr>
            <a:t>Systematyczne kształtowanie i wzmacnianie pozytywnych postaw wobec szeroko rozumianej różnorodności</a:t>
          </a:r>
        </a:p>
      </dsp:txBody>
      <dsp:txXfrm>
        <a:off x="48319" y="2234138"/>
        <a:ext cx="8132962" cy="893182"/>
      </dsp:txXfrm>
    </dsp:sp>
    <dsp:sp modelId="{D7A706CD-812E-774D-8CF9-380BD2805C90}">
      <dsp:nvSpPr>
        <dsp:cNvPr id="0" name=""/>
        <dsp:cNvSpPr/>
      </dsp:nvSpPr>
      <dsp:spPr>
        <a:xfrm>
          <a:off x="0" y="3227479"/>
          <a:ext cx="8229600" cy="989820"/>
        </a:xfrm>
        <a:prstGeom prst="roundRect">
          <a:avLst/>
        </a:prstGeom>
        <a:noFill/>
        <a:ln w="400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pl-PL" sz="1800" kern="1200" dirty="0">
              <a:solidFill>
                <a:srgbClr val="0070C0"/>
              </a:solidFill>
            </a:rPr>
            <a:t>Upowszechnienie zasad i procedur postępowania w sytuacji doświadczania różnych form dyskryminacji</a:t>
          </a:r>
        </a:p>
      </dsp:txBody>
      <dsp:txXfrm>
        <a:off x="48319" y="3275798"/>
        <a:ext cx="8132962" cy="893182"/>
      </dsp:txXfrm>
    </dsp:sp>
    <dsp:sp modelId="{D0B3D9DB-94C4-A647-871C-240FB9C238C2}">
      <dsp:nvSpPr>
        <dsp:cNvPr id="0" name=""/>
        <dsp:cNvSpPr/>
      </dsp:nvSpPr>
      <dsp:spPr>
        <a:xfrm>
          <a:off x="0" y="4269139"/>
          <a:ext cx="8229600" cy="989820"/>
        </a:xfrm>
        <a:prstGeom prst="roundRect">
          <a:avLst/>
        </a:prstGeom>
        <a:noFill/>
        <a:ln w="400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pl-PL" sz="1800" kern="1200" dirty="0">
              <a:solidFill>
                <a:srgbClr val="0070C0"/>
              </a:solidFill>
            </a:rPr>
            <a:t>Usprawnienie systemu informowania pracowników oraz osób studiujących na uczelni o istniejącym systemie wspierania godzenia życia zawodowego (w tym studiowania) z obowiązkami życia rodzinnego</a:t>
          </a:r>
        </a:p>
      </dsp:txBody>
      <dsp:txXfrm>
        <a:off x="48319" y="4317458"/>
        <a:ext cx="8132962" cy="89318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7DFEB-AABB-FB4C-BB0D-37579F5BA10C}">
      <dsp:nvSpPr>
        <dsp:cNvPr id="0" name=""/>
        <dsp:cNvSpPr/>
      </dsp:nvSpPr>
      <dsp:spPr>
        <a:xfrm>
          <a:off x="0" y="374017"/>
          <a:ext cx="8229600" cy="1427400"/>
        </a:xfrm>
        <a:prstGeom prst="roundRect">
          <a:avLst/>
        </a:prstGeom>
        <a:noFill/>
        <a:ln w="400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pl-PL" sz="2000" kern="1200" dirty="0">
              <a:solidFill>
                <a:srgbClr val="0070C0"/>
              </a:solidFill>
            </a:rPr>
            <a:t>Wprowadzenie do kultury organizacyjnej zasad zrównoważonej reprezentacji płci w: przewodniczeniu w komisjach wydziałowych, uczelnianych, w kadrze zarządczej, w zespołach eksperckich i recenzenckich oraz przewodniczeniu wydarzeniom naukowym i popularyzatorskim</a:t>
          </a:r>
        </a:p>
      </dsp:txBody>
      <dsp:txXfrm>
        <a:off x="69680" y="443697"/>
        <a:ext cx="8090240" cy="1288040"/>
      </dsp:txXfrm>
    </dsp:sp>
    <dsp:sp modelId="{422A30E9-1B1C-6942-BFB9-8FC149975B4A}">
      <dsp:nvSpPr>
        <dsp:cNvPr id="0" name=""/>
        <dsp:cNvSpPr/>
      </dsp:nvSpPr>
      <dsp:spPr>
        <a:xfrm>
          <a:off x="0" y="1859017"/>
          <a:ext cx="8229600" cy="1427400"/>
        </a:xfrm>
        <a:prstGeom prst="roundRect">
          <a:avLst/>
        </a:prstGeom>
        <a:noFill/>
        <a:ln w="400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pl-PL" sz="2000" kern="1200" dirty="0">
              <a:solidFill>
                <a:srgbClr val="0070C0"/>
              </a:solidFill>
            </a:rPr>
            <a:t>Podjęcie działań komunikacyjnych umożliwiających studentom i osobom zatrudnionym w ATH zapoznanie się z kulturą organizacyjną uczelni w zakresie procedur stosowanych w celu zapobiegania dyskryminacji</a:t>
          </a:r>
        </a:p>
      </dsp:txBody>
      <dsp:txXfrm>
        <a:off x="69680" y="1928697"/>
        <a:ext cx="8090240" cy="1288040"/>
      </dsp:txXfrm>
    </dsp:sp>
    <dsp:sp modelId="{D0AEFEE9-6C3F-3E4B-9B45-A15C6DA34DED}">
      <dsp:nvSpPr>
        <dsp:cNvPr id="0" name=""/>
        <dsp:cNvSpPr/>
      </dsp:nvSpPr>
      <dsp:spPr>
        <a:xfrm>
          <a:off x="0" y="3344017"/>
          <a:ext cx="8229600" cy="1427400"/>
        </a:xfrm>
        <a:prstGeom prst="roundRect">
          <a:avLst/>
        </a:prstGeom>
        <a:noFill/>
        <a:ln w="400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pl-PL" sz="2000" kern="1200" dirty="0">
              <a:solidFill>
                <a:srgbClr val="0070C0"/>
              </a:solidFill>
            </a:rPr>
            <a:t>Pracownicy i studenci nie mają odpowiedniego przeszkolenia, a tym samym dostępu do wiedzy o dostępnych im formach wsparcia. Opracowanie nowych metod integracji pracowników i studentów w ramach wspólnoty akademickiej zwiększy efektywność systemu komunikacji i współpracy </a:t>
          </a:r>
        </a:p>
      </dsp:txBody>
      <dsp:txXfrm>
        <a:off x="69680" y="3413697"/>
        <a:ext cx="8090240" cy="12880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55F9E-81DD-FB49-BA2E-4A075E0B8027}">
      <dsp:nvSpPr>
        <dsp:cNvPr id="0" name=""/>
        <dsp:cNvSpPr/>
      </dsp:nvSpPr>
      <dsp:spPr>
        <a:xfrm>
          <a:off x="1375511" y="1372"/>
          <a:ext cx="2535341" cy="1521204"/>
        </a:xfrm>
        <a:prstGeom prst="rect">
          <a:avLst/>
        </a:prstGeom>
        <a:solidFill>
          <a:schemeClr val="accent1">
            <a:lumMod val="20000"/>
            <a:lumOff val="80000"/>
          </a:schemeClr>
        </a:solidFill>
        <a:ln>
          <a:noFill/>
        </a:ln>
        <a:effectLst>
          <a:outerShdw blurRad="39000" dist="25400" dir="5400000" rotWithShape="0">
            <a:schemeClr val="accent1">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b="1" kern="1200">
              <a:solidFill>
                <a:srgbClr val="0070C0"/>
              </a:solidFill>
            </a:rPr>
            <a:t>Kultura organizacyjna oraz równowaga między życiem zawodowym i prywatnym</a:t>
          </a:r>
          <a:endParaRPr lang="en-US" sz="1700" kern="1200">
            <a:solidFill>
              <a:srgbClr val="0070C0"/>
            </a:solidFill>
          </a:endParaRPr>
        </a:p>
      </dsp:txBody>
      <dsp:txXfrm>
        <a:off x="1375511" y="1372"/>
        <a:ext cx="2535341" cy="1521204"/>
      </dsp:txXfrm>
    </dsp:sp>
    <dsp:sp modelId="{1C939963-F00C-1342-A904-23134945429F}">
      <dsp:nvSpPr>
        <dsp:cNvPr id="0" name=""/>
        <dsp:cNvSpPr/>
      </dsp:nvSpPr>
      <dsp:spPr>
        <a:xfrm>
          <a:off x="4164387" y="1372"/>
          <a:ext cx="2535341" cy="1521204"/>
        </a:xfrm>
        <a:prstGeom prst="rect">
          <a:avLst/>
        </a:prstGeom>
        <a:solidFill>
          <a:schemeClr val="accent1">
            <a:lumMod val="20000"/>
            <a:lumOff val="80000"/>
          </a:schemeClr>
        </a:solidFill>
        <a:ln>
          <a:noFill/>
        </a:ln>
        <a:effectLst>
          <a:outerShdw blurRad="39000" dist="25400" dir="5400000" rotWithShape="0">
            <a:schemeClr val="accent1">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b="1" kern="1200" dirty="0">
              <a:solidFill>
                <a:srgbClr val="0070C0"/>
              </a:solidFill>
            </a:rPr>
            <a:t>Równowaga płci na szczeblu kierowniczym i decyzyjnym</a:t>
          </a:r>
          <a:endParaRPr lang="en-US" sz="1700" kern="1200" dirty="0">
            <a:solidFill>
              <a:srgbClr val="0070C0"/>
            </a:solidFill>
          </a:endParaRPr>
        </a:p>
      </dsp:txBody>
      <dsp:txXfrm>
        <a:off x="4164387" y="1372"/>
        <a:ext cx="2535341" cy="1521204"/>
      </dsp:txXfrm>
    </dsp:sp>
    <dsp:sp modelId="{F805144D-51CD-5E4F-9850-29484C07F192}">
      <dsp:nvSpPr>
        <dsp:cNvPr id="0" name=""/>
        <dsp:cNvSpPr/>
      </dsp:nvSpPr>
      <dsp:spPr>
        <a:xfrm>
          <a:off x="1375511" y="1776111"/>
          <a:ext cx="2535341" cy="1521204"/>
        </a:xfrm>
        <a:prstGeom prst="rect">
          <a:avLst/>
        </a:prstGeom>
        <a:solidFill>
          <a:schemeClr val="accent1">
            <a:lumMod val="20000"/>
            <a:lumOff val="80000"/>
          </a:schemeClr>
        </a:solidFill>
        <a:ln>
          <a:noFill/>
        </a:ln>
        <a:effectLst>
          <a:outerShdw blurRad="39000" dist="25400" dir="5400000" rotWithShape="0">
            <a:schemeClr val="accent1">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b="1" kern="1200">
              <a:solidFill>
                <a:srgbClr val="0070C0"/>
              </a:solidFill>
            </a:rPr>
            <a:t>Równowaga płci w procesie rekrutacji i rozwoju kariery zawodowej</a:t>
          </a:r>
          <a:endParaRPr lang="en-US" sz="1700" kern="1200">
            <a:solidFill>
              <a:srgbClr val="0070C0"/>
            </a:solidFill>
          </a:endParaRPr>
        </a:p>
      </dsp:txBody>
      <dsp:txXfrm>
        <a:off x="1375511" y="1776111"/>
        <a:ext cx="2535341" cy="1521204"/>
      </dsp:txXfrm>
    </dsp:sp>
    <dsp:sp modelId="{63C65F96-8C7D-1243-95FE-3BB72A193F61}">
      <dsp:nvSpPr>
        <dsp:cNvPr id="0" name=""/>
        <dsp:cNvSpPr/>
      </dsp:nvSpPr>
      <dsp:spPr>
        <a:xfrm>
          <a:off x="4164387" y="1776111"/>
          <a:ext cx="2535341" cy="1521204"/>
        </a:xfrm>
        <a:prstGeom prst="rect">
          <a:avLst/>
        </a:prstGeom>
        <a:solidFill>
          <a:schemeClr val="accent1">
            <a:lumMod val="20000"/>
            <a:lumOff val="80000"/>
          </a:schemeClr>
        </a:solidFill>
        <a:ln>
          <a:noFill/>
        </a:ln>
        <a:effectLst>
          <a:outerShdw blurRad="39000" dist="25400" dir="5400000" rotWithShape="0">
            <a:schemeClr val="accent1">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b="1" kern="1200" dirty="0">
              <a:solidFill>
                <a:srgbClr val="0070C0"/>
              </a:solidFill>
            </a:rPr>
            <a:t>Włączenie wymiaru płci do treści badawczych i dydaktycznych</a:t>
          </a:r>
          <a:endParaRPr lang="en-US" sz="1700" kern="1200" dirty="0">
            <a:solidFill>
              <a:srgbClr val="0070C0"/>
            </a:solidFill>
          </a:endParaRPr>
        </a:p>
      </dsp:txBody>
      <dsp:txXfrm>
        <a:off x="4164387" y="1776111"/>
        <a:ext cx="2535341" cy="1521204"/>
      </dsp:txXfrm>
    </dsp:sp>
    <dsp:sp modelId="{AFE295B7-967B-3D43-A9AE-EAB2FD8C4308}">
      <dsp:nvSpPr>
        <dsp:cNvPr id="0" name=""/>
        <dsp:cNvSpPr/>
      </dsp:nvSpPr>
      <dsp:spPr>
        <a:xfrm>
          <a:off x="2769949" y="3550850"/>
          <a:ext cx="2535341" cy="1521204"/>
        </a:xfrm>
        <a:prstGeom prst="rect">
          <a:avLst/>
        </a:prstGeom>
        <a:solidFill>
          <a:schemeClr val="accent1">
            <a:lumMod val="20000"/>
            <a:lumOff val="80000"/>
          </a:schemeClr>
        </a:solidFill>
        <a:ln>
          <a:noFill/>
        </a:ln>
        <a:effectLst>
          <a:outerShdw blurRad="39000" dist="25400" dir="5400000" rotWithShape="0">
            <a:schemeClr val="accent1">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b="1" kern="1200">
              <a:solidFill>
                <a:srgbClr val="0070C0"/>
              </a:solidFill>
            </a:rPr>
            <a:t>Przeciwdziałanie przemocy ze względu na płeć, w tym przeciwdziałanie molestowaniu seksualnemu</a:t>
          </a:r>
          <a:endParaRPr lang="en-US" sz="1700" kern="1200">
            <a:solidFill>
              <a:srgbClr val="0070C0"/>
            </a:solidFill>
          </a:endParaRPr>
        </a:p>
      </dsp:txBody>
      <dsp:txXfrm>
        <a:off x="2769949" y="3550850"/>
        <a:ext cx="2535341" cy="152120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1D59B-CC8F-A047-8B20-E39792C3ABC6}">
      <dsp:nvSpPr>
        <dsp:cNvPr id="0" name=""/>
        <dsp:cNvSpPr/>
      </dsp:nvSpPr>
      <dsp:spPr>
        <a:xfrm>
          <a:off x="4747167" y="723175"/>
          <a:ext cx="1996596" cy="1290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err="1">
              <a:solidFill>
                <a:schemeClr val="accent2"/>
              </a:solidFill>
            </a:rPr>
            <a:t>Obszar</a:t>
          </a:r>
          <a:endParaRPr lang="pl-PL" sz="3600" kern="1200" dirty="0">
            <a:solidFill>
              <a:schemeClr val="accent2"/>
            </a:solidFill>
          </a:endParaRPr>
        </a:p>
      </dsp:txBody>
      <dsp:txXfrm>
        <a:off x="4747167" y="723175"/>
        <a:ext cx="1996596" cy="1290971"/>
      </dsp:txXfrm>
    </dsp:sp>
    <dsp:sp modelId="{F7776B7D-AB0F-D143-95D3-9B2B8257D408}">
      <dsp:nvSpPr>
        <dsp:cNvPr id="0" name=""/>
        <dsp:cNvSpPr/>
      </dsp:nvSpPr>
      <dsp:spPr>
        <a:xfrm>
          <a:off x="1765957" y="-1621"/>
          <a:ext cx="4650651" cy="4650651"/>
        </a:xfrm>
        <a:prstGeom prst="circularArrow">
          <a:avLst>
            <a:gd name="adj1" fmla="val 8242"/>
            <a:gd name="adj2" fmla="val 575553"/>
            <a:gd name="adj3" fmla="val 2966436"/>
            <a:gd name="adj4" fmla="val 21040396"/>
            <a:gd name="adj5" fmla="val 9615"/>
          </a:avLst>
        </a:prstGeom>
        <a:solidFill>
          <a:srgbClr val="0070C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51E3FB-077E-2341-9582-4518FA197445}">
      <dsp:nvSpPr>
        <dsp:cNvPr id="0" name=""/>
        <dsp:cNvSpPr/>
      </dsp:nvSpPr>
      <dsp:spPr>
        <a:xfrm>
          <a:off x="3108464" y="3250969"/>
          <a:ext cx="1965637" cy="1965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err="1">
              <a:solidFill>
                <a:schemeClr val="accent2"/>
              </a:solidFill>
            </a:rPr>
            <a:t>Cel</a:t>
          </a:r>
          <a:endParaRPr lang="pl-PL" sz="2800" kern="1200" dirty="0">
            <a:solidFill>
              <a:schemeClr val="accent2"/>
            </a:solidFill>
          </a:endParaRPr>
        </a:p>
      </dsp:txBody>
      <dsp:txXfrm>
        <a:off x="3108464" y="3250969"/>
        <a:ext cx="1965637" cy="1965637"/>
      </dsp:txXfrm>
    </dsp:sp>
    <dsp:sp modelId="{70825F22-0CD3-ED45-BE83-12CF8F155ABA}">
      <dsp:nvSpPr>
        <dsp:cNvPr id="0" name=""/>
        <dsp:cNvSpPr/>
      </dsp:nvSpPr>
      <dsp:spPr>
        <a:xfrm>
          <a:off x="1765957" y="-1621"/>
          <a:ext cx="4650651" cy="4650651"/>
        </a:xfrm>
        <a:prstGeom prst="circularArrow">
          <a:avLst>
            <a:gd name="adj1" fmla="val 8242"/>
            <a:gd name="adj2" fmla="val 575553"/>
            <a:gd name="adj3" fmla="val 10437037"/>
            <a:gd name="adj4" fmla="val 7258011"/>
            <a:gd name="adj5" fmla="val 9615"/>
          </a:avLst>
        </a:prstGeom>
        <a:solidFill>
          <a:srgbClr val="0070C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596CED-EB97-5847-AA0C-B4BCFECC85DD}">
      <dsp:nvSpPr>
        <dsp:cNvPr id="0" name=""/>
        <dsp:cNvSpPr/>
      </dsp:nvSpPr>
      <dsp:spPr>
        <a:xfrm>
          <a:off x="1259468" y="531663"/>
          <a:ext cx="2355266" cy="1673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err="1">
              <a:solidFill>
                <a:schemeClr val="accent2"/>
              </a:solidFill>
            </a:rPr>
            <a:t>Działanie</a:t>
          </a:r>
          <a:r>
            <a:rPr lang="en-GB" sz="1600" kern="1200" dirty="0">
              <a:solidFill>
                <a:schemeClr val="accent2"/>
              </a:solidFill>
            </a:rPr>
            <a:t>  </a:t>
          </a:r>
          <a:r>
            <a:rPr lang="en-GB" sz="1600" kern="1200" dirty="0" err="1">
              <a:solidFill>
                <a:schemeClr val="accent2"/>
              </a:solidFill>
            </a:rPr>
            <a:t>Wskaźniki</a:t>
          </a:r>
          <a:r>
            <a:rPr lang="en-GB" sz="1600" kern="1200" dirty="0">
              <a:solidFill>
                <a:schemeClr val="accent2"/>
              </a:solidFill>
            </a:rPr>
            <a:t>/</a:t>
          </a:r>
          <a:r>
            <a:rPr lang="en-GB" sz="1600" kern="1200" dirty="0" err="1">
              <a:solidFill>
                <a:schemeClr val="accent2"/>
              </a:solidFill>
            </a:rPr>
            <a:t>Produkty</a:t>
          </a:r>
          <a:r>
            <a:rPr lang="en-GB" sz="1600" kern="1200" dirty="0">
              <a:solidFill>
                <a:schemeClr val="accent2"/>
              </a:solidFill>
            </a:rPr>
            <a:t> </a:t>
          </a:r>
        </a:p>
        <a:p>
          <a:pPr marL="0" lvl="0" indent="0" algn="ctr" defTabSz="711200">
            <a:lnSpc>
              <a:spcPct val="90000"/>
            </a:lnSpc>
            <a:spcBef>
              <a:spcPct val="0"/>
            </a:spcBef>
            <a:spcAft>
              <a:spcPct val="35000"/>
            </a:spcAft>
            <a:buNone/>
          </a:pPr>
          <a:r>
            <a:rPr lang="en-GB" sz="1600" kern="1200" dirty="0" err="1">
              <a:solidFill>
                <a:schemeClr val="accent2"/>
              </a:solidFill>
            </a:rPr>
            <a:t>Grupy</a:t>
          </a:r>
          <a:r>
            <a:rPr lang="en-GB" sz="1600" kern="1200" dirty="0">
              <a:solidFill>
                <a:schemeClr val="accent2"/>
              </a:solidFill>
            </a:rPr>
            <a:t> </a:t>
          </a:r>
          <a:r>
            <a:rPr lang="en-GB" sz="1600" kern="1200" dirty="0" err="1">
              <a:solidFill>
                <a:schemeClr val="accent2"/>
              </a:solidFill>
            </a:rPr>
            <a:t>docelowe</a:t>
          </a:r>
          <a:r>
            <a:rPr lang="en-GB" sz="1600" kern="1200" dirty="0">
              <a:solidFill>
                <a:schemeClr val="accent2"/>
              </a:solidFill>
            </a:rPr>
            <a:t>  </a:t>
          </a:r>
        </a:p>
        <a:p>
          <a:pPr marL="0" lvl="0" indent="0" algn="ctr" defTabSz="711200">
            <a:lnSpc>
              <a:spcPct val="90000"/>
            </a:lnSpc>
            <a:spcBef>
              <a:spcPct val="0"/>
            </a:spcBef>
            <a:spcAft>
              <a:spcPct val="35000"/>
            </a:spcAft>
            <a:buNone/>
          </a:pPr>
          <a:r>
            <a:rPr lang="en-GB" sz="1600" kern="1200" dirty="0" err="1">
              <a:solidFill>
                <a:schemeClr val="accent2"/>
              </a:solidFill>
            </a:rPr>
            <a:t>Jednostki</a:t>
          </a:r>
          <a:r>
            <a:rPr lang="en-GB" sz="1600" kern="1200" dirty="0">
              <a:solidFill>
                <a:schemeClr val="accent2"/>
              </a:solidFill>
            </a:rPr>
            <a:t> </a:t>
          </a:r>
          <a:r>
            <a:rPr lang="en-GB" sz="1600" kern="1200" dirty="0" err="1">
              <a:solidFill>
                <a:schemeClr val="accent2"/>
              </a:solidFill>
            </a:rPr>
            <a:t>odpowiedzialne</a:t>
          </a:r>
          <a:r>
            <a:rPr lang="en-GB" sz="1600" kern="1200" dirty="0">
              <a:solidFill>
                <a:schemeClr val="accent2"/>
              </a:solidFill>
            </a:rPr>
            <a:t>/</a:t>
          </a:r>
          <a:r>
            <a:rPr lang="en-GB" sz="1600" kern="1200" dirty="0" err="1">
              <a:solidFill>
                <a:schemeClr val="accent2"/>
              </a:solidFill>
            </a:rPr>
            <a:t>terminy</a:t>
          </a:r>
          <a:r>
            <a:rPr lang="en-GB" sz="1600" kern="1200" dirty="0">
              <a:solidFill>
                <a:schemeClr val="accent2"/>
              </a:solidFill>
            </a:rPr>
            <a:t> </a:t>
          </a:r>
          <a:endParaRPr lang="pl-PL" sz="1600" kern="1200" dirty="0">
            <a:solidFill>
              <a:schemeClr val="accent2"/>
            </a:solidFill>
          </a:endParaRPr>
        </a:p>
      </dsp:txBody>
      <dsp:txXfrm>
        <a:off x="1259468" y="531663"/>
        <a:ext cx="2355266" cy="1673995"/>
      </dsp:txXfrm>
    </dsp:sp>
    <dsp:sp modelId="{FEA3F56F-F073-5F42-A922-4FD7D6EED227}">
      <dsp:nvSpPr>
        <dsp:cNvPr id="0" name=""/>
        <dsp:cNvSpPr/>
      </dsp:nvSpPr>
      <dsp:spPr>
        <a:xfrm>
          <a:off x="1765957" y="-1621"/>
          <a:ext cx="4650651" cy="4650651"/>
        </a:xfrm>
        <a:prstGeom prst="circularArrow">
          <a:avLst>
            <a:gd name="adj1" fmla="val 8242"/>
            <a:gd name="adj2" fmla="val 575553"/>
            <a:gd name="adj3" fmla="val 17609080"/>
            <a:gd name="adj4" fmla="val 14985080"/>
            <a:gd name="adj5" fmla="val 9615"/>
          </a:avLst>
        </a:prstGeom>
        <a:solidFill>
          <a:srgbClr val="0070C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BC287-838C-3C4C-B2E6-9774BBC6EDB9}">
      <dsp:nvSpPr>
        <dsp:cNvPr id="0" name=""/>
        <dsp:cNvSpPr/>
      </dsp:nvSpPr>
      <dsp:spPr>
        <a:xfrm>
          <a:off x="0" y="2209"/>
          <a:ext cx="8075240" cy="0"/>
        </a:xfrm>
        <a:prstGeom prst="line">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sp>
    <dsp:sp modelId="{C60153B6-4912-094C-B54A-1E9F582DB7F7}">
      <dsp:nvSpPr>
        <dsp:cNvPr id="0" name=""/>
        <dsp:cNvSpPr/>
      </dsp:nvSpPr>
      <dsp:spPr>
        <a:xfrm>
          <a:off x="0" y="2209"/>
          <a:ext cx="807524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pl-PL" sz="2400" b="0" kern="1200" dirty="0">
              <a:solidFill>
                <a:srgbClr val="FFC000"/>
              </a:solidFill>
            </a:rPr>
            <a:t>Cel I.1 Budowanie świadomości wspólnoty Akademii na temat równości kobiet i mężczyzn w pracy naukowej, dydaktycznej i organizacyjnej </a:t>
          </a:r>
          <a:endParaRPr lang="en-US" sz="2400" b="0" kern="1200" dirty="0">
            <a:solidFill>
              <a:srgbClr val="FFC000"/>
            </a:solidFill>
          </a:endParaRPr>
        </a:p>
      </dsp:txBody>
      <dsp:txXfrm>
        <a:off x="0" y="2209"/>
        <a:ext cx="8075240" cy="1507181"/>
      </dsp:txXfrm>
    </dsp:sp>
    <dsp:sp modelId="{04ECDAAC-825B-4248-8D2D-D6CDDA3BB2F0}">
      <dsp:nvSpPr>
        <dsp:cNvPr id="0" name=""/>
        <dsp:cNvSpPr/>
      </dsp:nvSpPr>
      <dsp:spPr>
        <a:xfrm>
          <a:off x="0" y="1509390"/>
          <a:ext cx="8075240" cy="0"/>
        </a:xfrm>
        <a:prstGeom prst="line">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sp>
    <dsp:sp modelId="{9DE0473C-6271-1047-BC5E-55C5ABAC751E}">
      <dsp:nvSpPr>
        <dsp:cNvPr id="0" name=""/>
        <dsp:cNvSpPr/>
      </dsp:nvSpPr>
      <dsp:spPr>
        <a:xfrm>
          <a:off x="0" y="1509390"/>
          <a:ext cx="807524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pl-PL" sz="2400" b="0" kern="1200">
              <a:solidFill>
                <a:srgbClr val="FFC000"/>
              </a:solidFill>
            </a:rPr>
            <a:t>Cel I.2. Promowanie wspólnych wartości, walka ze stereotypami dotyczącymi płci i wspieranie różnorodności </a:t>
          </a:r>
          <a:endParaRPr lang="en-US" sz="2400" b="0" kern="1200">
            <a:solidFill>
              <a:srgbClr val="FFC000"/>
            </a:solidFill>
          </a:endParaRPr>
        </a:p>
      </dsp:txBody>
      <dsp:txXfrm>
        <a:off x="0" y="1509390"/>
        <a:ext cx="8075240" cy="1507181"/>
      </dsp:txXfrm>
    </dsp:sp>
    <dsp:sp modelId="{4BD02AE9-3BE5-DD4B-A112-626CB7C0D746}">
      <dsp:nvSpPr>
        <dsp:cNvPr id="0" name=""/>
        <dsp:cNvSpPr/>
      </dsp:nvSpPr>
      <dsp:spPr>
        <a:xfrm>
          <a:off x="0" y="3016572"/>
          <a:ext cx="8075240" cy="0"/>
        </a:xfrm>
        <a:prstGeom prst="line">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sp>
    <dsp:sp modelId="{E0441C79-3316-C14A-9C1B-836D24469214}">
      <dsp:nvSpPr>
        <dsp:cNvPr id="0" name=""/>
        <dsp:cNvSpPr/>
      </dsp:nvSpPr>
      <dsp:spPr>
        <a:xfrm>
          <a:off x="0" y="3016572"/>
          <a:ext cx="807524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pl-PL" sz="2400" b="0" kern="1200" dirty="0">
              <a:solidFill>
                <a:srgbClr val="FFC000"/>
              </a:solidFill>
            </a:rPr>
            <a:t>Cel I.3. Wprowadzanie rozwiązań organizacyjnych umożliwiających zachowanie równowagi między życiem zawodowym i prywatnym </a:t>
          </a:r>
          <a:endParaRPr lang="en-US" sz="2400" b="0" kern="1200" dirty="0">
            <a:solidFill>
              <a:srgbClr val="FFC000"/>
            </a:solidFill>
          </a:endParaRPr>
        </a:p>
      </dsp:txBody>
      <dsp:txXfrm>
        <a:off x="0" y="3016572"/>
        <a:ext cx="8075240" cy="150718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13F6C-234C-3047-9A73-4BC7EB117909}">
      <dsp:nvSpPr>
        <dsp:cNvPr id="0" name=""/>
        <dsp:cNvSpPr/>
      </dsp:nvSpPr>
      <dsp:spPr>
        <a:xfrm>
          <a:off x="0" y="2477"/>
          <a:ext cx="8229600" cy="0"/>
        </a:xfrm>
        <a:prstGeom prst="line">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066B27-9391-8D43-83CE-2C79A9D6B974}">
      <dsp:nvSpPr>
        <dsp:cNvPr id="0" name=""/>
        <dsp:cNvSpPr/>
      </dsp:nvSpPr>
      <dsp:spPr>
        <a:xfrm>
          <a:off x="0" y="2477"/>
          <a:ext cx="8229600" cy="168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pl-PL" sz="2800" b="1" kern="1200" dirty="0">
              <a:solidFill>
                <a:srgbClr val="FFC000"/>
              </a:solidFill>
            </a:rPr>
            <a:t>Cel II. 1 Zwiększenie równowagi płci w strukturze organizacyjnej Uczelni na różnych szczeblach i etapach procesów decyzyjnych</a:t>
          </a:r>
          <a:r>
            <a:rPr lang="pl-PL" sz="2800" kern="1200" dirty="0">
              <a:solidFill>
                <a:srgbClr val="FFC000"/>
              </a:solidFill>
            </a:rPr>
            <a:t> </a:t>
          </a:r>
          <a:endParaRPr lang="en-US" sz="2800" kern="1200" dirty="0">
            <a:solidFill>
              <a:srgbClr val="FFC000"/>
            </a:solidFill>
          </a:endParaRPr>
        </a:p>
      </dsp:txBody>
      <dsp:txXfrm>
        <a:off x="0" y="2477"/>
        <a:ext cx="8229600" cy="1689490"/>
      </dsp:txXfrm>
    </dsp:sp>
    <dsp:sp modelId="{696A5311-E497-F442-8265-5EAF00E009A1}">
      <dsp:nvSpPr>
        <dsp:cNvPr id="0" name=""/>
        <dsp:cNvSpPr/>
      </dsp:nvSpPr>
      <dsp:spPr>
        <a:xfrm>
          <a:off x="0" y="1691968"/>
          <a:ext cx="8229600" cy="0"/>
        </a:xfrm>
        <a:prstGeom prst="line">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065F5E-19D6-074B-A579-2AE96599AC9D}">
      <dsp:nvSpPr>
        <dsp:cNvPr id="0" name=""/>
        <dsp:cNvSpPr/>
      </dsp:nvSpPr>
      <dsp:spPr>
        <a:xfrm>
          <a:off x="0" y="1691968"/>
          <a:ext cx="8229600" cy="168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pl-PL" sz="2800" kern="1200" dirty="0">
              <a:solidFill>
                <a:srgbClr val="0070C0"/>
              </a:solidFill>
            </a:rPr>
            <a:t>Analiza i monitorowanie składu organów decyzyjnych pod kątem zrównoważenia płci </a:t>
          </a:r>
          <a:endParaRPr lang="en-US" sz="2800" kern="1200" dirty="0">
            <a:solidFill>
              <a:srgbClr val="0070C0"/>
            </a:solidFill>
          </a:endParaRPr>
        </a:p>
      </dsp:txBody>
      <dsp:txXfrm>
        <a:off x="0" y="1691968"/>
        <a:ext cx="8229600" cy="1689490"/>
      </dsp:txXfrm>
    </dsp:sp>
    <dsp:sp modelId="{F78B8AC8-742F-0A46-B245-EAD2CCFBDFD3}">
      <dsp:nvSpPr>
        <dsp:cNvPr id="0" name=""/>
        <dsp:cNvSpPr/>
      </dsp:nvSpPr>
      <dsp:spPr>
        <a:xfrm>
          <a:off x="0" y="3381458"/>
          <a:ext cx="8229600" cy="0"/>
        </a:xfrm>
        <a:prstGeom prst="line">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8C357B-881F-EF4B-B4DE-DA820B0B0755}">
      <dsp:nvSpPr>
        <dsp:cNvPr id="0" name=""/>
        <dsp:cNvSpPr/>
      </dsp:nvSpPr>
      <dsp:spPr>
        <a:xfrm>
          <a:off x="0" y="3381458"/>
          <a:ext cx="8229600" cy="168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pl-PL" sz="2800" kern="1200" dirty="0">
              <a:solidFill>
                <a:srgbClr val="0070C0"/>
              </a:solidFill>
            </a:rPr>
            <a:t>Analiza dobrych praktyk z zakresu zrównoważonego udziału płci w organach decyzyjnych </a:t>
          </a:r>
          <a:endParaRPr lang="en-US" sz="2800" kern="1200" dirty="0">
            <a:solidFill>
              <a:srgbClr val="0070C0"/>
            </a:solidFill>
          </a:endParaRPr>
        </a:p>
      </dsp:txBody>
      <dsp:txXfrm>
        <a:off x="0" y="3381458"/>
        <a:ext cx="8229600" cy="168949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F4161-CAA5-2740-A4FC-E248A2D44FF9}">
      <dsp:nvSpPr>
        <dsp:cNvPr id="0" name=""/>
        <dsp:cNvSpPr/>
      </dsp:nvSpPr>
      <dsp:spPr>
        <a:xfrm>
          <a:off x="0" y="610"/>
          <a:ext cx="8363272" cy="0"/>
        </a:xfrm>
        <a:prstGeom prst="line">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sp>
    <dsp:sp modelId="{E2AE3AF3-3435-2E4F-8BC7-7CD52A7724F7}">
      <dsp:nvSpPr>
        <dsp:cNvPr id="0" name=""/>
        <dsp:cNvSpPr/>
      </dsp:nvSpPr>
      <dsp:spPr>
        <a:xfrm>
          <a:off x="0" y="610"/>
          <a:ext cx="8363272" cy="1000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pl-PL" sz="2000" b="1" kern="1200" dirty="0">
              <a:solidFill>
                <a:srgbClr val="FFC000"/>
              </a:solidFill>
            </a:rPr>
            <a:t>Cel III.1 Wsparcie zrównoważonego dostępu do procesów rekrutacji i rozwoju karier zawodowych</a:t>
          </a:r>
          <a:r>
            <a:rPr lang="pl-PL" sz="2000" kern="1200" dirty="0">
              <a:solidFill>
                <a:srgbClr val="FFC000"/>
              </a:solidFill>
            </a:rPr>
            <a:t> </a:t>
          </a:r>
          <a:endParaRPr lang="en-US" sz="2000" kern="1200" dirty="0">
            <a:solidFill>
              <a:srgbClr val="FFC000"/>
            </a:solidFill>
          </a:endParaRPr>
        </a:p>
      </dsp:txBody>
      <dsp:txXfrm>
        <a:off x="0" y="610"/>
        <a:ext cx="8363272" cy="1000039"/>
      </dsp:txXfrm>
    </dsp:sp>
    <dsp:sp modelId="{0551307C-C36A-DB45-8E9F-D9614BF1E943}">
      <dsp:nvSpPr>
        <dsp:cNvPr id="0" name=""/>
        <dsp:cNvSpPr/>
      </dsp:nvSpPr>
      <dsp:spPr>
        <a:xfrm>
          <a:off x="0" y="1000650"/>
          <a:ext cx="8363272" cy="0"/>
        </a:xfrm>
        <a:prstGeom prst="line">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sp>
    <dsp:sp modelId="{6B6D016E-FB49-5C4B-83E3-4261604B9EB4}">
      <dsp:nvSpPr>
        <dsp:cNvPr id="0" name=""/>
        <dsp:cNvSpPr/>
      </dsp:nvSpPr>
      <dsp:spPr>
        <a:xfrm>
          <a:off x="0" y="1000650"/>
          <a:ext cx="8363272" cy="1000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pl-PL" sz="2000" kern="1200" dirty="0">
              <a:solidFill>
                <a:srgbClr val="0070C0"/>
              </a:solidFill>
            </a:rPr>
            <a:t>Zapewnienie równomiernego obciążenia pracowników obowiązkami </a:t>
          </a:r>
          <a:endParaRPr lang="en-US" sz="2000" kern="1200" dirty="0">
            <a:solidFill>
              <a:srgbClr val="0070C0"/>
            </a:solidFill>
          </a:endParaRPr>
        </a:p>
      </dsp:txBody>
      <dsp:txXfrm>
        <a:off x="0" y="1000650"/>
        <a:ext cx="8363272" cy="1000039"/>
      </dsp:txXfrm>
    </dsp:sp>
    <dsp:sp modelId="{D30D31CC-15EC-DE40-BE14-0D676EC6FCF6}">
      <dsp:nvSpPr>
        <dsp:cNvPr id="0" name=""/>
        <dsp:cNvSpPr/>
      </dsp:nvSpPr>
      <dsp:spPr>
        <a:xfrm>
          <a:off x="0" y="2000689"/>
          <a:ext cx="8363272" cy="0"/>
        </a:xfrm>
        <a:prstGeom prst="line">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sp>
    <dsp:sp modelId="{DA822310-4513-3E4F-A4E7-291473D20D01}">
      <dsp:nvSpPr>
        <dsp:cNvPr id="0" name=""/>
        <dsp:cNvSpPr/>
      </dsp:nvSpPr>
      <dsp:spPr>
        <a:xfrm>
          <a:off x="0" y="2000689"/>
          <a:ext cx="8363272" cy="1000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pl-PL" sz="2000" kern="1200" dirty="0">
              <a:solidFill>
                <a:srgbClr val="0070C0"/>
              </a:solidFill>
            </a:rPr>
            <a:t>Monitorowanie równomiernego dostępu do szkoleń zawodowych/ procesu doskonalenia kwalifikacji na poszczególnych stanowiskach </a:t>
          </a:r>
          <a:endParaRPr lang="en-US" sz="2000" kern="1200" dirty="0">
            <a:solidFill>
              <a:srgbClr val="0070C0"/>
            </a:solidFill>
          </a:endParaRPr>
        </a:p>
      </dsp:txBody>
      <dsp:txXfrm>
        <a:off x="0" y="2000689"/>
        <a:ext cx="8363272" cy="1000039"/>
      </dsp:txXfrm>
    </dsp:sp>
    <dsp:sp modelId="{BCA9AA5A-F4B4-D849-9FC1-8B7BBCA38098}">
      <dsp:nvSpPr>
        <dsp:cNvPr id="0" name=""/>
        <dsp:cNvSpPr/>
      </dsp:nvSpPr>
      <dsp:spPr>
        <a:xfrm>
          <a:off x="0" y="3000729"/>
          <a:ext cx="8363272" cy="0"/>
        </a:xfrm>
        <a:prstGeom prst="line">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sp>
    <dsp:sp modelId="{0D1C959E-96A3-764D-BED6-7AA1EF5705BD}">
      <dsp:nvSpPr>
        <dsp:cNvPr id="0" name=""/>
        <dsp:cNvSpPr/>
      </dsp:nvSpPr>
      <dsp:spPr>
        <a:xfrm>
          <a:off x="0" y="3000729"/>
          <a:ext cx="8363272" cy="1000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pl-PL" sz="2000" kern="1200" dirty="0">
              <a:solidFill>
                <a:srgbClr val="FF0000"/>
              </a:solidFill>
            </a:rPr>
            <a:t>Podjęcie działań związanych z uzyskaniem Logo HR Excellence in </a:t>
          </a:r>
          <a:r>
            <a:rPr lang="pl-PL" sz="2000" kern="1200" dirty="0" err="1">
              <a:solidFill>
                <a:srgbClr val="FF0000"/>
              </a:solidFill>
            </a:rPr>
            <a:t>Research</a:t>
          </a:r>
          <a:r>
            <a:rPr lang="pl-PL" sz="2000" kern="1200" dirty="0">
              <a:solidFill>
                <a:srgbClr val="FF0000"/>
              </a:solidFill>
            </a:rPr>
            <a:t> oraz przygotowaniem Strategii HR dla pracowników naukowych (HRS4R) </a:t>
          </a:r>
          <a:endParaRPr lang="en-US" sz="2000" kern="1200" dirty="0">
            <a:solidFill>
              <a:srgbClr val="FF0000"/>
            </a:solidFill>
          </a:endParaRPr>
        </a:p>
      </dsp:txBody>
      <dsp:txXfrm>
        <a:off x="0" y="3000729"/>
        <a:ext cx="8363272" cy="1000039"/>
      </dsp:txXfrm>
    </dsp:sp>
    <dsp:sp modelId="{1A3C3A90-284D-B642-8228-4756B6B52B7B}">
      <dsp:nvSpPr>
        <dsp:cNvPr id="0" name=""/>
        <dsp:cNvSpPr/>
      </dsp:nvSpPr>
      <dsp:spPr>
        <a:xfrm>
          <a:off x="0" y="4000768"/>
          <a:ext cx="8363272" cy="0"/>
        </a:xfrm>
        <a:prstGeom prst="line">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sp>
    <dsp:sp modelId="{3711EE99-F956-4B41-9B1E-98CC6FCF6ABD}">
      <dsp:nvSpPr>
        <dsp:cNvPr id="0" name=""/>
        <dsp:cNvSpPr/>
      </dsp:nvSpPr>
      <dsp:spPr>
        <a:xfrm>
          <a:off x="0" y="4000768"/>
          <a:ext cx="8363272" cy="1000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pl-PL" sz="2000" kern="1200" dirty="0">
              <a:solidFill>
                <a:srgbClr val="0070C0"/>
              </a:solidFill>
            </a:rPr>
            <a:t>Monitorowanie zrównoważonego płciowo członkostwa oraz kierowania </a:t>
          </a:r>
          <a:r>
            <a:rPr lang="pl-PL" sz="2000" kern="1200" dirty="0" err="1">
              <a:solidFill>
                <a:srgbClr val="0070C0"/>
              </a:solidFill>
            </a:rPr>
            <a:t>niebadwczymi</a:t>
          </a:r>
          <a:r>
            <a:rPr lang="pl-PL" sz="2000" kern="1200" dirty="0">
              <a:solidFill>
                <a:srgbClr val="0070C0"/>
              </a:solidFill>
            </a:rPr>
            <a:t> zespołami projektowymi </a:t>
          </a:r>
          <a:endParaRPr lang="en-US" sz="2000" kern="1200" dirty="0">
            <a:solidFill>
              <a:srgbClr val="0070C0"/>
            </a:solidFill>
          </a:endParaRPr>
        </a:p>
      </dsp:txBody>
      <dsp:txXfrm>
        <a:off x="0" y="4000768"/>
        <a:ext cx="8363272" cy="100003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CAEE7-8D5A-A644-9678-8D3AAF8030C9}">
      <dsp:nvSpPr>
        <dsp:cNvPr id="0" name=""/>
        <dsp:cNvSpPr/>
      </dsp:nvSpPr>
      <dsp:spPr>
        <a:xfrm>
          <a:off x="0" y="2209"/>
          <a:ext cx="8147248" cy="0"/>
        </a:xfrm>
        <a:prstGeom prst="line">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sp>
    <dsp:sp modelId="{3DF45E41-8205-434A-A4DC-E1E85FC2D532}">
      <dsp:nvSpPr>
        <dsp:cNvPr id="0" name=""/>
        <dsp:cNvSpPr/>
      </dsp:nvSpPr>
      <dsp:spPr>
        <a:xfrm>
          <a:off x="0" y="2209"/>
          <a:ext cx="8147248"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just" defTabSz="1289050">
            <a:lnSpc>
              <a:spcPct val="90000"/>
            </a:lnSpc>
            <a:spcBef>
              <a:spcPct val="0"/>
            </a:spcBef>
            <a:spcAft>
              <a:spcPct val="35000"/>
            </a:spcAft>
            <a:buNone/>
          </a:pPr>
          <a:r>
            <a:rPr lang="pl-PL" sz="2900" b="1" kern="1200" dirty="0">
              <a:solidFill>
                <a:srgbClr val="FFC000"/>
              </a:solidFill>
            </a:rPr>
            <a:t>Cel IV.1 Uzupełnienie treści badawczych i dydaktycznych o problematykę równości płci</a:t>
          </a:r>
          <a:r>
            <a:rPr lang="pl-PL" sz="2900" kern="1200" dirty="0">
              <a:solidFill>
                <a:srgbClr val="FFC000"/>
              </a:solidFill>
            </a:rPr>
            <a:t> </a:t>
          </a:r>
          <a:endParaRPr lang="en-US" sz="2900" kern="1200" dirty="0">
            <a:solidFill>
              <a:srgbClr val="FFC000"/>
            </a:solidFill>
          </a:endParaRPr>
        </a:p>
      </dsp:txBody>
      <dsp:txXfrm>
        <a:off x="0" y="2209"/>
        <a:ext cx="8147248" cy="1507181"/>
      </dsp:txXfrm>
    </dsp:sp>
    <dsp:sp modelId="{0525F8D0-4980-7F4A-95C0-177E7A3A4CCC}">
      <dsp:nvSpPr>
        <dsp:cNvPr id="0" name=""/>
        <dsp:cNvSpPr/>
      </dsp:nvSpPr>
      <dsp:spPr>
        <a:xfrm>
          <a:off x="0" y="1509390"/>
          <a:ext cx="8147248" cy="0"/>
        </a:xfrm>
        <a:prstGeom prst="line">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sp>
    <dsp:sp modelId="{1471F0A6-8DFC-3F4D-99D7-3709233AA0E1}">
      <dsp:nvSpPr>
        <dsp:cNvPr id="0" name=""/>
        <dsp:cNvSpPr/>
      </dsp:nvSpPr>
      <dsp:spPr>
        <a:xfrm>
          <a:off x="0" y="1509390"/>
          <a:ext cx="8147248"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just" defTabSz="1289050">
            <a:lnSpc>
              <a:spcPct val="90000"/>
            </a:lnSpc>
            <a:spcBef>
              <a:spcPct val="0"/>
            </a:spcBef>
            <a:spcAft>
              <a:spcPct val="35000"/>
            </a:spcAft>
            <a:buNone/>
          </a:pPr>
          <a:r>
            <a:rPr lang="pl-PL" sz="2900" kern="1200" dirty="0">
              <a:solidFill>
                <a:srgbClr val="0070C0"/>
              </a:solidFill>
            </a:rPr>
            <a:t>Przegląd treści programowych pod kątem możliwości wprowadzenia/ uzupełnienia o treści dotyczące równości płci </a:t>
          </a:r>
          <a:endParaRPr lang="en-US" sz="2900" kern="1200" dirty="0">
            <a:solidFill>
              <a:srgbClr val="0070C0"/>
            </a:solidFill>
          </a:endParaRPr>
        </a:p>
      </dsp:txBody>
      <dsp:txXfrm>
        <a:off x="0" y="1509390"/>
        <a:ext cx="8147248" cy="1507181"/>
      </dsp:txXfrm>
    </dsp:sp>
    <dsp:sp modelId="{502A37E6-4CB4-794F-A2E4-BD8F24ADDC27}">
      <dsp:nvSpPr>
        <dsp:cNvPr id="0" name=""/>
        <dsp:cNvSpPr/>
      </dsp:nvSpPr>
      <dsp:spPr>
        <a:xfrm>
          <a:off x="0" y="3016572"/>
          <a:ext cx="8147248" cy="0"/>
        </a:xfrm>
        <a:prstGeom prst="line">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w="11430" cap="flat" cmpd="sng" algn="ctr">
          <a:solidFill>
            <a:schemeClr val="accent1">
              <a:hueOff val="0"/>
              <a:satOff val="0"/>
              <a:lumOff val="0"/>
              <a:alphaOff val="0"/>
            </a:schemeClr>
          </a:solidFill>
          <a:prstDash val="solid"/>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sp>
    <dsp:sp modelId="{022D7689-AB47-F648-85E7-0329B89AA0AF}">
      <dsp:nvSpPr>
        <dsp:cNvPr id="0" name=""/>
        <dsp:cNvSpPr/>
      </dsp:nvSpPr>
      <dsp:spPr>
        <a:xfrm>
          <a:off x="0" y="3016572"/>
          <a:ext cx="8147248"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just" defTabSz="1289050">
            <a:lnSpc>
              <a:spcPct val="90000"/>
            </a:lnSpc>
            <a:spcBef>
              <a:spcPct val="0"/>
            </a:spcBef>
            <a:spcAft>
              <a:spcPct val="35000"/>
            </a:spcAft>
            <a:buNone/>
          </a:pPr>
          <a:r>
            <a:rPr lang="pl-PL" sz="2900" kern="1200" dirty="0">
              <a:solidFill>
                <a:srgbClr val="0070C0"/>
              </a:solidFill>
            </a:rPr>
            <a:t>Propagowanie dobrych praktyk w zakresie uwzględniania aspektów równości płci w badaniach naukowych i projektach realizowanych w ATH </a:t>
          </a:r>
          <a:endParaRPr lang="en-US" sz="2900" kern="1200" dirty="0">
            <a:solidFill>
              <a:srgbClr val="0070C0"/>
            </a:solidFill>
          </a:endParaRPr>
        </a:p>
      </dsp:txBody>
      <dsp:txXfrm>
        <a:off x="0" y="3016572"/>
        <a:ext cx="8147248" cy="1507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976A7-465E-0741-AC30-A6F8704227A7}">
      <dsp:nvSpPr>
        <dsp:cNvPr id="0" name=""/>
        <dsp:cNvSpPr/>
      </dsp:nvSpPr>
      <dsp:spPr>
        <a:xfrm>
          <a:off x="0" y="92080"/>
          <a:ext cx="8003232" cy="2140661"/>
        </a:xfrm>
        <a:prstGeom prst="roundRect">
          <a:avLst/>
        </a:prstGeom>
        <a:noFill/>
        <a:ln w="400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err="1">
              <a:solidFill>
                <a:srgbClr val="0070C0"/>
              </a:solidFill>
            </a:rPr>
            <a:t>Kluczowy</a:t>
          </a:r>
          <a:r>
            <a:rPr lang="en-GB" sz="2100" kern="1200" dirty="0">
              <a:solidFill>
                <a:srgbClr val="0070C0"/>
              </a:solidFill>
            </a:rPr>
            <a:t> element </a:t>
          </a:r>
          <a:r>
            <a:rPr lang="en-GB" sz="2100" kern="1200" dirty="0" err="1">
              <a:solidFill>
                <a:srgbClr val="0070C0"/>
              </a:solidFill>
            </a:rPr>
            <a:t>Strategii</a:t>
          </a:r>
          <a:r>
            <a:rPr lang="en-GB" sz="2100" kern="1200" dirty="0">
              <a:solidFill>
                <a:srgbClr val="0070C0"/>
              </a:solidFill>
            </a:rPr>
            <a:t> </a:t>
          </a:r>
          <a:r>
            <a:rPr lang="en-GB" sz="2100" kern="1200" dirty="0" err="1">
              <a:solidFill>
                <a:srgbClr val="0070C0"/>
              </a:solidFill>
            </a:rPr>
            <a:t>Komisji</a:t>
          </a:r>
          <a:r>
            <a:rPr lang="en-GB" sz="2100" kern="1200" dirty="0">
              <a:solidFill>
                <a:srgbClr val="0070C0"/>
              </a:solidFill>
            </a:rPr>
            <a:t> </a:t>
          </a:r>
          <a:r>
            <a:rPr lang="en-GB" sz="2100" kern="1200" dirty="0" err="1">
              <a:solidFill>
                <a:srgbClr val="0070C0"/>
              </a:solidFill>
            </a:rPr>
            <a:t>Europejskiej</a:t>
          </a:r>
          <a:r>
            <a:rPr lang="en-GB" sz="2100" kern="1200" dirty="0">
              <a:solidFill>
                <a:srgbClr val="0070C0"/>
              </a:solidFill>
            </a:rPr>
            <a:t> </a:t>
          </a:r>
          <a:r>
            <a:rPr lang="en-GB" sz="2100" kern="1200" dirty="0" err="1">
              <a:solidFill>
                <a:srgbClr val="0070C0"/>
              </a:solidFill>
            </a:rPr>
            <a:t>na</a:t>
          </a:r>
          <a:r>
            <a:rPr lang="en-GB" sz="2100" kern="1200" dirty="0">
              <a:solidFill>
                <a:srgbClr val="0070C0"/>
              </a:solidFill>
            </a:rPr>
            <a:t> </a:t>
          </a:r>
          <a:r>
            <a:rPr lang="en-GB" sz="2100" kern="1200" dirty="0" err="1">
              <a:solidFill>
                <a:srgbClr val="0070C0"/>
              </a:solidFill>
            </a:rPr>
            <a:t>rzecz</a:t>
          </a:r>
          <a:r>
            <a:rPr lang="en-GB" sz="2100" kern="1200" dirty="0">
              <a:solidFill>
                <a:srgbClr val="0070C0"/>
              </a:solidFill>
            </a:rPr>
            <a:t> </a:t>
          </a:r>
          <a:r>
            <a:rPr lang="en-GB" sz="2100" kern="1200" dirty="0" err="1">
              <a:solidFill>
                <a:srgbClr val="0070C0"/>
              </a:solidFill>
            </a:rPr>
            <a:t>równości</a:t>
          </a:r>
          <a:r>
            <a:rPr lang="en-GB" sz="2100" kern="1200" dirty="0">
              <a:solidFill>
                <a:srgbClr val="0070C0"/>
              </a:solidFill>
            </a:rPr>
            <a:t> </a:t>
          </a:r>
          <a:r>
            <a:rPr lang="en-GB" sz="2100" kern="1200" dirty="0" err="1">
              <a:solidFill>
                <a:srgbClr val="0070C0"/>
              </a:solidFill>
            </a:rPr>
            <a:t>płci</a:t>
          </a:r>
          <a:r>
            <a:rPr lang="en-GB" sz="2100" kern="1200" dirty="0">
              <a:solidFill>
                <a:srgbClr val="0070C0"/>
              </a:solidFill>
            </a:rPr>
            <a:t> </a:t>
          </a:r>
          <a:r>
            <a:rPr lang="en-GB" sz="2100" kern="1200" dirty="0" err="1">
              <a:solidFill>
                <a:srgbClr val="0070C0"/>
              </a:solidFill>
            </a:rPr>
            <a:t>na</a:t>
          </a:r>
          <a:r>
            <a:rPr lang="en-GB" sz="2100" kern="1200" dirty="0">
              <a:solidFill>
                <a:srgbClr val="0070C0"/>
              </a:solidFill>
            </a:rPr>
            <a:t> </a:t>
          </a:r>
          <a:r>
            <a:rPr lang="en-GB" sz="2100" kern="1200" dirty="0" err="1">
              <a:solidFill>
                <a:srgbClr val="0070C0"/>
              </a:solidFill>
            </a:rPr>
            <a:t>lata</a:t>
          </a:r>
          <a:r>
            <a:rPr lang="en-GB" sz="2100" kern="1200" dirty="0">
              <a:solidFill>
                <a:srgbClr val="0070C0"/>
              </a:solidFill>
            </a:rPr>
            <a:t> 2020-2025</a:t>
          </a:r>
          <a:endParaRPr lang="pl-PL" sz="2100" kern="1200" dirty="0">
            <a:solidFill>
              <a:srgbClr val="0070C0"/>
            </a:solidFill>
          </a:endParaRPr>
        </a:p>
      </dsp:txBody>
      <dsp:txXfrm>
        <a:off x="104498" y="196578"/>
        <a:ext cx="7794236" cy="1931665"/>
      </dsp:txXfrm>
    </dsp:sp>
    <dsp:sp modelId="{60BF511A-812B-BE4E-B93C-F35D906EA21C}">
      <dsp:nvSpPr>
        <dsp:cNvPr id="0" name=""/>
        <dsp:cNvSpPr/>
      </dsp:nvSpPr>
      <dsp:spPr>
        <a:xfrm>
          <a:off x="0" y="2293221"/>
          <a:ext cx="8003232" cy="2140661"/>
        </a:xfrm>
        <a:prstGeom prst="roundRect">
          <a:avLst/>
        </a:prstGeom>
        <a:noFill/>
        <a:ln w="400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solidFill>
                <a:srgbClr val="0070C0"/>
              </a:solidFill>
            </a:rPr>
            <a:t>Wzmocnienie Europejskiej Przestrzeni Badawczej (ERA), poprzez m.in. zapewnienie </a:t>
          </a:r>
          <a:r>
            <a:rPr lang="pl-PL" sz="2100" kern="1200" dirty="0" err="1">
              <a:solidFill>
                <a:srgbClr val="0070C0"/>
              </a:solidFill>
            </a:rPr>
            <a:t>równych</a:t>
          </a:r>
          <a:r>
            <a:rPr lang="pl-PL" sz="2100" kern="1200" dirty="0">
              <a:solidFill>
                <a:srgbClr val="0070C0"/>
              </a:solidFill>
            </a:rPr>
            <a:t> szans, niezależnie od płci, dla rozwijania talentów w </a:t>
          </a:r>
          <a:r>
            <a:rPr lang="pl-PL" sz="2100" kern="1200" dirty="0" err="1">
              <a:solidFill>
                <a:srgbClr val="0070C0"/>
              </a:solidFill>
            </a:rPr>
            <a:t>środowisku</a:t>
          </a:r>
          <a:r>
            <a:rPr lang="pl-PL" sz="2100" kern="1200" dirty="0">
              <a:solidFill>
                <a:srgbClr val="0070C0"/>
              </a:solidFill>
            </a:rPr>
            <a:t> pracy oraz silniejsze umocowanie aspektu płci w projektach naukowych dla podniesienia </a:t>
          </a:r>
          <a:r>
            <a:rPr lang="pl-PL" sz="2100" kern="1200" dirty="0" err="1">
              <a:solidFill>
                <a:srgbClr val="0070C0"/>
              </a:solidFill>
            </a:rPr>
            <a:t>jakości</a:t>
          </a:r>
          <a:r>
            <a:rPr lang="pl-PL" sz="2100" kern="1200" dirty="0">
              <a:solidFill>
                <a:srgbClr val="0070C0"/>
              </a:solidFill>
            </a:rPr>
            <a:t> badań i ich znaczenia dla </a:t>
          </a:r>
          <a:r>
            <a:rPr lang="pl-PL" sz="2100" kern="1200" dirty="0" err="1">
              <a:solidFill>
                <a:srgbClr val="0070C0"/>
              </a:solidFill>
            </a:rPr>
            <a:t>społeczeństwa</a:t>
          </a:r>
          <a:r>
            <a:rPr lang="pl-PL" sz="2100" kern="1200" dirty="0">
              <a:solidFill>
                <a:srgbClr val="0070C0"/>
              </a:solidFill>
            </a:rPr>
            <a:t> opartego na wiedzy, technologii i innowacji</a:t>
          </a:r>
        </a:p>
      </dsp:txBody>
      <dsp:txXfrm>
        <a:off x="104498" y="2397719"/>
        <a:ext cx="7794236" cy="193166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25A34-0001-5845-9BE0-28C945F8004E}">
      <dsp:nvSpPr>
        <dsp:cNvPr id="0" name=""/>
        <dsp:cNvSpPr/>
      </dsp:nvSpPr>
      <dsp:spPr>
        <a:xfrm>
          <a:off x="0" y="0"/>
          <a:ext cx="8219256" cy="0"/>
        </a:xfrm>
        <a:prstGeom prst="line">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BA0CBF-95F9-7840-A872-7CDA48AEF412}">
      <dsp:nvSpPr>
        <dsp:cNvPr id="0" name=""/>
        <dsp:cNvSpPr/>
      </dsp:nvSpPr>
      <dsp:spPr>
        <a:xfrm>
          <a:off x="0" y="0"/>
          <a:ext cx="8219256" cy="1152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pl-PL" sz="2000" b="1" kern="1200" dirty="0">
              <a:solidFill>
                <a:srgbClr val="FFC000"/>
              </a:solidFill>
            </a:rPr>
            <a:t>Cel V.1  Wdrożenie działań ukierunkowanych na zapobieganie i przeciwdziałanie przemocy ze względu na płeć, ze szczególnym uwzględnienie molestowania seksualnego</a:t>
          </a:r>
          <a:r>
            <a:rPr lang="pl-PL" sz="2000" kern="1200" dirty="0">
              <a:solidFill>
                <a:srgbClr val="FFC000"/>
              </a:solidFill>
            </a:rPr>
            <a:t> </a:t>
          </a:r>
          <a:endParaRPr lang="en-US" sz="2000" kern="1200" dirty="0">
            <a:solidFill>
              <a:srgbClr val="FFC000"/>
            </a:solidFill>
          </a:endParaRPr>
        </a:p>
      </dsp:txBody>
      <dsp:txXfrm>
        <a:off x="0" y="0"/>
        <a:ext cx="8219256" cy="1152128"/>
      </dsp:txXfrm>
    </dsp:sp>
    <dsp:sp modelId="{061452DE-8078-7548-B571-0D82E62E0102}">
      <dsp:nvSpPr>
        <dsp:cNvPr id="0" name=""/>
        <dsp:cNvSpPr/>
      </dsp:nvSpPr>
      <dsp:spPr>
        <a:xfrm>
          <a:off x="0" y="1152127"/>
          <a:ext cx="8219256" cy="0"/>
        </a:xfrm>
        <a:prstGeom prst="line">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E1BDF9-7CD8-FC4E-AB49-FFE0D46BFD9A}">
      <dsp:nvSpPr>
        <dsp:cNvPr id="0" name=""/>
        <dsp:cNvSpPr/>
      </dsp:nvSpPr>
      <dsp:spPr>
        <a:xfrm>
          <a:off x="0" y="1152128"/>
          <a:ext cx="8219256" cy="1152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pl-PL" sz="2000" kern="1200" dirty="0">
              <a:solidFill>
                <a:srgbClr val="0070C0"/>
              </a:solidFill>
            </a:rPr>
            <a:t>Zapewnienie wsparcia psychologicznego pracownikom i studentom </a:t>
          </a:r>
          <a:endParaRPr lang="en-US" sz="2000" kern="1200" dirty="0">
            <a:solidFill>
              <a:srgbClr val="0070C0"/>
            </a:solidFill>
          </a:endParaRPr>
        </a:p>
      </dsp:txBody>
      <dsp:txXfrm>
        <a:off x="0" y="1152128"/>
        <a:ext cx="8219256" cy="1152128"/>
      </dsp:txXfrm>
    </dsp:sp>
    <dsp:sp modelId="{E0DFBB87-A298-5244-9DD3-3BF49FA50C3F}">
      <dsp:nvSpPr>
        <dsp:cNvPr id="0" name=""/>
        <dsp:cNvSpPr/>
      </dsp:nvSpPr>
      <dsp:spPr>
        <a:xfrm>
          <a:off x="0" y="2304255"/>
          <a:ext cx="8219256" cy="0"/>
        </a:xfrm>
        <a:prstGeom prst="line">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E86639-D142-D748-B189-DE670EB94664}">
      <dsp:nvSpPr>
        <dsp:cNvPr id="0" name=""/>
        <dsp:cNvSpPr/>
      </dsp:nvSpPr>
      <dsp:spPr>
        <a:xfrm>
          <a:off x="0" y="2304256"/>
          <a:ext cx="8219256" cy="1152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pl-PL" sz="2000" kern="1200" dirty="0">
              <a:solidFill>
                <a:srgbClr val="0070C0"/>
              </a:solidFill>
            </a:rPr>
            <a:t>Opracowanie/ doskonalenie procedur związanych z postępowaniem w przypadku wystąpienia przemocy ze względu na płeć, w tym w szczególności molestowania seksualnego </a:t>
          </a:r>
          <a:endParaRPr lang="en-US" sz="2000" kern="1200" dirty="0">
            <a:solidFill>
              <a:srgbClr val="0070C0"/>
            </a:solidFill>
          </a:endParaRPr>
        </a:p>
      </dsp:txBody>
      <dsp:txXfrm>
        <a:off x="0" y="2304256"/>
        <a:ext cx="8219256" cy="1152128"/>
      </dsp:txXfrm>
    </dsp:sp>
    <dsp:sp modelId="{C072C117-6245-6149-A9D0-8F5D30D00FB6}">
      <dsp:nvSpPr>
        <dsp:cNvPr id="0" name=""/>
        <dsp:cNvSpPr/>
      </dsp:nvSpPr>
      <dsp:spPr>
        <a:xfrm>
          <a:off x="0" y="3456384"/>
          <a:ext cx="8219256" cy="0"/>
        </a:xfrm>
        <a:prstGeom prst="line">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320BBA-FFC9-6240-9688-1E808E5633D2}">
      <dsp:nvSpPr>
        <dsp:cNvPr id="0" name=""/>
        <dsp:cNvSpPr/>
      </dsp:nvSpPr>
      <dsp:spPr>
        <a:xfrm>
          <a:off x="0" y="3456384"/>
          <a:ext cx="8219256" cy="1152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pl-PL" sz="2000" kern="1200" dirty="0">
              <a:solidFill>
                <a:srgbClr val="0070C0"/>
              </a:solidFill>
            </a:rPr>
            <a:t>Szkolenia dla kadry kierowniczej, pracowników i studentów w zakresie przeciwdziałania przemocy ze względu na płeć </a:t>
          </a:r>
          <a:endParaRPr lang="en-US" sz="2000" kern="1200" dirty="0">
            <a:solidFill>
              <a:srgbClr val="0070C0"/>
            </a:solidFill>
          </a:endParaRPr>
        </a:p>
      </dsp:txBody>
      <dsp:txXfrm>
        <a:off x="0" y="3456384"/>
        <a:ext cx="8219256" cy="115212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5EC75-471D-4567-ADE4-6A8296D9325D}">
      <dsp:nvSpPr>
        <dsp:cNvPr id="0" name=""/>
        <dsp:cNvSpPr/>
      </dsp:nvSpPr>
      <dsp:spPr>
        <a:xfrm>
          <a:off x="0" y="592"/>
          <a:ext cx="8219256" cy="138749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A5E6F2BA-AE35-475A-94F2-3C853CE24F20}">
      <dsp:nvSpPr>
        <dsp:cNvPr id="0" name=""/>
        <dsp:cNvSpPr/>
      </dsp:nvSpPr>
      <dsp:spPr>
        <a:xfrm>
          <a:off x="419715" y="312778"/>
          <a:ext cx="763119" cy="763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BA22E9-DE4B-4866-B53A-A737489A6E24}">
      <dsp:nvSpPr>
        <dsp:cNvPr id="0" name=""/>
        <dsp:cNvSpPr/>
      </dsp:nvSpPr>
      <dsp:spPr>
        <a:xfrm>
          <a:off x="1602551" y="592"/>
          <a:ext cx="6616704" cy="1387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843" tIns="146843" rIns="146843" bIns="146843" numCol="1" spcCol="1270" anchor="ctr" anchorCtr="0">
          <a:noAutofit/>
        </a:bodyPr>
        <a:lstStyle/>
        <a:p>
          <a:pPr marL="0" lvl="0" indent="0" algn="just" defTabSz="977900">
            <a:lnSpc>
              <a:spcPct val="90000"/>
            </a:lnSpc>
            <a:spcBef>
              <a:spcPct val="0"/>
            </a:spcBef>
            <a:spcAft>
              <a:spcPct val="35000"/>
            </a:spcAft>
            <a:buNone/>
          </a:pPr>
          <a:r>
            <a:rPr lang="pl-PL" sz="2200" kern="1200" dirty="0">
              <a:solidFill>
                <a:srgbClr val="0070C0"/>
              </a:solidFill>
            </a:rPr>
            <a:t>Przygotowanie i przesłanie deklaracji poparcia dla Karty i Kodeksu do Komisji Europejskiej za pomocą portalu </a:t>
          </a:r>
          <a:r>
            <a:rPr lang="pl-PL" sz="2200" kern="1200" dirty="0" err="1">
              <a:solidFill>
                <a:srgbClr val="0070C0"/>
              </a:solidFill>
            </a:rPr>
            <a:t>Euraxess</a:t>
          </a:r>
          <a:r>
            <a:rPr lang="pl-PL" sz="2200" kern="1200" dirty="0">
              <a:solidFill>
                <a:srgbClr val="0070C0"/>
              </a:solidFill>
            </a:rPr>
            <a:t> i narzędzi online </a:t>
          </a:r>
          <a:endParaRPr lang="en-US" sz="2200" kern="1200" dirty="0">
            <a:solidFill>
              <a:srgbClr val="0070C0"/>
            </a:solidFill>
          </a:endParaRPr>
        </a:p>
      </dsp:txBody>
      <dsp:txXfrm>
        <a:off x="1602551" y="592"/>
        <a:ext cx="6616704" cy="1387490"/>
      </dsp:txXfrm>
    </dsp:sp>
    <dsp:sp modelId="{FFCB8AC8-1FD8-4F13-BBAD-E1B14C79F5BF}">
      <dsp:nvSpPr>
        <dsp:cNvPr id="0" name=""/>
        <dsp:cNvSpPr/>
      </dsp:nvSpPr>
      <dsp:spPr>
        <a:xfrm>
          <a:off x="0" y="1734956"/>
          <a:ext cx="8219256" cy="138749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72E46095-1E9E-402B-BC85-C65BBE095CDD}">
      <dsp:nvSpPr>
        <dsp:cNvPr id="0" name=""/>
        <dsp:cNvSpPr/>
      </dsp:nvSpPr>
      <dsp:spPr>
        <a:xfrm>
          <a:off x="419715" y="2047141"/>
          <a:ext cx="763119" cy="763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94BE59-217B-4950-81EA-A4B6ADB308BD}">
      <dsp:nvSpPr>
        <dsp:cNvPr id="0" name=""/>
        <dsp:cNvSpPr/>
      </dsp:nvSpPr>
      <dsp:spPr>
        <a:xfrm>
          <a:off x="1602551" y="1734956"/>
          <a:ext cx="6616704" cy="1387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843" tIns="146843" rIns="146843" bIns="146843" numCol="1" spcCol="1270" anchor="ctr" anchorCtr="0">
          <a:noAutofit/>
        </a:bodyPr>
        <a:lstStyle/>
        <a:p>
          <a:pPr marL="0" lvl="0" indent="0" algn="just" defTabSz="977900">
            <a:lnSpc>
              <a:spcPct val="90000"/>
            </a:lnSpc>
            <a:spcBef>
              <a:spcPct val="0"/>
            </a:spcBef>
            <a:spcAft>
              <a:spcPct val="35000"/>
            </a:spcAft>
            <a:buNone/>
          </a:pPr>
          <a:r>
            <a:rPr lang="pl-PL" sz="2200" kern="1200" dirty="0">
              <a:solidFill>
                <a:srgbClr val="0070C0"/>
              </a:solidFill>
            </a:rPr>
            <a:t>Powołanie Rektorskiej Komisji ds. przygotowania Strategii HRS4S  w ATH </a:t>
          </a:r>
          <a:endParaRPr lang="en-US" sz="2200" kern="1200" dirty="0">
            <a:solidFill>
              <a:srgbClr val="0070C0"/>
            </a:solidFill>
          </a:endParaRPr>
        </a:p>
      </dsp:txBody>
      <dsp:txXfrm>
        <a:off x="1602551" y="1734956"/>
        <a:ext cx="6616704" cy="1387490"/>
      </dsp:txXfrm>
    </dsp:sp>
    <dsp:sp modelId="{DD08EC9A-923D-4BE0-BCB7-EE3644BECDA1}">
      <dsp:nvSpPr>
        <dsp:cNvPr id="0" name=""/>
        <dsp:cNvSpPr/>
      </dsp:nvSpPr>
      <dsp:spPr>
        <a:xfrm>
          <a:off x="0" y="3469319"/>
          <a:ext cx="8219256" cy="138749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744FE5B6-37AA-4DAA-A05C-248B7621C674}">
      <dsp:nvSpPr>
        <dsp:cNvPr id="0" name=""/>
        <dsp:cNvSpPr/>
      </dsp:nvSpPr>
      <dsp:spPr>
        <a:xfrm>
          <a:off x="419715" y="3781504"/>
          <a:ext cx="763119" cy="7631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588017-569D-4C2A-81C2-07B32631F8D2}">
      <dsp:nvSpPr>
        <dsp:cNvPr id="0" name=""/>
        <dsp:cNvSpPr/>
      </dsp:nvSpPr>
      <dsp:spPr>
        <a:xfrm>
          <a:off x="1602551" y="3469319"/>
          <a:ext cx="6616704" cy="1387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843" tIns="146843" rIns="146843" bIns="146843" numCol="1" spcCol="1270" anchor="ctr" anchorCtr="0">
          <a:noAutofit/>
        </a:bodyPr>
        <a:lstStyle/>
        <a:p>
          <a:pPr marL="0" lvl="0" indent="0" algn="just" defTabSz="977900">
            <a:lnSpc>
              <a:spcPct val="90000"/>
            </a:lnSpc>
            <a:spcBef>
              <a:spcPct val="0"/>
            </a:spcBef>
            <a:spcAft>
              <a:spcPct val="35000"/>
            </a:spcAft>
            <a:buNone/>
          </a:pPr>
          <a:r>
            <a:rPr lang="pl-PL" sz="2200" kern="1200" dirty="0">
              <a:solidFill>
                <a:srgbClr val="0070C0"/>
              </a:solidFill>
            </a:rPr>
            <a:t>W ciągu maksymalnie 12 miesięcy od przesłania deklaracji- przygotowanie Strategii HRS4R i przesłanie wniosku aplikacyjnego do Komisji Europejskiej</a:t>
          </a:r>
          <a:endParaRPr lang="en-US" sz="2200" kern="1200" dirty="0">
            <a:solidFill>
              <a:srgbClr val="0070C0"/>
            </a:solidFill>
          </a:endParaRPr>
        </a:p>
      </dsp:txBody>
      <dsp:txXfrm>
        <a:off x="1602551" y="3469319"/>
        <a:ext cx="6616704" cy="138749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7AC59-3D87-A944-A3AF-BC6627118EFE}">
      <dsp:nvSpPr>
        <dsp:cNvPr id="0" name=""/>
        <dsp:cNvSpPr/>
      </dsp:nvSpPr>
      <dsp:spPr>
        <a:xfrm>
          <a:off x="2419756" y="1247991"/>
          <a:ext cx="523945" cy="91440"/>
        </a:xfrm>
        <a:custGeom>
          <a:avLst/>
          <a:gdLst/>
          <a:ahLst/>
          <a:cxnLst/>
          <a:rect l="0" t="0" r="0" b="0"/>
          <a:pathLst>
            <a:path>
              <a:moveTo>
                <a:pt x="0" y="45720"/>
              </a:moveTo>
              <a:lnTo>
                <a:pt x="523945" y="45720"/>
              </a:lnTo>
            </a:path>
          </a:pathLst>
        </a:custGeom>
        <a:noFill/>
        <a:ln w="1143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667865" y="1290935"/>
        <a:ext cx="27727" cy="5550"/>
      </dsp:txXfrm>
    </dsp:sp>
    <dsp:sp modelId="{002B1D26-BFAB-D947-B2D8-9D939D5084E6}">
      <dsp:nvSpPr>
        <dsp:cNvPr id="0" name=""/>
        <dsp:cNvSpPr/>
      </dsp:nvSpPr>
      <dsp:spPr>
        <a:xfrm>
          <a:off x="10488" y="477668"/>
          <a:ext cx="2411067" cy="1632085"/>
        </a:xfrm>
        <a:prstGeom prst="rect">
          <a:avLst/>
        </a:prstGeom>
        <a:solidFill>
          <a:schemeClr val="accent1">
            <a:lumMod val="20000"/>
            <a:lumOff val="80000"/>
          </a:schemeClr>
        </a:solidFill>
        <a:ln w="31800" cap="flat" cmpd="sng" algn="ctr">
          <a:solidFill>
            <a:schemeClr val="lt1">
              <a:hueOff val="0"/>
              <a:satOff val="0"/>
              <a:lumOff val="0"/>
              <a:alphaOff val="0"/>
            </a:schemeClr>
          </a:solidFill>
          <a:prstDash val="solid"/>
        </a:ln>
        <a:effectLst>
          <a:outerShdw blurRad="50800" dist="25000" dir="5400000" rotWithShape="0">
            <a:schemeClr val="accent3">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44" tIns="124013" rIns="118144" bIns="124013" numCol="1" spcCol="1270" anchor="ctr" anchorCtr="0">
          <a:noAutofit/>
        </a:bodyPr>
        <a:lstStyle/>
        <a:p>
          <a:pPr marL="0" lvl="0" indent="0" algn="ctr" defTabSz="622300">
            <a:lnSpc>
              <a:spcPct val="90000"/>
            </a:lnSpc>
            <a:spcBef>
              <a:spcPct val="0"/>
            </a:spcBef>
            <a:spcAft>
              <a:spcPct val="35000"/>
            </a:spcAft>
            <a:buNone/>
          </a:pPr>
          <a:r>
            <a:rPr lang="pl-PL" sz="1400" b="0" kern="1200" dirty="0">
              <a:solidFill>
                <a:srgbClr val="0070C0"/>
              </a:solidFill>
            </a:rPr>
            <a:t>przeprowadzenie analizy wewnętrznej (dokumentów wewnętrznych oraz regulacji zewnętrznych, badania ankietowego w zakresie stopnia spełniania 40 kryteriów wyznaczonych przez Kodeks i Kartę)</a:t>
          </a:r>
          <a:endParaRPr lang="en-US" sz="1400" b="0" kern="1200" dirty="0">
            <a:solidFill>
              <a:srgbClr val="0070C0"/>
            </a:solidFill>
          </a:endParaRPr>
        </a:p>
      </dsp:txBody>
      <dsp:txXfrm>
        <a:off x="10488" y="477668"/>
        <a:ext cx="2411067" cy="1632085"/>
      </dsp:txXfrm>
    </dsp:sp>
    <dsp:sp modelId="{D7D989C1-A2F5-0F45-8340-BB8ADAE95540}">
      <dsp:nvSpPr>
        <dsp:cNvPr id="0" name=""/>
        <dsp:cNvSpPr/>
      </dsp:nvSpPr>
      <dsp:spPr>
        <a:xfrm>
          <a:off x="5385369" y="1247991"/>
          <a:ext cx="523945" cy="91440"/>
        </a:xfrm>
        <a:custGeom>
          <a:avLst/>
          <a:gdLst/>
          <a:ahLst/>
          <a:cxnLst/>
          <a:rect l="0" t="0" r="0" b="0"/>
          <a:pathLst>
            <a:path>
              <a:moveTo>
                <a:pt x="0" y="45720"/>
              </a:moveTo>
              <a:lnTo>
                <a:pt x="523945" y="45720"/>
              </a:lnTo>
            </a:path>
          </a:pathLst>
        </a:custGeom>
        <a:noFill/>
        <a:ln w="1143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633479" y="1290935"/>
        <a:ext cx="27727" cy="5550"/>
      </dsp:txXfrm>
    </dsp:sp>
    <dsp:sp modelId="{DBA9F7C6-C36F-1341-B40B-79C04224EC80}">
      <dsp:nvSpPr>
        <dsp:cNvPr id="0" name=""/>
        <dsp:cNvSpPr/>
      </dsp:nvSpPr>
      <dsp:spPr>
        <a:xfrm>
          <a:off x="2976102" y="477668"/>
          <a:ext cx="2411067" cy="1632085"/>
        </a:xfrm>
        <a:prstGeom prst="rect">
          <a:avLst/>
        </a:prstGeom>
        <a:solidFill>
          <a:schemeClr val="accent1">
            <a:lumMod val="40000"/>
            <a:lumOff val="60000"/>
          </a:schemeClr>
        </a:solidFill>
        <a:ln w="31800" cap="flat" cmpd="sng" algn="ctr">
          <a:solidFill>
            <a:schemeClr val="lt1">
              <a:hueOff val="0"/>
              <a:satOff val="0"/>
              <a:lumOff val="0"/>
              <a:alphaOff val="0"/>
            </a:schemeClr>
          </a:solidFill>
          <a:prstDash val="solid"/>
        </a:ln>
        <a:effectLst>
          <a:outerShdw blurRad="50800" dist="25000" dir="5400000" rotWithShape="0">
            <a:schemeClr val="accent3">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44" tIns="124013" rIns="118144" bIns="124013" numCol="1" spcCol="1270" anchor="ctr" anchorCtr="0">
          <a:noAutofit/>
        </a:bodyPr>
        <a:lstStyle/>
        <a:p>
          <a:pPr marL="0" lvl="0" indent="0" algn="ctr" defTabSz="622300">
            <a:lnSpc>
              <a:spcPct val="90000"/>
            </a:lnSpc>
            <a:spcBef>
              <a:spcPct val="0"/>
            </a:spcBef>
            <a:spcAft>
              <a:spcPct val="35000"/>
            </a:spcAft>
            <a:buNone/>
          </a:pPr>
          <a:r>
            <a:rPr lang="pl-PL" sz="1400" b="0" kern="1200" dirty="0">
              <a:solidFill>
                <a:srgbClr val="0070C0"/>
              </a:solidFill>
            </a:rPr>
            <a:t>przygotowanie opisu przebiegu całości procesu (</a:t>
          </a:r>
          <a:r>
            <a:rPr lang="pl-PL" sz="1400" b="0" kern="1200" dirty="0" err="1">
              <a:solidFill>
                <a:srgbClr val="0070C0"/>
              </a:solidFill>
            </a:rPr>
            <a:t>Process</a:t>
          </a:r>
          <a:r>
            <a:rPr lang="pl-PL" sz="1400" b="0" kern="1200" dirty="0">
              <a:solidFill>
                <a:srgbClr val="0070C0"/>
              </a:solidFill>
            </a:rPr>
            <a:t> </a:t>
          </a:r>
          <a:r>
            <a:rPr lang="pl-PL" sz="1400" b="0" kern="1200" dirty="0" err="1">
              <a:solidFill>
                <a:srgbClr val="0070C0"/>
              </a:solidFill>
            </a:rPr>
            <a:t>Description</a:t>
          </a:r>
          <a:r>
            <a:rPr lang="pl-PL" sz="1400" b="0" kern="1200" dirty="0">
              <a:solidFill>
                <a:srgbClr val="0070C0"/>
              </a:solidFill>
            </a:rPr>
            <a:t>)</a:t>
          </a:r>
          <a:endParaRPr lang="en-US" sz="1400" b="0" kern="1200" dirty="0">
            <a:solidFill>
              <a:srgbClr val="0070C0"/>
            </a:solidFill>
          </a:endParaRPr>
        </a:p>
      </dsp:txBody>
      <dsp:txXfrm>
        <a:off x="2976102" y="477668"/>
        <a:ext cx="2411067" cy="1632085"/>
      </dsp:txXfrm>
    </dsp:sp>
    <dsp:sp modelId="{0AA66CA8-20D1-B34B-8490-0D621FC1FE4B}">
      <dsp:nvSpPr>
        <dsp:cNvPr id="0" name=""/>
        <dsp:cNvSpPr/>
      </dsp:nvSpPr>
      <dsp:spPr>
        <a:xfrm>
          <a:off x="1216022" y="2107953"/>
          <a:ext cx="5931226" cy="523945"/>
        </a:xfrm>
        <a:custGeom>
          <a:avLst/>
          <a:gdLst/>
          <a:ahLst/>
          <a:cxnLst/>
          <a:rect l="0" t="0" r="0" b="0"/>
          <a:pathLst>
            <a:path>
              <a:moveTo>
                <a:pt x="5931226" y="0"/>
              </a:moveTo>
              <a:lnTo>
                <a:pt x="5931226" y="279072"/>
              </a:lnTo>
              <a:lnTo>
                <a:pt x="0" y="279072"/>
              </a:lnTo>
              <a:lnTo>
                <a:pt x="0" y="523945"/>
              </a:lnTo>
            </a:path>
          </a:pathLst>
        </a:custGeom>
        <a:noFill/>
        <a:ln w="1143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32708" y="2367151"/>
        <a:ext cx="297854" cy="5550"/>
      </dsp:txXfrm>
    </dsp:sp>
    <dsp:sp modelId="{FB20ACB9-6681-F548-BAF5-1CB2B732B686}">
      <dsp:nvSpPr>
        <dsp:cNvPr id="0" name=""/>
        <dsp:cNvSpPr/>
      </dsp:nvSpPr>
      <dsp:spPr>
        <a:xfrm>
          <a:off x="5941715" y="477668"/>
          <a:ext cx="2411067" cy="1632085"/>
        </a:xfrm>
        <a:prstGeom prst="rect">
          <a:avLst/>
        </a:prstGeom>
        <a:solidFill>
          <a:schemeClr val="accent6">
            <a:lumMod val="20000"/>
            <a:lumOff val="80000"/>
          </a:schemeClr>
        </a:solidFill>
        <a:ln w="31800" cap="flat" cmpd="sng" algn="ctr">
          <a:solidFill>
            <a:schemeClr val="lt1">
              <a:hueOff val="0"/>
              <a:satOff val="0"/>
              <a:lumOff val="0"/>
              <a:alphaOff val="0"/>
            </a:schemeClr>
          </a:solidFill>
          <a:prstDash val="solid"/>
        </a:ln>
        <a:effectLst>
          <a:outerShdw blurRad="50800" dist="25000" dir="5400000" rotWithShape="0">
            <a:schemeClr val="accent3">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44" tIns="124013" rIns="118144" bIns="124013" numCol="1" spcCol="1270" anchor="ctr" anchorCtr="0">
          <a:noAutofit/>
        </a:bodyPr>
        <a:lstStyle/>
        <a:p>
          <a:pPr marL="0" lvl="0" indent="0" algn="ctr" defTabSz="622300">
            <a:lnSpc>
              <a:spcPct val="90000"/>
            </a:lnSpc>
            <a:spcBef>
              <a:spcPct val="0"/>
            </a:spcBef>
            <a:spcAft>
              <a:spcPct val="35000"/>
            </a:spcAft>
            <a:buNone/>
          </a:pPr>
          <a:r>
            <a:rPr lang="pl-PL" sz="1400" b="0" kern="1200" dirty="0">
              <a:solidFill>
                <a:srgbClr val="0070C0"/>
              </a:solidFill>
            </a:rPr>
            <a:t>przeprowadzenie analizy luk </a:t>
          </a:r>
        </a:p>
        <a:p>
          <a:pPr marL="0" lvl="0" indent="0" algn="ctr" defTabSz="622300">
            <a:lnSpc>
              <a:spcPct val="90000"/>
            </a:lnSpc>
            <a:spcBef>
              <a:spcPct val="0"/>
            </a:spcBef>
            <a:spcAft>
              <a:spcPct val="35000"/>
            </a:spcAft>
            <a:buNone/>
          </a:pPr>
          <a:r>
            <a:rPr lang="pl-PL" sz="1400" b="0" kern="1200" dirty="0">
              <a:solidFill>
                <a:srgbClr val="0070C0"/>
              </a:solidFill>
            </a:rPr>
            <a:t>(Gap Analysis)</a:t>
          </a:r>
          <a:endParaRPr lang="en-US" sz="1400" b="0" kern="1200" dirty="0">
            <a:solidFill>
              <a:srgbClr val="0070C0"/>
            </a:solidFill>
          </a:endParaRPr>
        </a:p>
      </dsp:txBody>
      <dsp:txXfrm>
        <a:off x="5941715" y="477668"/>
        <a:ext cx="2411067" cy="1632085"/>
      </dsp:txXfrm>
    </dsp:sp>
    <dsp:sp modelId="{C37B5EED-3D73-A34B-8B56-20CFF5AC2144}">
      <dsp:nvSpPr>
        <dsp:cNvPr id="0" name=""/>
        <dsp:cNvSpPr/>
      </dsp:nvSpPr>
      <dsp:spPr>
        <a:xfrm>
          <a:off x="2419756" y="3440293"/>
          <a:ext cx="523945" cy="91440"/>
        </a:xfrm>
        <a:custGeom>
          <a:avLst/>
          <a:gdLst/>
          <a:ahLst/>
          <a:cxnLst/>
          <a:rect l="0" t="0" r="0" b="0"/>
          <a:pathLst>
            <a:path>
              <a:moveTo>
                <a:pt x="0" y="45720"/>
              </a:moveTo>
              <a:lnTo>
                <a:pt x="523945" y="45720"/>
              </a:lnTo>
            </a:path>
          </a:pathLst>
        </a:custGeom>
        <a:noFill/>
        <a:ln w="1143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667865" y="3483237"/>
        <a:ext cx="27727" cy="5550"/>
      </dsp:txXfrm>
    </dsp:sp>
    <dsp:sp modelId="{63C606D5-1D3B-0F4A-932A-9CCCEF5E67F8}">
      <dsp:nvSpPr>
        <dsp:cNvPr id="0" name=""/>
        <dsp:cNvSpPr/>
      </dsp:nvSpPr>
      <dsp:spPr>
        <a:xfrm>
          <a:off x="10488" y="2664299"/>
          <a:ext cx="2411067" cy="1643427"/>
        </a:xfrm>
        <a:prstGeom prst="rect">
          <a:avLst/>
        </a:prstGeom>
        <a:solidFill>
          <a:schemeClr val="accent6">
            <a:lumMod val="40000"/>
            <a:lumOff val="60000"/>
          </a:schemeClr>
        </a:solidFill>
        <a:ln w="31800" cap="flat" cmpd="sng" algn="ctr">
          <a:solidFill>
            <a:schemeClr val="lt1">
              <a:hueOff val="0"/>
              <a:satOff val="0"/>
              <a:lumOff val="0"/>
              <a:alphaOff val="0"/>
            </a:schemeClr>
          </a:solidFill>
          <a:prstDash val="solid"/>
        </a:ln>
        <a:effectLst>
          <a:outerShdw blurRad="50800" dist="25000" dir="5400000" rotWithShape="0">
            <a:schemeClr val="accent3">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44" tIns="124013" rIns="118144" bIns="124013" numCol="1" spcCol="1270" anchor="ctr" anchorCtr="0">
          <a:noAutofit/>
        </a:bodyPr>
        <a:lstStyle/>
        <a:p>
          <a:pPr marL="0" lvl="0" indent="0" algn="ctr" defTabSz="622300">
            <a:lnSpc>
              <a:spcPct val="90000"/>
            </a:lnSpc>
            <a:spcBef>
              <a:spcPct val="0"/>
            </a:spcBef>
            <a:spcAft>
              <a:spcPct val="35000"/>
            </a:spcAft>
            <a:buNone/>
          </a:pPr>
          <a:r>
            <a:rPr lang="pl-PL" sz="1400" b="0" kern="1200" dirty="0">
              <a:solidFill>
                <a:srgbClr val="0070C0"/>
              </a:solidFill>
            </a:rPr>
            <a:t>przygotowanie listy sprawdzającej spełnianie kryteriów w ramach Otwartej, Przejrzystej i opartej na Kompetencjach rekrutacji </a:t>
          </a:r>
        </a:p>
        <a:p>
          <a:pPr marL="0" lvl="0" indent="0" algn="ctr" defTabSz="622300">
            <a:lnSpc>
              <a:spcPct val="90000"/>
            </a:lnSpc>
            <a:spcBef>
              <a:spcPct val="0"/>
            </a:spcBef>
            <a:spcAft>
              <a:spcPct val="35000"/>
            </a:spcAft>
            <a:buNone/>
          </a:pPr>
          <a:r>
            <a:rPr lang="pl-PL" sz="1400" b="0" kern="1200" dirty="0">
              <a:solidFill>
                <a:srgbClr val="0070C0"/>
              </a:solidFill>
            </a:rPr>
            <a:t>(OTM-R </a:t>
          </a:r>
          <a:r>
            <a:rPr lang="pl-PL" sz="1400" b="0" kern="1200" dirty="0" err="1">
              <a:solidFill>
                <a:srgbClr val="0070C0"/>
              </a:solidFill>
            </a:rPr>
            <a:t>checklist</a:t>
          </a:r>
          <a:r>
            <a:rPr lang="pl-PL" sz="1400" b="0" kern="1200" dirty="0">
              <a:solidFill>
                <a:srgbClr val="0070C0"/>
              </a:solidFill>
            </a:rPr>
            <a:t>)</a:t>
          </a:r>
          <a:endParaRPr lang="en-US" sz="1400" b="0" kern="1200" dirty="0">
            <a:solidFill>
              <a:srgbClr val="0070C0"/>
            </a:solidFill>
          </a:endParaRPr>
        </a:p>
      </dsp:txBody>
      <dsp:txXfrm>
        <a:off x="10488" y="2664299"/>
        <a:ext cx="2411067" cy="1643427"/>
      </dsp:txXfrm>
    </dsp:sp>
    <dsp:sp modelId="{571C6F17-74E4-F540-B39D-E73E3E8CB8B7}">
      <dsp:nvSpPr>
        <dsp:cNvPr id="0" name=""/>
        <dsp:cNvSpPr/>
      </dsp:nvSpPr>
      <dsp:spPr>
        <a:xfrm>
          <a:off x="5385369" y="3440293"/>
          <a:ext cx="523945" cy="91440"/>
        </a:xfrm>
        <a:custGeom>
          <a:avLst/>
          <a:gdLst/>
          <a:ahLst/>
          <a:cxnLst/>
          <a:rect l="0" t="0" r="0" b="0"/>
          <a:pathLst>
            <a:path>
              <a:moveTo>
                <a:pt x="0" y="45720"/>
              </a:moveTo>
              <a:lnTo>
                <a:pt x="523945" y="45720"/>
              </a:lnTo>
            </a:path>
          </a:pathLst>
        </a:custGeom>
        <a:noFill/>
        <a:ln w="1143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633479" y="3483237"/>
        <a:ext cx="27727" cy="5550"/>
      </dsp:txXfrm>
    </dsp:sp>
    <dsp:sp modelId="{5829509D-2988-CD44-BBC0-8C11531223D8}">
      <dsp:nvSpPr>
        <dsp:cNvPr id="0" name=""/>
        <dsp:cNvSpPr/>
      </dsp:nvSpPr>
      <dsp:spPr>
        <a:xfrm>
          <a:off x="2976102" y="2664299"/>
          <a:ext cx="2411067" cy="1643427"/>
        </a:xfrm>
        <a:prstGeom prst="rect">
          <a:avLst/>
        </a:prstGeom>
        <a:solidFill>
          <a:schemeClr val="accent6">
            <a:lumMod val="60000"/>
            <a:lumOff val="40000"/>
          </a:schemeClr>
        </a:solidFill>
        <a:ln w="31800" cap="flat" cmpd="sng" algn="ctr">
          <a:solidFill>
            <a:schemeClr val="lt1">
              <a:hueOff val="0"/>
              <a:satOff val="0"/>
              <a:lumOff val="0"/>
              <a:alphaOff val="0"/>
            </a:schemeClr>
          </a:solidFill>
          <a:prstDash val="solid"/>
        </a:ln>
        <a:effectLst>
          <a:outerShdw blurRad="50800" dist="25000" dir="5400000" rotWithShape="0">
            <a:schemeClr val="accent3">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44" tIns="124013" rIns="118144" bIns="124013" numCol="1" spcCol="1270" anchor="ctr" anchorCtr="0">
          <a:noAutofit/>
        </a:bodyPr>
        <a:lstStyle/>
        <a:p>
          <a:pPr marL="0" lvl="0" indent="0" algn="ctr" defTabSz="622300">
            <a:lnSpc>
              <a:spcPct val="90000"/>
            </a:lnSpc>
            <a:spcBef>
              <a:spcPct val="0"/>
            </a:spcBef>
            <a:spcAft>
              <a:spcPct val="35000"/>
            </a:spcAft>
            <a:buNone/>
          </a:pPr>
          <a:r>
            <a:rPr lang="pl-PL" sz="1400" b="0" kern="1200" dirty="0">
              <a:solidFill>
                <a:srgbClr val="0070C0"/>
              </a:solidFill>
            </a:rPr>
            <a:t>przygotowanie zasad rekrutacji (OTM-R)</a:t>
          </a:r>
        </a:p>
        <a:p>
          <a:pPr marL="0" lvl="0" indent="0" algn="ctr" defTabSz="622300">
            <a:lnSpc>
              <a:spcPct val="90000"/>
            </a:lnSpc>
            <a:spcBef>
              <a:spcPct val="0"/>
            </a:spcBef>
            <a:spcAft>
              <a:spcPct val="35000"/>
            </a:spcAft>
            <a:buNone/>
          </a:pPr>
          <a:r>
            <a:rPr lang="pl-PL" sz="1400" b="0" kern="1200" dirty="0">
              <a:solidFill>
                <a:srgbClr val="0070C0"/>
              </a:solidFill>
            </a:rPr>
            <a:t>można przesłać wraz z wnioskiem)</a:t>
          </a:r>
          <a:endParaRPr lang="en-US" sz="1400" b="0" kern="1200" dirty="0">
            <a:solidFill>
              <a:srgbClr val="0070C0"/>
            </a:solidFill>
          </a:endParaRPr>
        </a:p>
      </dsp:txBody>
      <dsp:txXfrm>
        <a:off x="2976102" y="2664299"/>
        <a:ext cx="2411067" cy="1643427"/>
      </dsp:txXfrm>
    </dsp:sp>
    <dsp:sp modelId="{7EFC8158-781E-5D4C-A36F-1817526AA904}">
      <dsp:nvSpPr>
        <dsp:cNvPr id="0" name=""/>
        <dsp:cNvSpPr/>
      </dsp:nvSpPr>
      <dsp:spPr>
        <a:xfrm>
          <a:off x="5941715" y="2664299"/>
          <a:ext cx="2411067" cy="1643427"/>
        </a:xfrm>
        <a:prstGeom prst="rect">
          <a:avLst/>
        </a:prstGeom>
        <a:solidFill>
          <a:schemeClr val="accent1">
            <a:lumMod val="75000"/>
          </a:schemeClr>
        </a:solidFill>
        <a:ln w="31800" cap="flat" cmpd="sng" algn="ctr">
          <a:solidFill>
            <a:schemeClr val="lt1">
              <a:hueOff val="0"/>
              <a:satOff val="0"/>
              <a:lumOff val="0"/>
              <a:alphaOff val="0"/>
            </a:schemeClr>
          </a:solidFill>
          <a:prstDash val="solid"/>
        </a:ln>
        <a:effectLst>
          <a:outerShdw blurRad="50800" dist="25000" dir="5400000" rotWithShape="0">
            <a:schemeClr val="accent3">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44" tIns="124013" rIns="118144" bIns="124013" numCol="1" spcCol="1270" anchor="ctr" anchorCtr="0">
          <a:noAutofit/>
        </a:bodyPr>
        <a:lstStyle/>
        <a:p>
          <a:pPr marL="0" lvl="0" indent="0" algn="ctr" defTabSz="622300">
            <a:lnSpc>
              <a:spcPct val="90000"/>
            </a:lnSpc>
            <a:spcBef>
              <a:spcPct val="0"/>
            </a:spcBef>
            <a:spcAft>
              <a:spcPct val="35000"/>
            </a:spcAft>
            <a:buNone/>
          </a:pPr>
          <a:r>
            <a:rPr lang="pl-PL" sz="1400" b="0" kern="1200" dirty="0">
              <a:solidFill>
                <a:schemeClr val="bg1"/>
              </a:solidFill>
            </a:rPr>
            <a:t>przygotowanie Planu Działania skoncentrowanego na likwidacji zidentyfikowanych luk, wraz z opisem konkretnych działań do tego prowadzących </a:t>
          </a:r>
        </a:p>
        <a:p>
          <a:pPr marL="0" lvl="0" indent="0" algn="ctr" defTabSz="622300">
            <a:lnSpc>
              <a:spcPct val="90000"/>
            </a:lnSpc>
            <a:spcBef>
              <a:spcPct val="0"/>
            </a:spcBef>
            <a:spcAft>
              <a:spcPct val="35000"/>
            </a:spcAft>
            <a:buNone/>
          </a:pPr>
          <a:r>
            <a:rPr lang="pl-PL" sz="1400" b="0" kern="1200" dirty="0">
              <a:solidFill>
                <a:schemeClr val="bg1"/>
              </a:solidFill>
            </a:rPr>
            <a:t>(Action Plan)</a:t>
          </a:r>
          <a:endParaRPr lang="en-US" sz="1400" b="0" kern="1200" dirty="0">
            <a:solidFill>
              <a:schemeClr val="bg1"/>
            </a:solidFill>
          </a:endParaRPr>
        </a:p>
      </dsp:txBody>
      <dsp:txXfrm>
        <a:off x="5941715" y="2664299"/>
        <a:ext cx="2411067" cy="16434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66321-4E61-0A45-95F4-B5436A2A29A3}">
      <dsp:nvSpPr>
        <dsp:cNvPr id="0" name=""/>
        <dsp:cNvSpPr/>
      </dsp:nvSpPr>
      <dsp:spPr>
        <a:xfrm>
          <a:off x="560069" y="0"/>
          <a:ext cx="63474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64A5A6-232C-BC45-A6A3-C9BCEA46D0EA}">
      <dsp:nvSpPr>
        <dsp:cNvPr id="0" name=""/>
        <dsp:cNvSpPr/>
      </dsp:nvSpPr>
      <dsp:spPr>
        <a:xfrm>
          <a:off x="0" y="1224137"/>
          <a:ext cx="2240280" cy="2077688"/>
        </a:xfrm>
        <a:prstGeom prst="roundRect">
          <a:avLst/>
        </a:prstGeom>
        <a:noFill/>
        <a:ln w="400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b="1" i="0" kern="1200" dirty="0">
              <a:solidFill>
                <a:srgbClr val="0070C0"/>
              </a:solidFill>
            </a:rPr>
            <a:t>POLSKA</a:t>
          </a:r>
          <a:r>
            <a:rPr lang="pl-PL" sz="2400" b="1" i="0" kern="1200" dirty="0"/>
            <a:t> </a:t>
          </a:r>
        </a:p>
        <a:p>
          <a:pPr marL="0" lvl="0" indent="0" algn="ctr" defTabSz="1066800">
            <a:lnSpc>
              <a:spcPct val="90000"/>
            </a:lnSpc>
            <a:spcBef>
              <a:spcPct val="0"/>
            </a:spcBef>
            <a:spcAft>
              <a:spcPct val="35000"/>
            </a:spcAft>
            <a:buNone/>
          </a:pPr>
          <a:r>
            <a:rPr lang="pl-PL" sz="1800" b="1" i="0" kern="1200" dirty="0">
              <a:solidFill>
                <a:srgbClr val="FFC000"/>
              </a:solidFill>
            </a:rPr>
            <a:t>56,6</a:t>
          </a:r>
          <a:r>
            <a:rPr lang="pl-PL" sz="1800" b="1" i="0" kern="1200" dirty="0">
              <a:solidFill>
                <a:srgbClr val="0070C0"/>
              </a:solidFill>
            </a:rPr>
            <a:t> </a:t>
          </a:r>
          <a:r>
            <a:rPr lang="pl-PL" sz="1800" b="0" i="0" kern="1200" dirty="0">
              <a:solidFill>
                <a:srgbClr val="0070C0"/>
              </a:solidFill>
            </a:rPr>
            <a:t>punktów</a:t>
          </a:r>
        </a:p>
        <a:p>
          <a:pPr marL="0" lvl="0" indent="0" algn="ctr" defTabSz="1066800">
            <a:lnSpc>
              <a:spcPct val="90000"/>
            </a:lnSpc>
            <a:spcBef>
              <a:spcPct val="0"/>
            </a:spcBef>
            <a:spcAft>
              <a:spcPct val="35000"/>
            </a:spcAft>
            <a:buNone/>
          </a:pPr>
          <a:r>
            <a:rPr lang="pl-PL" sz="1800" b="1" i="0" kern="1200" dirty="0">
              <a:solidFill>
                <a:srgbClr val="FFC000"/>
              </a:solidFill>
            </a:rPr>
            <a:t>23</a:t>
          </a:r>
          <a:r>
            <a:rPr lang="pl-PL" sz="1800" b="1" i="0" kern="1200" dirty="0">
              <a:solidFill>
                <a:srgbClr val="0070C0"/>
              </a:solidFill>
            </a:rPr>
            <a:t> </a:t>
          </a:r>
          <a:r>
            <a:rPr lang="pl-PL" sz="1800" b="0" i="0" kern="1200" dirty="0">
              <a:solidFill>
                <a:srgbClr val="0070C0"/>
              </a:solidFill>
            </a:rPr>
            <a:t>miejsce</a:t>
          </a:r>
          <a:r>
            <a:rPr lang="pl-PL" sz="1800" b="1" i="0" kern="1200" dirty="0">
              <a:solidFill>
                <a:srgbClr val="0070C0"/>
              </a:solidFill>
            </a:rPr>
            <a:t> </a:t>
          </a:r>
        </a:p>
        <a:p>
          <a:pPr marL="0" lvl="0" indent="0" algn="ctr" defTabSz="1066800">
            <a:lnSpc>
              <a:spcPct val="90000"/>
            </a:lnSpc>
            <a:spcBef>
              <a:spcPct val="0"/>
            </a:spcBef>
            <a:spcAft>
              <a:spcPct val="35000"/>
            </a:spcAft>
            <a:buNone/>
          </a:pPr>
          <a:r>
            <a:rPr lang="pl-PL" sz="1800" b="0" i="0" kern="1200" dirty="0">
              <a:solidFill>
                <a:srgbClr val="0070C0"/>
              </a:solidFill>
            </a:rPr>
            <a:t>spadek o 8 miejsc</a:t>
          </a:r>
          <a:endParaRPr lang="pl-PL" sz="1800" b="0" kern="1200" dirty="0">
            <a:solidFill>
              <a:srgbClr val="0070C0"/>
            </a:solidFill>
          </a:endParaRPr>
        </a:p>
      </dsp:txBody>
      <dsp:txXfrm>
        <a:off x="101424" y="1325561"/>
        <a:ext cx="2037432" cy="1874840"/>
      </dsp:txXfrm>
    </dsp:sp>
    <dsp:sp modelId="{40C546BE-ECD9-564D-8A4F-EB26B7F16569}">
      <dsp:nvSpPr>
        <dsp:cNvPr id="0" name=""/>
        <dsp:cNvSpPr/>
      </dsp:nvSpPr>
      <dsp:spPr>
        <a:xfrm>
          <a:off x="2613659" y="1224137"/>
          <a:ext cx="2240280" cy="2077688"/>
        </a:xfrm>
        <a:prstGeom prst="roundRect">
          <a:avLst/>
        </a:prstGeom>
        <a:noFill/>
        <a:ln w="400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b="1" i="0" kern="1200" dirty="0">
              <a:solidFill>
                <a:srgbClr val="0070C0"/>
              </a:solidFill>
            </a:rPr>
            <a:t>ŚREDNIA UE </a:t>
          </a:r>
        </a:p>
        <a:p>
          <a:pPr marL="0" lvl="0" indent="0" algn="ctr" defTabSz="889000">
            <a:lnSpc>
              <a:spcPct val="90000"/>
            </a:lnSpc>
            <a:spcBef>
              <a:spcPct val="0"/>
            </a:spcBef>
            <a:spcAft>
              <a:spcPct val="35000"/>
            </a:spcAft>
            <a:buNone/>
          </a:pPr>
          <a:r>
            <a:rPr lang="pl-PL" sz="1800" b="1" i="0" kern="1200" dirty="0">
              <a:solidFill>
                <a:srgbClr val="FFC000"/>
              </a:solidFill>
            </a:rPr>
            <a:t>68</a:t>
          </a:r>
          <a:r>
            <a:rPr lang="pl-PL" sz="1800" b="1" i="0" kern="1200" dirty="0">
              <a:solidFill>
                <a:schemeClr val="accent2">
                  <a:lumMod val="60000"/>
                  <a:lumOff val="40000"/>
                </a:schemeClr>
              </a:solidFill>
            </a:rPr>
            <a:t> </a:t>
          </a:r>
          <a:r>
            <a:rPr lang="pl-PL" sz="1800" b="0" i="0" kern="1200" dirty="0">
              <a:solidFill>
                <a:srgbClr val="0070C0"/>
              </a:solidFill>
            </a:rPr>
            <a:t>punktów</a:t>
          </a:r>
          <a:r>
            <a:rPr lang="pl-PL" sz="1800" b="1" i="0" kern="1200" dirty="0">
              <a:solidFill>
                <a:schemeClr val="accent2">
                  <a:lumMod val="60000"/>
                  <a:lumOff val="40000"/>
                </a:schemeClr>
              </a:solidFill>
            </a:rPr>
            <a:t> </a:t>
          </a:r>
          <a:r>
            <a:rPr lang="pl-PL" sz="1800" b="0" i="0" kern="1200" dirty="0">
              <a:solidFill>
                <a:srgbClr val="0070C0"/>
              </a:solidFill>
            </a:rPr>
            <a:t>na 100 możliwych, które oznaczają pełną równość płci</a:t>
          </a:r>
          <a:endParaRPr lang="pl-PL" sz="1800" kern="1200" dirty="0">
            <a:solidFill>
              <a:srgbClr val="0070C0"/>
            </a:solidFill>
          </a:endParaRPr>
        </a:p>
      </dsp:txBody>
      <dsp:txXfrm>
        <a:off x="2715083" y="1325561"/>
        <a:ext cx="2037432" cy="1874840"/>
      </dsp:txXfrm>
    </dsp:sp>
    <dsp:sp modelId="{0A6152E5-0ABF-A84C-B79B-79729603748B}">
      <dsp:nvSpPr>
        <dsp:cNvPr id="0" name=""/>
        <dsp:cNvSpPr/>
      </dsp:nvSpPr>
      <dsp:spPr>
        <a:xfrm>
          <a:off x="5227320" y="1224137"/>
          <a:ext cx="2240280" cy="2077688"/>
        </a:xfrm>
        <a:prstGeom prst="roundRect">
          <a:avLst/>
        </a:prstGeom>
        <a:noFill/>
        <a:ln w="400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b="1" i="0" kern="1200" dirty="0">
              <a:solidFill>
                <a:srgbClr val="0070C0"/>
              </a:solidFill>
            </a:rPr>
            <a:t>Wyniki krajów UE</a:t>
          </a:r>
          <a:endParaRPr lang="pl-PL" sz="2500" b="0" i="0" kern="1200" dirty="0">
            <a:solidFill>
              <a:srgbClr val="0070C0"/>
            </a:solidFill>
          </a:endParaRPr>
        </a:p>
        <a:p>
          <a:pPr marL="0" lvl="0" indent="0" algn="ctr" defTabSz="889000">
            <a:lnSpc>
              <a:spcPct val="90000"/>
            </a:lnSpc>
            <a:spcBef>
              <a:spcPct val="0"/>
            </a:spcBef>
            <a:spcAft>
              <a:spcPct val="35000"/>
            </a:spcAft>
            <a:buNone/>
          </a:pPr>
          <a:r>
            <a:rPr lang="pl-PL" sz="1800" b="0" i="0" kern="1200" dirty="0">
              <a:solidFill>
                <a:srgbClr val="0070C0"/>
              </a:solidFill>
            </a:rPr>
            <a:t>od </a:t>
          </a:r>
          <a:r>
            <a:rPr lang="pl-PL" sz="1800" b="1" i="0" kern="1200" dirty="0">
              <a:solidFill>
                <a:srgbClr val="FFC000"/>
              </a:solidFill>
            </a:rPr>
            <a:t>83,9</a:t>
          </a:r>
          <a:r>
            <a:rPr lang="pl-PL" sz="1800" b="1" i="0" kern="1200" dirty="0">
              <a:solidFill>
                <a:schemeClr val="accent2">
                  <a:lumMod val="60000"/>
                  <a:lumOff val="40000"/>
                </a:schemeClr>
              </a:solidFill>
            </a:rPr>
            <a:t> </a:t>
          </a:r>
          <a:r>
            <a:rPr lang="pl-PL" sz="1800" b="0" i="0" kern="1200" dirty="0">
              <a:solidFill>
                <a:srgbClr val="0070C0"/>
              </a:solidFill>
            </a:rPr>
            <a:t>pkt w Szwecji </a:t>
          </a:r>
        </a:p>
        <a:p>
          <a:pPr marL="0" lvl="0" indent="0" algn="ctr" defTabSz="889000">
            <a:lnSpc>
              <a:spcPct val="90000"/>
            </a:lnSpc>
            <a:spcBef>
              <a:spcPct val="0"/>
            </a:spcBef>
            <a:spcAft>
              <a:spcPct val="35000"/>
            </a:spcAft>
            <a:buNone/>
          </a:pPr>
          <a:r>
            <a:rPr lang="pl-PL" sz="1800" b="0" i="0" kern="1200" dirty="0">
              <a:solidFill>
                <a:srgbClr val="0070C0"/>
              </a:solidFill>
            </a:rPr>
            <a:t>do </a:t>
          </a:r>
          <a:r>
            <a:rPr lang="pl-PL" sz="1800" b="1" i="0" kern="1200" dirty="0">
              <a:solidFill>
                <a:srgbClr val="FFC000"/>
              </a:solidFill>
            </a:rPr>
            <a:t>52,6</a:t>
          </a:r>
          <a:r>
            <a:rPr lang="pl-PL" sz="1800" b="0" i="0" kern="1200" dirty="0">
              <a:solidFill>
                <a:srgbClr val="0070C0"/>
              </a:solidFill>
            </a:rPr>
            <a:t> pkt w Grecji</a:t>
          </a:r>
          <a:endParaRPr lang="pl-PL" sz="1800" kern="1200" dirty="0">
            <a:solidFill>
              <a:srgbClr val="0070C0"/>
            </a:solidFill>
          </a:endParaRPr>
        </a:p>
      </dsp:txBody>
      <dsp:txXfrm>
        <a:off x="5328744" y="1325561"/>
        <a:ext cx="2037432" cy="1874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9F8DE-D33D-1047-83E4-B3181A1FED45}">
      <dsp:nvSpPr>
        <dsp:cNvPr id="0" name=""/>
        <dsp:cNvSpPr/>
      </dsp:nvSpPr>
      <dsp:spPr>
        <a:xfrm>
          <a:off x="0" y="50913"/>
          <a:ext cx="8229599" cy="1049243"/>
        </a:xfrm>
        <a:prstGeom prst="rect">
          <a:avLst/>
        </a:prstGeom>
        <a:no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solidFill>
                <a:srgbClr val="0070C0"/>
              </a:solidFill>
            </a:rPr>
            <a:t>Posiadanie GEP- kryterium </a:t>
          </a:r>
          <a:r>
            <a:rPr lang="pl-PL" sz="2000" kern="1200" dirty="0" err="1">
              <a:solidFill>
                <a:srgbClr val="0070C0"/>
              </a:solidFill>
            </a:rPr>
            <a:t>kwalifikowalności</a:t>
          </a:r>
          <a:r>
            <a:rPr lang="pl-PL" sz="2000" kern="1200" dirty="0">
              <a:solidFill>
                <a:srgbClr val="0070C0"/>
              </a:solidFill>
            </a:rPr>
            <a:t> projektów </a:t>
          </a:r>
        </a:p>
        <a:p>
          <a:pPr marL="0" lvl="0" indent="0" algn="ctr" defTabSz="889000">
            <a:lnSpc>
              <a:spcPct val="90000"/>
            </a:lnSpc>
            <a:spcBef>
              <a:spcPct val="0"/>
            </a:spcBef>
            <a:spcAft>
              <a:spcPct val="35000"/>
            </a:spcAft>
            <a:buNone/>
          </a:pPr>
          <a:r>
            <a:rPr lang="pl-PL" sz="2000" kern="1200" dirty="0">
              <a:solidFill>
                <a:srgbClr val="0070C0"/>
              </a:solidFill>
            </a:rPr>
            <a:t>(nabory 2022 i później) dla:</a:t>
          </a:r>
          <a:endParaRPr lang="en-US" sz="2000" kern="1200" dirty="0">
            <a:solidFill>
              <a:srgbClr val="0070C0"/>
            </a:solidFill>
          </a:endParaRPr>
        </a:p>
      </dsp:txBody>
      <dsp:txXfrm>
        <a:off x="0" y="50913"/>
        <a:ext cx="8229599" cy="1049243"/>
      </dsp:txXfrm>
    </dsp:sp>
    <dsp:sp modelId="{751B4A4B-4E14-E441-A418-0B9A7ACD303F}">
      <dsp:nvSpPr>
        <dsp:cNvPr id="0" name=""/>
        <dsp:cNvSpPr/>
      </dsp:nvSpPr>
      <dsp:spPr>
        <a:xfrm>
          <a:off x="771" y="2592296"/>
          <a:ext cx="2571749" cy="1543050"/>
        </a:xfrm>
        <a:prstGeom prst="rect">
          <a:avLst/>
        </a:prstGeom>
        <a:no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i="0" kern="1200" dirty="0">
              <a:solidFill>
                <a:srgbClr val="0070C0"/>
              </a:solidFill>
            </a:rPr>
            <a:t>Podmiotów publicznych</a:t>
          </a:r>
          <a:r>
            <a:rPr lang="pl-PL" sz="1800" b="0" i="0" kern="1200" dirty="0">
              <a:solidFill>
                <a:srgbClr val="0070C0"/>
              </a:solidFill>
            </a:rPr>
            <a:t> </a:t>
          </a:r>
        </a:p>
        <a:p>
          <a:pPr marL="0" lvl="0" indent="0" algn="ctr" defTabSz="800100">
            <a:lnSpc>
              <a:spcPct val="90000"/>
            </a:lnSpc>
            <a:spcBef>
              <a:spcPct val="0"/>
            </a:spcBef>
            <a:spcAft>
              <a:spcPct val="35000"/>
            </a:spcAft>
            <a:buNone/>
          </a:pPr>
          <a:r>
            <a:rPr lang="pl-PL" sz="1800" b="0" i="1" kern="1200" dirty="0">
              <a:solidFill>
                <a:srgbClr val="0070C0"/>
              </a:solidFill>
            </a:rPr>
            <a:t>(public </a:t>
          </a:r>
          <a:r>
            <a:rPr lang="pl-PL" sz="1800" b="0" i="1" kern="1200" dirty="0" err="1">
              <a:solidFill>
                <a:srgbClr val="0070C0"/>
              </a:solidFill>
            </a:rPr>
            <a:t>bodies</a:t>
          </a:r>
          <a:r>
            <a:rPr lang="pl-PL" sz="1800" b="0" i="1" kern="1200" dirty="0">
              <a:solidFill>
                <a:srgbClr val="0070C0"/>
              </a:solidFill>
            </a:rPr>
            <a:t>)</a:t>
          </a:r>
          <a:endParaRPr lang="pl-PL" sz="1800" b="0" i="0" kern="1200" dirty="0">
            <a:solidFill>
              <a:srgbClr val="0070C0"/>
            </a:solidFill>
          </a:endParaRPr>
        </a:p>
        <a:p>
          <a:pPr marL="0" lvl="0" indent="0" algn="ctr" defTabSz="800100">
            <a:lnSpc>
              <a:spcPct val="90000"/>
            </a:lnSpc>
            <a:spcBef>
              <a:spcPct val="0"/>
            </a:spcBef>
            <a:spcAft>
              <a:spcPct val="35000"/>
            </a:spcAft>
            <a:buNone/>
          </a:pPr>
          <a:r>
            <a:rPr lang="pl-PL" sz="1800" b="0" i="0" kern="1200" dirty="0">
              <a:solidFill>
                <a:srgbClr val="0070C0"/>
              </a:solidFill>
            </a:rPr>
            <a:t>np. ministerstw, organizacji finansujących badania naukowe, miast i in.</a:t>
          </a:r>
          <a:endParaRPr lang="en-US" sz="1800" kern="1200" dirty="0">
            <a:solidFill>
              <a:srgbClr val="0070C0"/>
            </a:solidFill>
          </a:endParaRPr>
        </a:p>
      </dsp:txBody>
      <dsp:txXfrm>
        <a:off x="771" y="2592296"/>
        <a:ext cx="2571749" cy="1543050"/>
      </dsp:txXfrm>
    </dsp:sp>
    <dsp:sp modelId="{F5887866-93BF-B440-A69E-D878B40C6CA3}">
      <dsp:nvSpPr>
        <dsp:cNvPr id="0" name=""/>
        <dsp:cNvSpPr/>
      </dsp:nvSpPr>
      <dsp:spPr>
        <a:xfrm>
          <a:off x="2828925" y="2376261"/>
          <a:ext cx="2571749" cy="905569"/>
        </a:xfrm>
        <a:prstGeom prst="rect">
          <a:avLst/>
        </a:prstGeom>
        <a:no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i="0" kern="1200" dirty="0">
              <a:solidFill>
                <a:srgbClr val="0070C0"/>
              </a:solidFill>
            </a:rPr>
            <a:t>Instytucji badawczych</a:t>
          </a:r>
          <a:r>
            <a:rPr lang="pl-PL" sz="1800" b="0" i="0" kern="1200" dirty="0">
              <a:solidFill>
                <a:srgbClr val="0070C0"/>
              </a:solidFill>
            </a:rPr>
            <a:t> </a:t>
          </a:r>
        </a:p>
        <a:p>
          <a:pPr marL="0" lvl="0" indent="0" algn="ctr" defTabSz="800100">
            <a:lnSpc>
              <a:spcPct val="90000"/>
            </a:lnSpc>
            <a:spcBef>
              <a:spcPct val="0"/>
            </a:spcBef>
            <a:spcAft>
              <a:spcPct val="35000"/>
            </a:spcAft>
            <a:buNone/>
          </a:pPr>
          <a:r>
            <a:rPr lang="pl-PL" sz="1800" b="0" i="1" kern="1200" dirty="0">
              <a:solidFill>
                <a:srgbClr val="0070C0"/>
              </a:solidFill>
            </a:rPr>
            <a:t>(</a:t>
          </a:r>
          <a:r>
            <a:rPr lang="pl-PL" sz="1800" b="0" i="1" kern="1200" dirty="0" err="1">
              <a:solidFill>
                <a:srgbClr val="0070C0"/>
              </a:solidFill>
            </a:rPr>
            <a:t>research</a:t>
          </a:r>
          <a:r>
            <a:rPr lang="pl-PL" sz="1800" b="0" i="1" kern="1200" dirty="0">
              <a:solidFill>
                <a:srgbClr val="0070C0"/>
              </a:solidFill>
            </a:rPr>
            <a:t> </a:t>
          </a:r>
          <a:r>
            <a:rPr lang="pl-PL" sz="1800" b="0" i="1" kern="1200" dirty="0" err="1">
              <a:solidFill>
                <a:srgbClr val="0070C0"/>
              </a:solidFill>
            </a:rPr>
            <a:t>organizations</a:t>
          </a:r>
          <a:r>
            <a:rPr lang="pl-PL" sz="1800" b="0" i="1" kern="1200" dirty="0">
              <a:solidFill>
                <a:srgbClr val="0070C0"/>
              </a:solidFill>
            </a:rPr>
            <a:t>)</a:t>
          </a:r>
          <a:endParaRPr lang="en-US" sz="1800" kern="1200" dirty="0">
            <a:solidFill>
              <a:srgbClr val="0070C0"/>
            </a:solidFill>
          </a:endParaRPr>
        </a:p>
      </dsp:txBody>
      <dsp:txXfrm>
        <a:off x="2828925" y="2376261"/>
        <a:ext cx="2571749" cy="905569"/>
      </dsp:txXfrm>
    </dsp:sp>
    <dsp:sp modelId="{83E8F985-5A3B-614B-A733-98CD3990231A}">
      <dsp:nvSpPr>
        <dsp:cNvPr id="0" name=""/>
        <dsp:cNvSpPr/>
      </dsp:nvSpPr>
      <dsp:spPr>
        <a:xfrm>
          <a:off x="5626963" y="2520274"/>
          <a:ext cx="2571749" cy="907236"/>
        </a:xfrm>
        <a:prstGeom prst="rect">
          <a:avLst/>
        </a:prstGeom>
        <a:no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i="0" kern="1200" dirty="0">
              <a:solidFill>
                <a:srgbClr val="0070C0"/>
              </a:solidFill>
            </a:rPr>
            <a:t>Uczelni</a:t>
          </a:r>
          <a:r>
            <a:rPr lang="pl-PL" sz="1800" b="0" i="0" kern="1200" dirty="0">
              <a:solidFill>
                <a:srgbClr val="0070C0"/>
              </a:solidFill>
            </a:rPr>
            <a:t> </a:t>
          </a:r>
        </a:p>
        <a:p>
          <a:pPr marL="0" lvl="0" indent="0" algn="ctr" defTabSz="800100">
            <a:lnSpc>
              <a:spcPct val="90000"/>
            </a:lnSpc>
            <a:spcBef>
              <a:spcPct val="0"/>
            </a:spcBef>
            <a:spcAft>
              <a:spcPct val="35000"/>
            </a:spcAft>
            <a:buNone/>
          </a:pPr>
          <a:r>
            <a:rPr lang="pl-PL" sz="1800" b="0" i="1" kern="1200" dirty="0">
              <a:solidFill>
                <a:srgbClr val="0070C0"/>
              </a:solidFill>
            </a:rPr>
            <a:t>(</a:t>
          </a:r>
          <a:r>
            <a:rPr lang="pl-PL" sz="1800" b="0" i="1" kern="1200" dirty="0" err="1">
              <a:solidFill>
                <a:srgbClr val="0070C0"/>
              </a:solidFill>
            </a:rPr>
            <a:t>higher</a:t>
          </a:r>
          <a:r>
            <a:rPr lang="pl-PL" sz="1800" b="0" i="1" kern="1200" dirty="0">
              <a:solidFill>
                <a:srgbClr val="0070C0"/>
              </a:solidFill>
            </a:rPr>
            <a:t> </a:t>
          </a:r>
          <a:r>
            <a:rPr lang="pl-PL" sz="1800" b="0" i="1" kern="1200" dirty="0" err="1">
              <a:solidFill>
                <a:srgbClr val="0070C0"/>
              </a:solidFill>
            </a:rPr>
            <a:t>education</a:t>
          </a:r>
          <a:r>
            <a:rPr lang="pl-PL" sz="1800" b="0" i="1" kern="1200" dirty="0">
              <a:solidFill>
                <a:srgbClr val="0070C0"/>
              </a:solidFill>
            </a:rPr>
            <a:t> </a:t>
          </a:r>
          <a:r>
            <a:rPr lang="pl-PL" sz="1800" b="0" i="1" kern="1200" dirty="0" err="1">
              <a:solidFill>
                <a:srgbClr val="0070C0"/>
              </a:solidFill>
            </a:rPr>
            <a:t>establishments</a:t>
          </a:r>
          <a:r>
            <a:rPr lang="pl-PL" sz="1800" b="0" i="1" kern="1200" dirty="0">
              <a:solidFill>
                <a:srgbClr val="0070C0"/>
              </a:solidFill>
            </a:rPr>
            <a:t>)</a:t>
          </a:r>
          <a:endParaRPr lang="en-US" sz="1800" kern="1200" dirty="0">
            <a:solidFill>
              <a:srgbClr val="0070C0"/>
            </a:solidFill>
          </a:endParaRPr>
        </a:p>
      </dsp:txBody>
      <dsp:txXfrm>
        <a:off x="5626963" y="2520274"/>
        <a:ext cx="2571749" cy="9072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9DFCF-CA26-E94B-AC68-23C9B588E515}">
      <dsp:nvSpPr>
        <dsp:cNvPr id="0" name=""/>
        <dsp:cNvSpPr/>
      </dsp:nvSpPr>
      <dsp:spPr>
        <a:xfrm>
          <a:off x="0" y="21332"/>
          <a:ext cx="7848872" cy="1044809"/>
        </a:xfrm>
        <a:prstGeom prst="roundRect">
          <a:avLst/>
        </a:prstGeom>
        <a:no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pl-PL" sz="1900" kern="1200" dirty="0">
              <a:solidFill>
                <a:srgbClr val="0070C0"/>
              </a:solidFill>
            </a:rPr>
            <a:t>Na etapie składania wniosku </a:t>
          </a:r>
          <a:r>
            <a:rPr lang="pl-PL" sz="1900" b="1" kern="1200" dirty="0">
              <a:solidFill>
                <a:srgbClr val="FFC000"/>
              </a:solidFill>
            </a:rPr>
            <a:t>wymagane</a:t>
          </a:r>
          <a:r>
            <a:rPr lang="pl-PL" sz="1900" kern="1200" dirty="0">
              <a:solidFill>
                <a:srgbClr val="0070C0"/>
              </a:solidFill>
            </a:rPr>
            <a:t> jest tylko i </a:t>
          </a:r>
          <a:r>
            <a:rPr lang="pl-PL" sz="1900" kern="1200" dirty="0" err="1">
              <a:solidFill>
                <a:srgbClr val="0070C0"/>
              </a:solidFill>
            </a:rPr>
            <a:t>wyłącznie</a:t>
          </a:r>
          <a:r>
            <a:rPr lang="pl-PL" sz="1900" kern="1200" dirty="0">
              <a:solidFill>
                <a:srgbClr val="0070C0"/>
              </a:solidFill>
            </a:rPr>
            <a:t> </a:t>
          </a:r>
          <a:r>
            <a:rPr lang="pl-PL" sz="1900" kern="1200" dirty="0" err="1">
              <a:solidFill>
                <a:srgbClr val="0070C0"/>
              </a:solidFill>
            </a:rPr>
            <a:t>oświadczenie</a:t>
          </a:r>
          <a:r>
            <a:rPr lang="pl-PL" sz="1900" kern="1200" dirty="0">
              <a:solidFill>
                <a:srgbClr val="0070C0"/>
              </a:solidFill>
            </a:rPr>
            <a:t> organizacji, </a:t>
          </a:r>
          <a:r>
            <a:rPr lang="pl-PL" sz="1900" kern="1200" dirty="0" err="1">
              <a:solidFill>
                <a:srgbClr val="0070C0"/>
              </a:solidFill>
            </a:rPr>
            <a:t>iz</a:t>
          </a:r>
          <a:r>
            <a:rPr lang="pl-PL" sz="1900" kern="1200" dirty="0">
              <a:solidFill>
                <a:srgbClr val="0070C0"/>
              </a:solidFill>
            </a:rPr>
            <a:t>̇ GEP zostanie </a:t>
          </a:r>
          <a:r>
            <a:rPr lang="pl-PL" sz="1900" kern="1200" dirty="0" err="1">
              <a:solidFill>
                <a:srgbClr val="0070C0"/>
              </a:solidFill>
            </a:rPr>
            <a:t>wdrożony</a:t>
          </a:r>
          <a:r>
            <a:rPr lang="pl-PL" sz="1900" kern="1200" dirty="0">
              <a:solidFill>
                <a:srgbClr val="0070C0"/>
              </a:solidFill>
            </a:rPr>
            <a:t> </a:t>
          </a:r>
          <a:r>
            <a:rPr lang="pl-PL" sz="1900" kern="1200" dirty="0" err="1">
              <a:solidFill>
                <a:srgbClr val="0070C0"/>
              </a:solidFill>
            </a:rPr>
            <a:t>najpóźniej</a:t>
          </a:r>
          <a:r>
            <a:rPr lang="pl-PL" sz="1900" kern="1200" dirty="0">
              <a:solidFill>
                <a:srgbClr val="0070C0"/>
              </a:solidFill>
            </a:rPr>
            <a:t> w momencie podpisania umowy grantowej</a:t>
          </a:r>
          <a:endParaRPr lang="en-US" sz="1900" kern="1200" dirty="0">
            <a:solidFill>
              <a:srgbClr val="0070C0"/>
            </a:solidFill>
          </a:endParaRPr>
        </a:p>
      </dsp:txBody>
      <dsp:txXfrm>
        <a:off x="51003" y="72335"/>
        <a:ext cx="7746866" cy="942803"/>
      </dsp:txXfrm>
    </dsp:sp>
    <dsp:sp modelId="{6ADE5656-6714-AC46-B763-39120D31507C}">
      <dsp:nvSpPr>
        <dsp:cNvPr id="0" name=""/>
        <dsp:cNvSpPr/>
      </dsp:nvSpPr>
      <dsp:spPr>
        <a:xfrm>
          <a:off x="0" y="1120862"/>
          <a:ext cx="7848872" cy="1044809"/>
        </a:xfrm>
        <a:prstGeom prst="roundRect">
          <a:avLst/>
        </a:prstGeom>
        <a:no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pl-PL" sz="1900" kern="1200" dirty="0">
              <a:solidFill>
                <a:srgbClr val="0070C0"/>
              </a:solidFill>
            </a:rPr>
            <a:t>Komisja Europejska </a:t>
          </a:r>
          <a:r>
            <a:rPr lang="pl-PL" sz="1900" b="1" kern="1200" dirty="0">
              <a:solidFill>
                <a:srgbClr val="FFC000"/>
              </a:solidFill>
            </a:rPr>
            <a:t>przeprowadzi</a:t>
          </a:r>
          <a:r>
            <a:rPr lang="pl-PL" sz="1900" kern="1200" dirty="0">
              <a:solidFill>
                <a:srgbClr val="0070C0"/>
              </a:solidFill>
            </a:rPr>
            <a:t> kontrole </a:t>
          </a:r>
          <a:r>
            <a:rPr lang="pl-PL" sz="1900" kern="1200" dirty="0" err="1">
              <a:solidFill>
                <a:srgbClr val="0070C0"/>
              </a:solidFill>
            </a:rPr>
            <a:t>sprawdzające</a:t>
          </a:r>
          <a:r>
            <a:rPr lang="pl-PL" sz="1900" kern="1200" dirty="0">
              <a:solidFill>
                <a:srgbClr val="0070C0"/>
              </a:solidFill>
            </a:rPr>
            <a:t> kryteria GEP w losowo wybranych organizacjach</a:t>
          </a:r>
          <a:endParaRPr lang="en-US" sz="1900" kern="1200" dirty="0">
            <a:solidFill>
              <a:srgbClr val="0070C0"/>
            </a:solidFill>
          </a:endParaRPr>
        </a:p>
      </dsp:txBody>
      <dsp:txXfrm>
        <a:off x="51003" y="1171865"/>
        <a:ext cx="7746866" cy="942803"/>
      </dsp:txXfrm>
    </dsp:sp>
    <dsp:sp modelId="{D13B9261-08A8-F94A-A613-8C8668F1EF05}">
      <dsp:nvSpPr>
        <dsp:cNvPr id="0" name=""/>
        <dsp:cNvSpPr/>
      </dsp:nvSpPr>
      <dsp:spPr>
        <a:xfrm>
          <a:off x="0" y="2220392"/>
          <a:ext cx="7848872" cy="1044809"/>
        </a:xfrm>
        <a:prstGeom prst="roundRect">
          <a:avLst/>
        </a:prstGeom>
        <a:no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pl-PL" sz="1900" kern="1200" dirty="0">
              <a:solidFill>
                <a:srgbClr val="0070C0"/>
              </a:solidFill>
            </a:rPr>
            <a:t>W przypadku niespełnienia przez beneficjenta tego kryterium </a:t>
          </a:r>
          <a:r>
            <a:rPr lang="pl-PL" sz="1900" kern="1200" dirty="0" err="1">
              <a:solidFill>
                <a:srgbClr val="0070C0"/>
              </a:solidFill>
            </a:rPr>
            <a:t>kwalifikowalności</a:t>
          </a:r>
          <a:r>
            <a:rPr lang="pl-PL" sz="1900" kern="1200" dirty="0">
              <a:solidFill>
                <a:srgbClr val="0070C0"/>
              </a:solidFill>
            </a:rPr>
            <a:t> nastąpi wdrożenie standardowej procedury </a:t>
          </a:r>
          <a:r>
            <a:rPr lang="pl-PL" sz="1900" b="1" kern="1200" dirty="0">
              <a:solidFill>
                <a:srgbClr val="FFC000"/>
              </a:solidFill>
            </a:rPr>
            <a:t>wypowiedzenia</a:t>
          </a:r>
          <a:r>
            <a:rPr lang="pl-PL" sz="1900" kern="1200" dirty="0">
              <a:solidFill>
                <a:srgbClr val="0070C0"/>
              </a:solidFill>
            </a:rPr>
            <a:t>,  z wszystkimi konsekwencjami</a:t>
          </a:r>
          <a:endParaRPr lang="en-US" sz="1900" kern="1200" dirty="0">
            <a:solidFill>
              <a:srgbClr val="0070C0"/>
            </a:solidFill>
          </a:endParaRPr>
        </a:p>
      </dsp:txBody>
      <dsp:txXfrm>
        <a:off x="51003" y="2271395"/>
        <a:ext cx="7746866" cy="942803"/>
      </dsp:txXfrm>
    </dsp:sp>
    <dsp:sp modelId="{52BAF415-2C05-4E42-B691-C958D251CFD0}">
      <dsp:nvSpPr>
        <dsp:cNvPr id="0" name=""/>
        <dsp:cNvSpPr/>
      </dsp:nvSpPr>
      <dsp:spPr>
        <a:xfrm>
          <a:off x="0" y="3319922"/>
          <a:ext cx="7848872" cy="1044809"/>
        </a:xfrm>
        <a:prstGeom prst="roundRect">
          <a:avLst/>
        </a:prstGeom>
        <a:no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pl-PL" sz="1900" kern="1200" dirty="0">
              <a:solidFill>
                <a:srgbClr val="0070C0"/>
              </a:solidFill>
            </a:rPr>
            <a:t>Jeśli beneficjent odgrywa kluczową rolę w umowie o dofinansowanie, wypowiedzenie dla beneficjenta </a:t>
          </a:r>
          <a:r>
            <a:rPr lang="pl-PL" sz="1900" kern="1200" dirty="0" err="1">
              <a:solidFill>
                <a:srgbClr val="0070C0"/>
              </a:solidFill>
            </a:rPr>
            <a:t>może</a:t>
          </a:r>
          <a:r>
            <a:rPr lang="pl-PL" sz="1900" kern="1200" dirty="0">
              <a:solidFill>
                <a:srgbClr val="0070C0"/>
              </a:solidFill>
            </a:rPr>
            <a:t> spowodować́ </a:t>
          </a:r>
          <a:r>
            <a:rPr lang="pl-PL" sz="1900" b="1" kern="1200" dirty="0">
              <a:solidFill>
                <a:srgbClr val="FFC000"/>
              </a:solidFill>
            </a:rPr>
            <a:t>zakończenie</a:t>
          </a:r>
          <a:r>
            <a:rPr lang="pl-PL" sz="1900" kern="1200" dirty="0">
              <a:solidFill>
                <a:srgbClr val="0070C0"/>
              </a:solidFill>
            </a:rPr>
            <a:t> całego projektu</a:t>
          </a:r>
          <a:endParaRPr lang="en-US" sz="1900" kern="1200" dirty="0">
            <a:solidFill>
              <a:srgbClr val="0070C0"/>
            </a:solidFill>
          </a:endParaRPr>
        </a:p>
      </dsp:txBody>
      <dsp:txXfrm>
        <a:off x="51003" y="3370925"/>
        <a:ext cx="7746866" cy="9428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42BF2-C974-431B-9C88-70CCE79CD7A8}">
      <dsp:nvSpPr>
        <dsp:cNvPr id="0" name=""/>
        <dsp:cNvSpPr/>
      </dsp:nvSpPr>
      <dsp:spPr>
        <a:xfrm>
          <a:off x="388128" y="1182981"/>
          <a:ext cx="1098000" cy="1098000"/>
        </a:xfrm>
        <a:prstGeom prst="ellipse">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7F456F15-3E84-4C24-92A0-6AAE97E0C50F}">
      <dsp:nvSpPr>
        <dsp:cNvPr id="0" name=""/>
        <dsp:cNvSpPr/>
      </dsp:nvSpPr>
      <dsp:spPr>
        <a:xfrm>
          <a:off x="622128" y="141698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7E340C-A7C6-4F80-B0CC-AF31F94214B0}">
      <dsp:nvSpPr>
        <dsp:cNvPr id="0" name=""/>
        <dsp:cNvSpPr/>
      </dsp:nvSpPr>
      <dsp:spPr>
        <a:xfrm>
          <a:off x="37128" y="26229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dirty="0" err="1">
              <a:solidFill>
                <a:srgbClr val="0070C0"/>
              </a:solidFill>
            </a:rPr>
            <a:t>Dokument</a:t>
          </a:r>
          <a:r>
            <a:rPr lang="en-GB" sz="2500" kern="1200" dirty="0">
              <a:solidFill>
                <a:srgbClr val="0070C0"/>
              </a:solidFill>
            </a:rPr>
            <a:t> </a:t>
          </a:r>
          <a:r>
            <a:rPr lang="en-GB" sz="2500" kern="1200" dirty="0" err="1">
              <a:solidFill>
                <a:srgbClr val="0070C0"/>
              </a:solidFill>
            </a:rPr>
            <a:t>publiczny</a:t>
          </a:r>
          <a:endParaRPr lang="en-US" sz="2500" kern="1200" dirty="0">
            <a:solidFill>
              <a:srgbClr val="0070C0"/>
            </a:solidFill>
          </a:endParaRPr>
        </a:p>
      </dsp:txBody>
      <dsp:txXfrm>
        <a:off x="37128" y="2622981"/>
        <a:ext cx="1800000" cy="720000"/>
      </dsp:txXfrm>
    </dsp:sp>
    <dsp:sp modelId="{10F9065B-C561-4384-BFE1-89F7B3545999}">
      <dsp:nvSpPr>
        <dsp:cNvPr id="0" name=""/>
        <dsp:cNvSpPr/>
      </dsp:nvSpPr>
      <dsp:spPr>
        <a:xfrm>
          <a:off x="2503128" y="1182981"/>
          <a:ext cx="1098000" cy="1098000"/>
        </a:xfrm>
        <a:prstGeom prst="ellipse">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3886388F-3505-4DD7-B9A5-64BBC69CD92C}">
      <dsp:nvSpPr>
        <dsp:cNvPr id="0" name=""/>
        <dsp:cNvSpPr/>
      </dsp:nvSpPr>
      <dsp:spPr>
        <a:xfrm>
          <a:off x="2737128" y="141698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E0ED6B-7FB2-4F66-93C9-9B49B94A6AF4}">
      <dsp:nvSpPr>
        <dsp:cNvPr id="0" name=""/>
        <dsp:cNvSpPr/>
      </dsp:nvSpPr>
      <dsp:spPr>
        <a:xfrm>
          <a:off x="2152128" y="26229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dirty="0" err="1">
              <a:solidFill>
                <a:srgbClr val="0070C0"/>
              </a:solidFill>
            </a:rPr>
            <a:t>Zasoby</a:t>
          </a:r>
          <a:endParaRPr lang="en-US" sz="2500" kern="1200" dirty="0">
            <a:solidFill>
              <a:srgbClr val="0070C0"/>
            </a:solidFill>
          </a:endParaRPr>
        </a:p>
      </dsp:txBody>
      <dsp:txXfrm>
        <a:off x="2152128" y="2622981"/>
        <a:ext cx="1800000" cy="720000"/>
      </dsp:txXfrm>
    </dsp:sp>
    <dsp:sp modelId="{5F4E2F27-5B29-4D46-9E35-652AF7A00392}">
      <dsp:nvSpPr>
        <dsp:cNvPr id="0" name=""/>
        <dsp:cNvSpPr/>
      </dsp:nvSpPr>
      <dsp:spPr>
        <a:xfrm>
          <a:off x="4618128" y="1182981"/>
          <a:ext cx="1098000" cy="1098000"/>
        </a:xfrm>
        <a:prstGeom prst="ellipse">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8922F1D8-3F2B-4402-89C9-89645BA84504}">
      <dsp:nvSpPr>
        <dsp:cNvPr id="0" name=""/>
        <dsp:cNvSpPr/>
      </dsp:nvSpPr>
      <dsp:spPr>
        <a:xfrm>
          <a:off x="4852128" y="141698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EC9320-24DE-450B-B149-240B3BC7101B}">
      <dsp:nvSpPr>
        <dsp:cNvPr id="0" name=""/>
        <dsp:cNvSpPr/>
      </dsp:nvSpPr>
      <dsp:spPr>
        <a:xfrm>
          <a:off x="4267128" y="26229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dirty="0" err="1">
              <a:solidFill>
                <a:srgbClr val="0070C0"/>
              </a:solidFill>
            </a:rPr>
            <a:t>Analiza</a:t>
          </a:r>
          <a:r>
            <a:rPr lang="en-GB" sz="2500" kern="1200" dirty="0">
              <a:solidFill>
                <a:srgbClr val="0070C0"/>
              </a:solidFill>
            </a:rPr>
            <a:t> </a:t>
          </a:r>
          <a:r>
            <a:rPr lang="en-GB" sz="2500" kern="1200" dirty="0" err="1">
              <a:solidFill>
                <a:srgbClr val="0070C0"/>
              </a:solidFill>
            </a:rPr>
            <a:t>danych</a:t>
          </a:r>
          <a:endParaRPr lang="en-US" sz="2500" kern="1200" dirty="0">
            <a:solidFill>
              <a:srgbClr val="0070C0"/>
            </a:solidFill>
          </a:endParaRPr>
        </a:p>
      </dsp:txBody>
      <dsp:txXfrm>
        <a:off x="4267128" y="2622981"/>
        <a:ext cx="1800000" cy="720000"/>
      </dsp:txXfrm>
    </dsp:sp>
    <dsp:sp modelId="{6ADC1F1F-1823-41A0-8A6B-F30E5CCFF4FD}">
      <dsp:nvSpPr>
        <dsp:cNvPr id="0" name=""/>
        <dsp:cNvSpPr/>
      </dsp:nvSpPr>
      <dsp:spPr>
        <a:xfrm>
          <a:off x="6733128" y="1182981"/>
          <a:ext cx="1098000" cy="1098000"/>
        </a:xfrm>
        <a:prstGeom prst="ellipse">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0711D520-2485-44A8-8DBB-160C994799F7}">
      <dsp:nvSpPr>
        <dsp:cNvPr id="0" name=""/>
        <dsp:cNvSpPr/>
      </dsp:nvSpPr>
      <dsp:spPr>
        <a:xfrm>
          <a:off x="6967128" y="1416981"/>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F948FC-FF60-4761-B8C3-1DD29CA91B97}">
      <dsp:nvSpPr>
        <dsp:cNvPr id="0" name=""/>
        <dsp:cNvSpPr/>
      </dsp:nvSpPr>
      <dsp:spPr>
        <a:xfrm>
          <a:off x="6382128" y="26229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dirty="0" err="1">
              <a:solidFill>
                <a:srgbClr val="0070C0"/>
              </a:solidFill>
            </a:rPr>
            <a:t>Szkolenia</a:t>
          </a:r>
          <a:endParaRPr lang="en-US" sz="2500" kern="1200" dirty="0">
            <a:solidFill>
              <a:srgbClr val="0070C0"/>
            </a:solidFill>
          </a:endParaRPr>
        </a:p>
      </dsp:txBody>
      <dsp:txXfrm>
        <a:off x="6382128" y="2622981"/>
        <a:ext cx="180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67409-C568-0441-92B3-3C070EC497E4}">
      <dsp:nvSpPr>
        <dsp:cNvPr id="0" name=""/>
        <dsp:cNvSpPr/>
      </dsp:nvSpPr>
      <dsp:spPr>
        <a:xfrm>
          <a:off x="0" y="481"/>
          <a:ext cx="792088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F6174D-87FC-DA45-BFDF-76FDBCDC07AC}">
      <dsp:nvSpPr>
        <dsp:cNvPr id="0" name=""/>
        <dsp:cNvSpPr/>
      </dsp:nvSpPr>
      <dsp:spPr>
        <a:xfrm>
          <a:off x="0" y="481"/>
          <a:ext cx="7920880" cy="7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pl-PL" sz="1700" b="0" i="0" kern="1200" dirty="0">
              <a:solidFill>
                <a:srgbClr val="0070C0"/>
              </a:solidFill>
            </a:rPr>
            <a:t>GEP oznacza zaangażowanie w kwestię równouprawnienia płci i nakłada na pracowników instytucji oraz innych interesariuszy odpowiedzialności za jego cele i założenia</a:t>
          </a:r>
          <a:endParaRPr lang="en-US" sz="1700" kern="1200" dirty="0">
            <a:solidFill>
              <a:srgbClr val="0070C0"/>
            </a:solidFill>
          </a:endParaRPr>
        </a:p>
      </dsp:txBody>
      <dsp:txXfrm>
        <a:off x="0" y="481"/>
        <a:ext cx="7920880" cy="788160"/>
      </dsp:txXfrm>
    </dsp:sp>
    <dsp:sp modelId="{8CF05F7F-73DB-C747-80A6-801278BC25D0}">
      <dsp:nvSpPr>
        <dsp:cNvPr id="0" name=""/>
        <dsp:cNvSpPr/>
      </dsp:nvSpPr>
      <dsp:spPr>
        <a:xfrm>
          <a:off x="0" y="788641"/>
          <a:ext cx="792088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D2300-D109-3040-9311-A720926A4597}">
      <dsp:nvSpPr>
        <dsp:cNvPr id="0" name=""/>
        <dsp:cNvSpPr/>
      </dsp:nvSpPr>
      <dsp:spPr>
        <a:xfrm>
          <a:off x="0" y="788641"/>
          <a:ext cx="7920880" cy="7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pl-PL" sz="1700" kern="1200" dirty="0">
              <a:solidFill>
                <a:srgbClr val="0070C0"/>
              </a:solidFill>
            </a:rPr>
            <a:t>GEP jest oficjalnym dokumentem, opublikowanym na stronie internetowej</a:t>
          </a:r>
          <a:endParaRPr lang="en-US" sz="1700" kern="1200" dirty="0">
            <a:solidFill>
              <a:srgbClr val="0070C0"/>
            </a:solidFill>
          </a:endParaRPr>
        </a:p>
      </dsp:txBody>
      <dsp:txXfrm>
        <a:off x="0" y="788641"/>
        <a:ext cx="7920880" cy="788160"/>
      </dsp:txXfrm>
    </dsp:sp>
    <dsp:sp modelId="{FCC14B45-4CB5-EB40-8103-F5223644FA74}">
      <dsp:nvSpPr>
        <dsp:cNvPr id="0" name=""/>
        <dsp:cNvSpPr/>
      </dsp:nvSpPr>
      <dsp:spPr>
        <a:xfrm>
          <a:off x="0" y="1576801"/>
          <a:ext cx="792088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D7F90A-CFAB-E240-89AC-CC35B30C17D8}">
      <dsp:nvSpPr>
        <dsp:cNvPr id="0" name=""/>
        <dsp:cNvSpPr/>
      </dsp:nvSpPr>
      <dsp:spPr>
        <a:xfrm>
          <a:off x="0" y="1576801"/>
          <a:ext cx="7920880" cy="7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pl-PL" sz="1700" kern="1200" dirty="0">
              <a:solidFill>
                <a:srgbClr val="0070C0"/>
              </a:solidFill>
            </a:rPr>
            <a:t>GEP jest podpisany i przyjęty przez najwyższe władze</a:t>
          </a:r>
          <a:endParaRPr lang="en-US" sz="1700" kern="1200" dirty="0">
            <a:solidFill>
              <a:srgbClr val="0070C0"/>
            </a:solidFill>
          </a:endParaRPr>
        </a:p>
      </dsp:txBody>
      <dsp:txXfrm>
        <a:off x="0" y="1576801"/>
        <a:ext cx="7920880" cy="788160"/>
      </dsp:txXfrm>
    </dsp:sp>
    <dsp:sp modelId="{D1F49FAB-DB38-474A-8888-7D891AA7C147}">
      <dsp:nvSpPr>
        <dsp:cNvPr id="0" name=""/>
        <dsp:cNvSpPr/>
      </dsp:nvSpPr>
      <dsp:spPr>
        <a:xfrm>
          <a:off x="0" y="2364961"/>
          <a:ext cx="792088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8EBAA6-122D-3B45-AEB2-0DC377CB6DCA}">
      <dsp:nvSpPr>
        <dsp:cNvPr id="0" name=""/>
        <dsp:cNvSpPr/>
      </dsp:nvSpPr>
      <dsp:spPr>
        <a:xfrm>
          <a:off x="0" y="2364961"/>
          <a:ext cx="7920880" cy="7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pl-PL" sz="1700" kern="1200">
              <a:solidFill>
                <a:srgbClr val="0070C0"/>
              </a:solidFill>
            </a:rPr>
            <a:t>GEP jest upowszechniony wewnątrz instytucji </a:t>
          </a:r>
          <a:endParaRPr lang="en-US" sz="1700" kern="1200">
            <a:solidFill>
              <a:srgbClr val="0070C0"/>
            </a:solidFill>
          </a:endParaRPr>
        </a:p>
      </dsp:txBody>
      <dsp:txXfrm>
        <a:off x="0" y="2364961"/>
        <a:ext cx="7920880" cy="788160"/>
      </dsp:txXfrm>
    </dsp:sp>
    <dsp:sp modelId="{969335E5-85EE-3D4E-9681-EA764CDE1F72}">
      <dsp:nvSpPr>
        <dsp:cNvPr id="0" name=""/>
        <dsp:cNvSpPr/>
      </dsp:nvSpPr>
      <dsp:spPr>
        <a:xfrm>
          <a:off x="0" y="3153121"/>
          <a:ext cx="792088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4E4BC7-4D83-0A44-A44E-7B7206072AE5}">
      <dsp:nvSpPr>
        <dsp:cNvPr id="0" name=""/>
        <dsp:cNvSpPr/>
      </dsp:nvSpPr>
      <dsp:spPr>
        <a:xfrm>
          <a:off x="0" y="3153121"/>
          <a:ext cx="7920880" cy="7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pl-PL" sz="1700" b="0" i="0" kern="1200">
              <a:solidFill>
                <a:srgbClr val="0070C0"/>
              </a:solidFill>
            </a:rPr>
            <a:t>GEP zobowiązuje do  regularnej publikacji raportów z postępu prac wdrożeniowych</a:t>
          </a:r>
          <a:endParaRPr lang="en-US" sz="1700" kern="1200">
            <a:solidFill>
              <a:srgbClr val="0070C0"/>
            </a:solidFill>
          </a:endParaRPr>
        </a:p>
      </dsp:txBody>
      <dsp:txXfrm>
        <a:off x="0" y="3153121"/>
        <a:ext cx="7920880" cy="7881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67409-C568-0441-92B3-3C070EC497E4}">
      <dsp:nvSpPr>
        <dsp:cNvPr id="0" name=""/>
        <dsp:cNvSpPr/>
      </dsp:nvSpPr>
      <dsp:spPr>
        <a:xfrm>
          <a:off x="0" y="1924"/>
          <a:ext cx="792088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F6174D-87FC-DA45-BFDF-76FDBCDC07AC}">
      <dsp:nvSpPr>
        <dsp:cNvPr id="0" name=""/>
        <dsp:cNvSpPr/>
      </dsp:nvSpPr>
      <dsp:spPr>
        <a:xfrm>
          <a:off x="0" y="1924"/>
          <a:ext cx="7920880" cy="1312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pl-PL" sz="1900" kern="1200" dirty="0">
              <a:solidFill>
                <a:srgbClr val="0070C0"/>
              </a:solidFill>
            </a:rPr>
            <a:t>Rozmiar i struktura zasobów przeznaczonych na GEP dostosowana do wielkości i potrzeb organizacji (obowiązek dostępności zasobów w całym cyklu funkcjonowania GEP)</a:t>
          </a:r>
          <a:endParaRPr lang="en-US" sz="1900" kern="1200" dirty="0">
            <a:solidFill>
              <a:srgbClr val="0070C0"/>
            </a:solidFill>
          </a:endParaRPr>
        </a:p>
      </dsp:txBody>
      <dsp:txXfrm>
        <a:off x="0" y="1924"/>
        <a:ext cx="7920880" cy="1312637"/>
      </dsp:txXfrm>
    </dsp:sp>
    <dsp:sp modelId="{8CF05F7F-73DB-C747-80A6-801278BC25D0}">
      <dsp:nvSpPr>
        <dsp:cNvPr id="0" name=""/>
        <dsp:cNvSpPr/>
      </dsp:nvSpPr>
      <dsp:spPr>
        <a:xfrm>
          <a:off x="0" y="1314562"/>
          <a:ext cx="792088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D2300-D109-3040-9311-A720926A4597}">
      <dsp:nvSpPr>
        <dsp:cNvPr id="0" name=""/>
        <dsp:cNvSpPr/>
      </dsp:nvSpPr>
      <dsp:spPr>
        <a:xfrm>
          <a:off x="0" y="1314562"/>
          <a:ext cx="7920880" cy="1312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pl-PL" sz="1900" b="0" i="0" kern="1200" dirty="0">
              <a:solidFill>
                <a:srgbClr val="0070C0"/>
              </a:solidFill>
            </a:rPr>
            <a:t>GEP musi zawierać informację o tym, jakie zasoby zostały przewidziane dla jego wdrożenia, </a:t>
          </a:r>
          <a:r>
            <a:rPr lang="en-US" sz="1900" kern="1200" dirty="0">
              <a:solidFill>
                <a:srgbClr val="0070C0"/>
              </a:solidFill>
            </a:rPr>
            <a:t>np. </a:t>
          </a:r>
          <a:r>
            <a:rPr lang="en-US" sz="1900" kern="1200" dirty="0" err="1">
              <a:solidFill>
                <a:srgbClr val="0070C0"/>
              </a:solidFill>
            </a:rPr>
            <a:t>kto</a:t>
          </a:r>
          <a:r>
            <a:rPr lang="en-US" sz="1900" kern="1200" dirty="0">
              <a:solidFill>
                <a:srgbClr val="0070C0"/>
              </a:solidFill>
            </a:rPr>
            <a:t> jest </a:t>
          </a:r>
          <a:r>
            <a:rPr lang="en-US" sz="1900" kern="1200" dirty="0" err="1">
              <a:solidFill>
                <a:srgbClr val="0070C0"/>
              </a:solidFill>
            </a:rPr>
            <a:t>odpowiedzialny</a:t>
          </a:r>
          <a:r>
            <a:rPr lang="en-US" sz="1900" kern="1200" dirty="0">
              <a:solidFill>
                <a:srgbClr val="0070C0"/>
              </a:solidFill>
            </a:rPr>
            <a:t> za </a:t>
          </a:r>
          <a:r>
            <a:rPr lang="en-US" sz="1900" kern="1200" dirty="0" err="1">
              <a:solidFill>
                <a:srgbClr val="0070C0"/>
              </a:solidFill>
            </a:rPr>
            <a:t>jakie</a:t>
          </a:r>
          <a:r>
            <a:rPr lang="en-US" sz="1900" kern="1200" dirty="0">
              <a:solidFill>
                <a:srgbClr val="0070C0"/>
              </a:solidFill>
            </a:rPr>
            <a:t> </a:t>
          </a:r>
          <a:r>
            <a:rPr lang="en-US" sz="1900" kern="1200" dirty="0" err="1">
              <a:solidFill>
                <a:srgbClr val="0070C0"/>
              </a:solidFill>
            </a:rPr>
            <a:t>działania</a:t>
          </a:r>
          <a:r>
            <a:rPr lang="en-US" sz="1900" kern="1200" dirty="0">
              <a:solidFill>
                <a:srgbClr val="0070C0"/>
              </a:solidFill>
            </a:rPr>
            <a:t>, </a:t>
          </a:r>
          <a:r>
            <a:rPr lang="en-US" sz="1900" kern="1200" dirty="0" err="1">
              <a:solidFill>
                <a:srgbClr val="0070C0"/>
              </a:solidFill>
            </a:rPr>
            <a:t>jakie</a:t>
          </a:r>
          <a:r>
            <a:rPr lang="en-US" sz="1900" kern="1200" dirty="0">
              <a:solidFill>
                <a:srgbClr val="0070C0"/>
              </a:solidFill>
            </a:rPr>
            <a:t> </a:t>
          </a:r>
          <a:r>
            <a:rPr lang="en-US" sz="1900" kern="1200" dirty="0" err="1">
              <a:solidFill>
                <a:srgbClr val="0070C0"/>
              </a:solidFill>
            </a:rPr>
            <a:t>są</a:t>
          </a:r>
          <a:r>
            <a:rPr lang="en-US" sz="1900" kern="1200" dirty="0">
              <a:solidFill>
                <a:srgbClr val="0070C0"/>
              </a:solidFill>
            </a:rPr>
            <a:t> </a:t>
          </a:r>
          <a:r>
            <a:rPr lang="en-US" sz="1900" kern="1200" dirty="0" err="1">
              <a:solidFill>
                <a:srgbClr val="0070C0"/>
              </a:solidFill>
            </a:rPr>
            <a:t>zasoby</a:t>
          </a:r>
          <a:r>
            <a:rPr lang="en-US" sz="1900" kern="1200" dirty="0">
              <a:solidFill>
                <a:srgbClr val="0070C0"/>
              </a:solidFill>
            </a:rPr>
            <a:t> </a:t>
          </a:r>
          <a:r>
            <a:rPr lang="en-US" sz="1900" kern="1200" dirty="0" err="1">
              <a:solidFill>
                <a:srgbClr val="0070C0"/>
              </a:solidFill>
            </a:rPr>
            <a:t>techniczne</a:t>
          </a:r>
          <a:r>
            <a:rPr lang="en-US" sz="1900" kern="1200" dirty="0">
              <a:solidFill>
                <a:srgbClr val="0070C0"/>
              </a:solidFill>
            </a:rPr>
            <a:t>, </a:t>
          </a:r>
          <a:r>
            <a:rPr lang="en-US" sz="1900" kern="1200" dirty="0" err="1">
              <a:solidFill>
                <a:srgbClr val="0070C0"/>
              </a:solidFill>
            </a:rPr>
            <a:t>finansowe</a:t>
          </a:r>
          <a:r>
            <a:rPr lang="en-US" sz="1900" kern="1200" dirty="0">
              <a:solidFill>
                <a:srgbClr val="0070C0"/>
              </a:solidFill>
            </a:rPr>
            <a:t> </a:t>
          </a:r>
          <a:r>
            <a:rPr lang="en-US" sz="1900" kern="1200" dirty="0" err="1">
              <a:solidFill>
                <a:srgbClr val="0070C0"/>
              </a:solidFill>
            </a:rPr>
            <a:t>i</a:t>
          </a:r>
          <a:r>
            <a:rPr lang="en-US" sz="1900" kern="1200" dirty="0">
              <a:solidFill>
                <a:srgbClr val="0070C0"/>
              </a:solidFill>
            </a:rPr>
            <a:t> in.</a:t>
          </a:r>
        </a:p>
      </dsp:txBody>
      <dsp:txXfrm>
        <a:off x="0" y="1314562"/>
        <a:ext cx="7920880" cy="1312637"/>
      </dsp:txXfrm>
    </dsp:sp>
    <dsp:sp modelId="{FCC14B45-4CB5-EB40-8103-F5223644FA74}">
      <dsp:nvSpPr>
        <dsp:cNvPr id="0" name=""/>
        <dsp:cNvSpPr/>
      </dsp:nvSpPr>
      <dsp:spPr>
        <a:xfrm>
          <a:off x="0" y="2627200"/>
          <a:ext cx="7920880" cy="0"/>
        </a:xfrm>
        <a:prstGeom prst="line">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D7F90A-CFAB-E240-89AC-CC35B30C17D8}">
      <dsp:nvSpPr>
        <dsp:cNvPr id="0" name=""/>
        <dsp:cNvSpPr/>
      </dsp:nvSpPr>
      <dsp:spPr>
        <a:xfrm>
          <a:off x="0" y="2627200"/>
          <a:ext cx="7920880" cy="1312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pl-PL" sz="1900" kern="1200" dirty="0">
              <a:solidFill>
                <a:srgbClr val="0070C0"/>
              </a:solidFill>
            </a:rPr>
            <a:t>Zasoby materialne i niematerialne, np. </a:t>
          </a:r>
          <a:r>
            <a:rPr lang="pl-PL" sz="1900" b="0" i="0" kern="1200" dirty="0">
              <a:solidFill>
                <a:srgbClr val="0070C0"/>
              </a:solidFill>
            </a:rPr>
            <a:t>stanowiska lub zespoły do spraw równości, przeznaczenie części pracy istniejącego personelu (naukowego, kierowniczego, działu kadr) na potrzeby wsparcia działań równościowych, działania równościowe uwzględnione w procesach finansowych instytucji i in.</a:t>
          </a:r>
          <a:endParaRPr lang="en-US" sz="1900" kern="1200" dirty="0">
            <a:solidFill>
              <a:srgbClr val="0070C0"/>
            </a:solidFill>
          </a:endParaRPr>
        </a:p>
      </dsp:txBody>
      <dsp:txXfrm>
        <a:off x="0" y="2627200"/>
        <a:ext cx="7920880" cy="13126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026EE-1C33-9E4E-A6E2-A76F6916E2EF}" type="datetimeFigureOut">
              <a:rPr lang="en-GB" smtClean="0"/>
              <a:t>15/02/2023</a:t>
            </a:fld>
            <a:endParaRPr lang="en-GB"/>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881D4-57F7-C745-9B52-BEB8A0111349}" type="slidenum">
              <a:rPr lang="en-GB" smtClean="0"/>
              <a:t>‹#›</a:t>
            </a:fld>
            <a:endParaRPr lang="en-GB"/>
          </a:p>
        </p:txBody>
      </p:sp>
    </p:spTree>
    <p:extLst>
      <p:ext uri="{BB962C8B-B14F-4D97-AF65-F5344CB8AC3E}">
        <p14:creationId xmlns:p14="http://schemas.microsoft.com/office/powerpoint/2010/main" val="3427982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4" name="Dowolny kształt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073E9B"/>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solidFill>
                <a:prstClr val="black"/>
              </a:solidFill>
              <a:latin typeface="+mn-lt"/>
            </a:endParaRPr>
          </a:p>
        </p:txBody>
      </p:sp>
      <p:pic>
        <p:nvPicPr>
          <p:cNvPr id="5" name="Obraz 9"/>
          <p:cNvPicPr>
            <a:picLocks noChangeAspect="1"/>
          </p:cNvPicPr>
          <p:nvPr userDrawn="1"/>
        </p:nvPicPr>
        <p:blipFill>
          <a:blip r:embed="rId2" cstate="print"/>
          <a:srcRect/>
          <a:stretch>
            <a:fillRect/>
          </a:stretch>
        </p:blipFill>
        <p:spPr bwMode="auto">
          <a:xfrm>
            <a:off x="7023100" y="6145213"/>
            <a:ext cx="1941513" cy="596900"/>
          </a:xfrm>
          <a:prstGeom prst="rect">
            <a:avLst/>
          </a:prstGeom>
          <a:noFill/>
          <a:ln w="9525">
            <a:noFill/>
            <a:miter lim="800000"/>
            <a:headEnd/>
            <a:tailEnd/>
          </a:ln>
        </p:spPr>
      </p:pic>
      <p:sp>
        <p:nvSpPr>
          <p:cNvPr id="6" name="pole tekstowe 5"/>
          <p:cNvSpPr txBox="1"/>
          <p:nvPr userDrawn="1"/>
        </p:nvSpPr>
        <p:spPr>
          <a:xfrm>
            <a:off x="34925" y="6577013"/>
            <a:ext cx="3213100" cy="307975"/>
          </a:xfrm>
          <a:prstGeom prst="rect">
            <a:avLst/>
          </a:prstGeom>
          <a:noFill/>
        </p:spPr>
        <p:txBody>
          <a:bodyPr wrap="none">
            <a:spAutoFit/>
          </a:bodyPr>
          <a:lstStyle/>
          <a:p>
            <a:pPr fontAlgn="auto">
              <a:spcBef>
                <a:spcPts val="0"/>
              </a:spcBef>
              <a:spcAft>
                <a:spcPts val="0"/>
              </a:spcAft>
              <a:defRPr/>
            </a:pPr>
            <a:r>
              <a:rPr lang="pl-PL" sz="1400" dirty="0">
                <a:solidFill>
                  <a:prstClr val="white"/>
                </a:solidFill>
                <a:latin typeface="+mn-lt"/>
              </a:rPr>
              <a:t>Wydział/Katedra/Zakład/Nazwa Jednostki</a:t>
            </a:r>
          </a:p>
        </p:txBody>
      </p:sp>
      <p:sp>
        <p:nvSpPr>
          <p:cNvPr id="9" name="Tytuł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pl-PL"/>
              <a:t>Kliknij, aby edytować styl</a:t>
            </a:r>
            <a:endParaRPr lang="en-US"/>
          </a:p>
        </p:txBody>
      </p:sp>
      <p:sp>
        <p:nvSpPr>
          <p:cNvPr id="17" name="Podtytuł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a:t>Kliknij, aby edytować styl wzorca podtytułu</a:t>
            </a: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a:xfrm>
            <a:off x="457200" y="6421438"/>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fld id="{E6468EAA-58B5-4C56-8B75-5556C8B08250}" type="datetimeFigureOut">
              <a:rPr lang="pl-PL"/>
              <a:pPr>
                <a:defRPr/>
              </a:pPr>
              <a:t>15.02.2023</a:t>
            </a:fld>
            <a:endParaRPr lang="pl-PL"/>
          </a:p>
        </p:txBody>
      </p:sp>
      <p:sp>
        <p:nvSpPr>
          <p:cNvPr id="5" name="Symbol zastępczy stopki 4"/>
          <p:cNvSpPr>
            <a:spLocks noGrp="1"/>
          </p:cNvSpPr>
          <p:nvPr>
            <p:ph type="ftr" sz="quarter" idx="11"/>
          </p:nvPr>
        </p:nvSpPr>
        <p:spPr>
          <a:xfrm>
            <a:off x="3124200" y="6421438"/>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pl-PL"/>
          </a:p>
        </p:txBody>
      </p:sp>
      <p:sp>
        <p:nvSpPr>
          <p:cNvPr id="6" name="Symbol zastępczy numeru slajdu 5"/>
          <p:cNvSpPr>
            <a:spLocks noGrp="1"/>
          </p:cNvSpPr>
          <p:nvPr>
            <p:ph type="sldNum" sz="quarter" idx="12"/>
          </p:nvPr>
        </p:nvSpPr>
        <p:spPr>
          <a:xfrm>
            <a:off x="8153400" y="6421438"/>
            <a:ext cx="7620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fld id="{CCE49BD4-55DA-4AA7-93D8-FD1AC107EC22}" type="slidenum">
              <a:rPr lang="pl-PL"/>
              <a:pPr>
                <a:defRPr/>
              </a:pPr>
              <a:t>‹#›</a:t>
            </a:fld>
            <a:endParaRPr lang="pl-PL"/>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a:xfrm>
            <a:off x="457200" y="6421438"/>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fld id="{512F90E7-1546-4212-8FDB-6384EE7B6AE6}" type="datetimeFigureOut">
              <a:rPr lang="pl-PL"/>
              <a:pPr>
                <a:defRPr/>
              </a:pPr>
              <a:t>15.02.2023</a:t>
            </a:fld>
            <a:endParaRPr lang="pl-PL"/>
          </a:p>
        </p:txBody>
      </p:sp>
      <p:sp>
        <p:nvSpPr>
          <p:cNvPr id="5" name="Symbol zastępczy stopki 4"/>
          <p:cNvSpPr>
            <a:spLocks noGrp="1"/>
          </p:cNvSpPr>
          <p:nvPr>
            <p:ph type="ftr" sz="quarter" idx="11"/>
          </p:nvPr>
        </p:nvSpPr>
        <p:spPr>
          <a:xfrm>
            <a:off x="3124200" y="6421438"/>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pl-PL"/>
          </a:p>
        </p:txBody>
      </p:sp>
      <p:sp>
        <p:nvSpPr>
          <p:cNvPr id="6" name="Symbol zastępczy numeru slajdu 5"/>
          <p:cNvSpPr>
            <a:spLocks noGrp="1"/>
          </p:cNvSpPr>
          <p:nvPr>
            <p:ph type="sldNum" sz="quarter" idx="12"/>
          </p:nvPr>
        </p:nvSpPr>
        <p:spPr>
          <a:xfrm>
            <a:off x="8153400" y="6421438"/>
            <a:ext cx="7620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fld id="{5726C690-0C3C-4175-9EC3-BCD3F7C8CB49}" type="slidenum">
              <a:rPr lang="pl-PL"/>
              <a:pPr>
                <a:defRPr/>
              </a:pPr>
              <a:t>‹#›</a:t>
            </a:fld>
            <a:endParaRPr lang="pl-PL"/>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lang="pl-PL"/>
              <a:t>Kliknij, aby edytować styl</a:t>
            </a:r>
            <a:endParaRPr lang="en-US"/>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stopki 4"/>
          <p:cNvSpPr>
            <a:spLocks noGrp="1"/>
          </p:cNvSpPr>
          <p:nvPr>
            <p:ph type="ftr" sz="quarter" idx="11"/>
          </p:nvPr>
        </p:nvSpPr>
        <p:spPr>
          <a:xfrm>
            <a:off x="3124200" y="6421438"/>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pl-PL"/>
          </a:p>
        </p:txBody>
      </p:sp>
      <p:sp>
        <p:nvSpPr>
          <p:cNvPr id="6" name="Symbol zastępczy numeru slajdu 5"/>
          <p:cNvSpPr>
            <a:spLocks noGrp="1"/>
          </p:cNvSpPr>
          <p:nvPr>
            <p:ph type="sldNum" sz="quarter" idx="12"/>
          </p:nvPr>
        </p:nvSpPr>
        <p:spPr>
          <a:xfrm>
            <a:off x="8153400" y="6421438"/>
            <a:ext cx="7620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fld id="{EE9568F3-721B-42B2-9A0C-BF14CBDB8A57}" type="slidenum">
              <a:rPr lang="pl-PL"/>
              <a:pPr>
                <a:defRPr/>
              </a:pPr>
              <a:t>‹#›</a:t>
            </a:fld>
            <a:endParaRPr lang="pl-PL"/>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Dowolny kształt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dirty="0">
              <a:solidFill>
                <a:prstClr val="black"/>
              </a:solidFill>
              <a:latin typeface="+mn-lt"/>
            </a:endParaRPr>
          </a:p>
        </p:txBody>
      </p:sp>
      <p:sp>
        <p:nvSpPr>
          <p:cNvPr id="5" name="Dowolny kształt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solidFill>
                <a:prstClr val="black"/>
              </a:solidFill>
              <a:latin typeface="+mn-lt"/>
            </a:endParaRPr>
          </a:p>
        </p:txBody>
      </p:sp>
      <p:sp>
        <p:nvSpPr>
          <p:cNvPr id="2" name="Tytuł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pl-PL"/>
              <a:t>Kliknij, aby edytować styl</a:t>
            </a:r>
            <a:endParaRPr lang="en-US"/>
          </a:p>
        </p:txBody>
      </p:sp>
      <p:sp>
        <p:nvSpPr>
          <p:cNvPr id="3" name="Symbol zastępczy tekst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a:t>Kliknij, aby edytować style wzorca tekstu</a:t>
            </a:r>
          </a:p>
        </p:txBody>
      </p:sp>
      <p:sp>
        <p:nvSpPr>
          <p:cNvPr id="6" name="Symbol zastępczy daty 3"/>
          <p:cNvSpPr>
            <a:spLocks noGrp="1"/>
          </p:cNvSpPr>
          <p:nvPr>
            <p:ph type="dt" sz="half" idx="10"/>
          </p:nvPr>
        </p:nvSpPr>
        <p:spPr>
          <a:xfrm>
            <a:off x="457200" y="6421438"/>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fld id="{84EF77FF-1BEA-4D9B-9AA9-C636FAA765F0}" type="datetimeFigureOut">
              <a:rPr lang="pl-PL"/>
              <a:pPr>
                <a:defRPr/>
              </a:pPr>
              <a:t>15.02.2023</a:t>
            </a:fld>
            <a:endParaRPr lang="pl-PL" dirty="0"/>
          </a:p>
        </p:txBody>
      </p:sp>
      <p:sp>
        <p:nvSpPr>
          <p:cNvPr id="7" name="Symbol zastępczy stopki 4"/>
          <p:cNvSpPr>
            <a:spLocks noGrp="1"/>
          </p:cNvSpPr>
          <p:nvPr>
            <p:ph type="ftr" sz="quarter" idx="11"/>
          </p:nvPr>
        </p:nvSpPr>
        <p:spPr>
          <a:xfrm>
            <a:off x="3124200" y="6421438"/>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pl-PL" dirty="0"/>
          </a:p>
        </p:txBody>
      </p:sp>
      <p:sp>
        <p:nvSpPr>
          <p:cNvPr id="8" name="Symbol zastępczy numeru slajdu 5"/>
          <p:cNvSpPr>
            <a:spLocks noGrp="1"/>
          </p:cNvSpPr>
          <p:nvPr>
            <p:ph type="sldNum" sz="quarter" idx="12"/>
          </p:nvPr>
        </p:nvSpPr>
        <p:spPr>
          <a:xfrm>
            <a:off x="8153400" y="6421438"/>
            <a:ext cx="7620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fld id="{850B1BD3-A322-4943-B9B6-E445EC5CCF51}" type="slidenum">
              <a:rPr lang="pl-PL"/>
              <a:pPr>
                <a:defRPr/>
              </a:pPr>
              <a:t>‹#›</a:t>
            </a:fld>
            <a:endParaRPr lang="pl-PL"/>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467600" cy="1143000"/>
          </a:xfrm>
        </p:spPr>
        <p:txBody>
          <a:bodyPr/>
          <a:lstStyle/>
          <a:p>
            <a:r>
              <a:rPr lang="pl-PL"/>
              <a:t>Kliknij, aby edytować styl</a:t>
            </a:r>
            <a:endParaRPr lang="en-US"/>
          </a:p>
        </p:txBody>
      </p:sp>
      <p:sp>
        <p:nvSpPr>
          <p:cNvPr id="3" name="Symbol zastępczy zawartości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4"/>
          <p:cNvSpPr>
            <a:spLocks noGrp="1"/>
          </p:cNvSpPr>
          <p:nvPr>
            <p:ph type="dt" sz="half" idx="10"/>
          </p:nvPr>
        </p:nvSpPr>
        <p:spPr>
          <a:xfrm>
            <a:off x="457200" y="6421438"/>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fld id="{3A3E1679-973F-414C-A9BE-3B9DB58FA281}" type="datetimeFigureOut">
              <a:rPr lang="pl-PL"/>
              <a:pPr>
                <a:defRPr/>
              </a:pPr>
              <a:t>15.02.2023</a:t>
            </a:fld>
            <a:endParaRPr lang="pl-PL"/>
          </a:p>
        </p:txBody>
      </p:sp>
      <p:sp>
        <p:nvSpPr>
          <p:cNvPr id="6" name="Symbol zastępczy stopki 5"/>
          <p:cNvSpPr>
            <a:spLocks noGrp="1"/>
          </p:cNvSpPr>
          <p:nvPr>
            <p:ph type="ftr" sz="quarter" idx="11"/>
          </p:nvPr>
        </p:nvSpPr>
        <p:spPr>
          <a:xfrm>
            <a:off x="3124200" y="6421438"/>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pl-PL"/>
          </a:p>
        </p:txBody>
      </p:sp>
      <p:sp>
        <p:nvSpPr>
          <p:cNvPr id="7" name="Symbol zastępczy numeru slajdu 6"/>
          <p:cNvSpPr>
            <a:spLocks noGrp="1"/>
          </p:cNvSpPr>
          <p:nvPr>
            <p:ph type="sldNum" sz="quarter" idx="12"/>
          </p:nvPr>
        </p:nvSpPr>
        <p:spPr>
          <a:xfrm>
            <a:off x="8153400" y="6421438"/>
            <a:ext cx="7620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fld id="{FCBF4C55-6E15-4113-9895-71B1EF99FF32}" type="slidenum">
              <a:rPr lang="pl-PL"/>
              <a:pPr>
                <a:defRPr/>
              </a:pPr>
              <a:t>‹#›</a:t>
            </a:fld>
            <a:endParaRPr lang="pl-PL"/>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lstStyle>
            <a:lvl1pPr>
              <a:defRPr/>
            </a:lvl1pPr>
          </a:lstStyle>
          <a:p>
            <a:r>
              <a:rPr lang="pl-PL"/>
              <a:t>Kliknij, aby edytować styl</a:t>
            </a:r>
            <a:endParaRPr lang="en-US"/>
          </a:p>
        </p:txBody>
      </p:sp>
      <p:sp>
        <p:nvSpPr>
          <p:cNvPr id="3" name="Symbol zastępczy tekstu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pl-PL"/>
              <a:t>Kliknij, aby edytować style wzorca tekstu</a:t>
            </a:r>
          </a:p>
        </p:txBody>
      </p:sp>
      <p:sp>
        <p:nvSpPr>
          <p:cNvPr id="4" name="Symbol zastępczy tekstu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pl-PL"/>
              <a:t>Kliknij, aby edytować style wzorca tekstu</a:t>
            </a:r>
          </a:p>
        </p:txBody>
      </p:sp>
      <p:sp>
        <p:nvSpPr>
          <p:cNvPr id="5" name="Symbol zastępczy zawartości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ymbol zastępczy zawartości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9" name="Symbol zastępczy numeru slajdu 8"/>
          <p:cNvSpPr>
            <a:spLocks noGrp="1"/>
          </p:cNvSpPr>
          <p:nvPr>
            <p:ph type="sldNum" sz="quarter" idx="12"/>
          </p:nvPr>
        </p:nvSpPr>
        <p:spPr>
          <a:xfrm>
            <a:off x="8153400" y="6421438"/>
            <a:ext cx="7620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fld id="{D4EE5D5E-1058-499B-8AF3-ACBA95521F14}" type="slidenum">
              <a:rPr lang="pl-PL"/>
              <a:pPr>
                <a:defRPr/>
              </a:pPr>
              <a:t>‹#›</a:t>
            </a:fld>
            <a:endParaRPr lang="pl-PL"/>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320"/>
            <a:ext cx="7470648" cy="1143000"/>
          </a:xfrm>
        </p:spPr>
        <p:txBody>
          <a:bodyPr/>
          <a:lstStyle>
            <a:lvl1pPr algn="l">
              <a:defRPr sz="4600"/>
            </a:lvl1pPr>
          </a:lstStyle>
          <a:p>
            <a:r>
              <a:rPr lang="pl-PL"/>
              <a:t>Kliknij, aby edytować styl</a:t>
            </a:r>
            <a:endParaRPr lang="en-US"/>
          </a:p>
        </p:txBody>
      </p:sp>
      <p:sp>
        <p:nvSpPr>
          <p:cNvPr id="4" name="Symbol zastępczy numeru slajdu 7"/>
          <p:cNvSpPr>
            <a:spLocks noGrp="1"/>
          </p:cNvSpPr>
          <p:nvPr>
            <p:ph type="sldNum" sz="quarter" idx="11"/>
          </p:nvPr>
        </p:nvSpPr>
        <p:spPr>
          <a:xfrm>
            <a:off x="8153400" y="6421438"/>
            <a:ext cx="7620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fld id="{44E69096-C182-4A65-BFE3-84310A2D69DE}" type="slidenum">
              <a:rPr lang="pl-PL"/>
              <a:pPr>
                <a:defRPr/>
              </a:pPr>
              <a:t>‹#›</a:t>
            </a:fld>
            <a:endParaRPr lang="pl-PL"/>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57200" y="6421438"/>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fld id="{3A9488C6-67C1-43C0-AF87-813BAB86268A}" type="datetimeFigureOut">
              <a:rPr lang="pl-PL"/>
              <a:pPr>
                <a:defRPr/>
              </a:pPr>
              <a:t>15.02.2023</a:t>
            </a:fld>
            <a:endParaRPr lang="pl-PL"/>
          </a:p>
        </p:txBody>
      </p:sp>
      <p:sp>
        <p:nvSpPr>
          <p:cNvPr id="3" name="Symbol zastępczy stopki 2"/>
          <p:cNvSpPr>
            <a:spLocks noGrp="1"/>
          </p:cNvSpPr>
          <p:nvPr>
            <p:ph type="ftr" sz="quarter" idx="11"/>
          </p:nvPr>
        </p:nvSpPr>
        <p:spPr>
          <a:xfrm>
            <a:off x="3124200" y="6421438"/>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pl-PL"/>
          </a:p>
        </p:txBody>
      </p:sp>
      <p:sp>
        <p:nvSpPr>
          <p:cNvPr id="4" name="Symbol zastępczy numeru slajdu 3"/>
          <p:cNvSpPr>
            <a:spLocks noGrp="1"/>
          </p:cNvSpPr>
          <p:nvPr>
            <p:ph type="sldNum" sz="quarter" idx="12"/>
          </p:nvPr>
        </p:nvSpPr>
        <p:spPr>
          <a:xfrm>
            <a:off x="8153400" y="6421438"/>
            <a:ext cx="7620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fld id="{78E635AF-6D04-45B9-9C2F-AFE51D5A5111}" type="slidenum">
              <a:rPr lang="pl-PL"/>
              <a:pPr>
                <a:defRPr/>
              </a:pPr>
              <a:t>‹#›</a:t>
            </a:fld>
            <a:endParaRPr lang="pl-PL"/>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pl-PL"/>
              <a:t>Kliknij, aby edytować styl</a:t>
            </a:r>
            <a:endParaRPr lang="en-US"/>
          </a:p>
        </p:txBody>
      </p:sp>
      <p:sp>
        <p:nvSpPr>
          <p:cNvPr id="3" name="Symbol zastępczy tekst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pl-PL"/>
              <a:t>Kliknij, aby edytować style wzorca tekstu</a:t>
            </a:r>
          </a:p>
        </p:txBody>
      </p:sp>
      <p:sp>
        <p:nvSpPr>
          <p:cNvPr id="4" name="Symbol zastępczy zawartości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4"/>
          <p:cNvSpPr>
            <a:spLocks noGrp="1"/>
          </p:cNvSpPr>
          <p:nvPr>
            <p:ph type="dt" sz="half" idx="10"/>
          </p:nvPr>
        </p:nvSpPr>
        <p:spPr>
          <a:xfrm>
            <a:off x="457200" y="6421438"/>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fld id="{FD42527A-391C-4680-A22C-F2F6D23E299D}" type="datetimeFigureOut">
              <a:rPr lang="pl-PL"/>
              <a:pPr>
                <a:defRPr/>
              </a:pPr>
              <a:t>15.02.2023</a:t>
            </a:fld>
            <a:endParaRPr lang="pl-PL"/>
          </a:p>
        </p:txBody>
      </p:sp>
      <p:sp>
        <p:nvSpPr>
          <p:cNvPr id="6" name="Symbol zastępczy stopki 5"/>
          <p:cNvSpPr>
            <a:spLocks noGrp="1"/>
          </p:cNvSpPr>
          <p:nvPr>
            <p:ph type="ftr" sz="quarter" idx="11"/>
          </p:nvPr>
        </p:nvSpPr>
        <p:spPr>
          <a:xfrm>
            <a:off x="3124200" y="6421438"/>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pl-PL"/>
          </a:p>
        </p:txBody>
      </p:sp>
      <p:sp>
        <p:nvSpPr>
          <p:cNvPr id="7" name="Symbol zastępczy numeru slajdu 6"/>
          <p:cNvSpPr>
            <a:spLocks noGrp="1"/>
          </p:cNvSpPr>
          <p:nvPr>
            <p:ph type="sldNum" sz="quarter" idx="12"/>
          </p:nvPr>
        </p:nvSpPr>
        <p:spPr>
          <a:xfrm>
            <a:off x="8156575" y="6421438"/>
            <a:ext cx="7620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fld id="{52ECBAAA-8F33-4E00-8507-5333F7B875A3}" type="slidenum">
              <a:rPr lang="pl-PL"/>
              <a:pPr>
                <a:defRPr/>
              </a:pPr>
              <a:t>‹#›</a:t>
            </a:fld>
            <a:endParaRPr lang="pl-PL"/>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az z podpisem">
    <p:spTree>
      <p:nvGrpSpPr>
        <p:cNvPr id="1" name=""/>
        <p:cNvGrpSpPr/>
        <p:nvPr/>
      </p:nvGrpSpPr>
      <p:grpSpPr>
        <a:xfrm>
          <a:off x="0" y="0"/>
          <a:ext cx="0" cy="0"/>
          <a:chOff x="0" y="0"/>
          <a:chExt cx="0" cy="0"/>
        </a:xfrm>
      </p:grpSpPr>
      <p:sp>
        <p:nvSpPr>
          <p:cNvPr id="3" name="Symbol zastępczy obrazu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pl-PL" noProof="0"/>
              <a:t>Kliknij ikonę, aby dodać obraz</a:t>
            </a:r>
            <a:endParaRPr lang="en-US" noProof="0" dirty="0"/>
          </a:p>
        </p:txBody>
      </p:sp>
      <p:sp>
        <p:nvSpPr>
          <p:cNvPr id="4" name="Symbol zastępczy tekst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pl-PL"/>
              <a:t>Kliknij, aby edytować style wzorca tekstu</a:t>
            </a:r>
          </a:p>
        </p:txBody>
      </p:sp>
      <p:sp>
        <p:nvSpPr>
          <p:cNvPr id="6" name="Tytuł 5">
            <a:extLst>
              <a:ext uri="{FF2B5EF4-FFF2-40B4-BE49-F238E27FC236}">
                <a16:creationId xmlns:a16="http://schemas.microsoft.com/office/drawing/2014/main" id="{AD127CD7-36E9-19EF-B162-C573D667CE3C}"/>
              </a:ext>
            </a:extLst>
          </p:cNvPr>
          <p:cNvSpPr>
            <a:spLocks noGrp="1"/>
          </p:cNvSpPr>
          <p:nvPr>
            <p:ph type="title"/>
          </p:nvPr>
        </p:nvSpPr>
        <p:spPr/>
        <p:txBody>
          <a:bodyPr/>
          <a:lstStyle/>
          <a:p>
            <a:r>
              <a:rPr lang="pl-PL"/>
              <a:t>Kliknij, aby edytować styl</a:t>
            </a:r>
            <a:endParaRPr lang="en-GB"/>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Dowolny kształt 11"/>
          <p:cNvSpPr>
            <a:spLocks/>
          </p:cNvSpPr>
          <p:nvPr/>
        </p:nvSpPr>
        <p:spPr bwMode="auto">
          <a:xfrm>
            <a:off x="0" y="5300663"/>
            <a:ext cx="9144000" cy="1584325"/>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073E9B"/>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solidFill>
                <a:prstClr val="black"/>
              </a:solidFill>
              <a:latin typeface="+mn-lt"/>
            </a:endParaRPr>
          </a:p>
        </p:txBody>
      </p:sp>
      <p:sp>
        <p:nvSpPr>
          <p:cNvPr id="6147" name="Symbol zastępczy tytułu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pl-PL"/>
              <a:t>Kliknij, aby edytować styl</a:t>
            </a:r>
            <a:endParaRPr lang="en-US"/>
          </a:p>
        </p:txBody>
      </p:sp>
      <p:sp>
        <p:nvSpPr>
          <p:cNvPr id="6148" name="Symbol zastępczy tekstu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pic>
        <p:nvPicPr>
          <p:cNvPr id="6149" name="Obraz 10"/>
          <p:cNvPicPr>
            <a:picLocks noChangeAspect="1"/>
          </p:cNvPicPr>
          <p:nvPr/>
        </p:nvPicPr>
        <p:blipFill>
          <a:blip r:embed="rId13" cstate="print"/>
          <a:srcRect/>
          <a:stretch>
            <a:fillRect/>
          </a:stretch>
        </p:blipFill>
        <p:spPr bwMode="auto">
          <a:xfrm>
            <a:off x="7023100" y="6145213"/>
            <a:ext cx="1941513" cy="596900"/>
          </a:xfrm>
          <a:prstGeom prst="rect">
            <a:avLst/>
          </a:prstGeom>
          <a:noFill/>
          <a:ln w="9525">
            <a:noFill/>
            <a:miter lim="800000"/>
            <a:headEnd/>
            <a:tailEnd/>
          </a:ln>
        </p:spPr>
      </p:pic>
      <p:sp>
        <p:nvSpPr>
          <p:cNvPr id="7" name="Prostokąt 6"/>
          <p:cNvSpPr/>
          <p:nvPr/>
        </p:nvSpPr>
        <p:spPr>
          <a:xfrm flipV="1">
            <a:off x="-9525" y="161925"/>
            <a:ext cx="9163050" cy="19050"/>
          </a:xfrm>
          <a:prstGeom prst="rect">
            <a:avLst/>
          </a:prstGeom>
          <a:solidFill>
            <a:srgbClr val="073E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solidFill>
                <a:prstClr val="white"/>
              </a:solidFill>
            </a:endParaRPr>
          </a:p>
        </p:txBody>
      </p:sp>
      <p:sp>
        <p:nvSpPr>
          <p:cNvPr id="2" name="Symbol zastępczy stopki 1">
            <a:extLst>
              <a:ext uri="{FF2B5EF4-FFF2-40B4-BE49-F238E27FC236}">
                <a16:creationId xmlns:a16="http://schemas.microsoft.com/office/drawing/2014/main" id="{FA743D42-634E-1669-E0F9-139D741E5EB5}"/>
              </a:ext>
            </a:extLst>
          </p:cNvPr>
          <p:cNvSpPr>
            <a:spLocks noGrp="1"/>
          </p:cNvSpPr>
          <p:nvPr>
            <p:ph type="ftr" sz="quarter" idx="3"/>
          </p:nvPr>
        </p:nvSpPr>
        <p:spPr>
          <a:xfrm>
            <a:off x="2771800" y="619502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err="1"/>
              <a:t>dr</a:t>
            </a:r>
            <a:r>
              <a:rPr lang="en-GB" dirty="0"/>
              <a:t> </a:t>
            </a:r>
            <a:r>
              <a:rPr lang="en-GB" dirty="0" err="1"/>
              <a:t>inż</a:t>
            </a:r>
            <a:r>
              <a:rPr lang="en-GB" dirty="0"/>
              <a:t>. Beata </a:t>
            </a:r>
            <a:r>
              <a:rPr lang="en-GB" dirty="0" err="1"/>
              <a:t>Bieńkowska</a:t>
            </a:r>
            <a:endParaRPr lang="en-GB" dirty="0"/>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ransition spd="slow">
    <p:fade/>
  </p:transition>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Calibri" pitchFamily="34" charset="0"/>
        </a:defRPr>
      </a:lvl2pPr>
      <a:lvl3pPr algn="l" rtl="0" fontAlgn="base">
        <a:spcBef>
          <a:spcPct val="0"/>
        </a:spcBef>
        <a:spcAft>
          <a:spcPct val="0"/>
        </a:spcAft>
        <a:defRPr sz="4600">
          <a:solidFill>
            <a:schemeClr val="tx1"/>
          </a:solidFill>
          <a:latin typeface="Calibri" pitchFamily="34" charset="0"/>
        </a:defRPr>
      </a:lvl3pPr>
      <a:lvl4pPr algn="l" rtl="0" fontAlgn="base">
        <a:spcBef>
          <a:spcPct val="0"/>
        </a:spcBef>
        <a:spcAft>
          <a:spcPct val="0"/>
        </a:spcAft>
        <a:defRPr sz="4600">
          <a:solidFill>
            <a:schemeClr val="tx1"/>
          </a:solidFill>
          <a:latin typeface="Calibri" pitchFamily="34" charset="0"/>
        </a:defRPr>
      </a:lvl4pPr>
      <a:lvl5pPr algn="l" rtl="0" fontAlgn="base">
        <a:spcBef>
          <a:spcPct val="0"/>
        </a:spcBef>
        <a:spcAft>
          <a:spcPct val="0"/>
        </a:spcAft>
        <a:defRPr sz="4600">
          <a:solidFill>
            <a:schemeClr val="tx1"/>
          </a:solidFill>
          <a:latin typeface="Calibri" pitchFamily="34" charset="0"/>
        </a:defRPr>
      </a:lvl5pPr>
      <a:lvl6pPr marL="457200" algn="l" rtl="0" fontAlgn="base">
        <a:spcBef>
          <a:spcPct val="0"/>
        </a:spcBef>
        <a:spcAft>
          <a:spcPct val="0"/>
        </a:spcAft>
        <a:defRPr sz="4600">
          <a:solidFill>
            <a:schemeClr val="tx1"/>
          </a:solidFill>
          <a:latin typeface="Calibri" pitchFamily="34" charset="0"/>
        </a:defRPr>
      </a:lvl6pPr>
      <a:lvl7pPr marL="914400" algn="l" rtl="0" fontAlgn="base">
        <a:spcBef>
          <a:spcPct val="0"/>
        </a:spcBef>
        <a:spcAft>
          <a:spcPct val="0"/>
        </a:spcAft>
        <a:defRPr sz="4600">
          <a:solidFill>
            <a:schemeClr val="tx1"/>
          </a:solidFill>
          <a:latin typeface="Calibri" pitchFamily="34" charset="0"/>
        </a:defRPr>
      </a:lvl7pPr>
      <a:lvl8pPr marL="1371600" algn="l" rtl="0" fontAlgn="base">
        <a:spcBef>
          <a:spcPct val="0"/>
        </a:spcBef>
        <a:spcAft>
          <a:spcPct val="0"/>
        </a:spcAft>
        <a:defRPr sz="4600">
          <a:solidFill>
            <a:schemeClr val="tx1"/>
          </a:solidFill>
          <a:latin typeface="Calibri" pitchFamily="34" charset="0"/>
        </a:defRPr>
      </a:lvl8pPr>
      <a:lvl9pPr marL="1828800" algn="l" rtl="0" fontAlgn="base">
        <a:spcBef>
          <a:spcPct val="0"/>
        </a:spcBef>
        <a:spcAft>
          <a:spcPct val="0"/>
        </a:spcAft>
        <a:defRPr sz="4600">
          <a:solidFill>
            <a:schemeClr val="tx1"/>
          </a:solidFill>
          <a:latin typeface="Calibri" pitchFamily="34" charset="0"/>
        </a:defRPr>
      </a:lvl9pPr>
    </p:titleStyle>
    <p:bodyStyle>
      <a:lvl1pPr marL="419100" indent="-382588" algn="l" rtl="0" fontAlgn="base">
        <a:spcBef>
          <a:spcPct val="20000"/>
        </a:spcBef>
        <a:spcAft>
          <a:spcPct val="0"/>
        </a:spcAft>
        <a:buClr>
          <a:schemeClr val="accent1"/>
        </a:buClr>
        <a:buSzPct val="80000"/>
        <a:buFont typeface="Wingdings" pitchFamily="2"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pitchFamily="2"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Wingdings" pitchFamily="2" charset="2"/>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C32D2E"/>
        </a:buClr>
        <a:buSzPct val="90000"/>
        <a:buFont typeface="Wingdings" pitchFamily="2"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84AA33"/>
        </a:buClr>
        <a:buSzPct val="100000"/>
        <a:buFont typeface="Wingdings" pitchFamily="2" charset="2"/>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8.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6" name="Title 1">
            <a:extLst>
              <a:ext uri="{FF2B5EF4-FFF2-40B4-BE49-F238E27FC236}">
                <a16:creationId xmlns:a16="http://schemas.microsoft.com/office/drawing/2014/main" id="{EB7C9C37-5637-2D8F-687E-C589DE5CDE6B}"/>
              </a:ext>
            </a:extLst>
          </p:cNvPr>
          <p:cNvSpPr>
            <a:spLocks noGrp="1"/>
          </p:cNvSpPr>
          <p:nvPr>
            <p:ph type="title"/>
          </p:nvPr>
        </p:nvSpPr>
        <p:spPr>
          <a:xfrm>
            <a:off x="4459608" y="1777079"/>
            <a:ext cx="4526160" cy="2443372"/>
          </a:xfrm>
        </p:spPr>
        <p:txBody>
          <a:bodyPr wrap="square" anchor="b">
            <a:normAutofit/>
          </a:bodyPr>
          <a:lstStyle/>
          <a:p>
            <a:pPr algn="ctr">
              <a:lnSpc>
                <a:spcPct val="150000"/>
              </a:lnSpc>
            </a:pPr>
            <a:r>
              <a:rPr lang="en-US" sz="2400" b="1" dirty="0">
                <a:solidFill>
                  <a:srgbClr val="00B050"/>
                </a:solidFill>
              </a:rPr>
              <a:t>PLAN RÓWNOŚCI PŁCI </a:t>
            </a:r>
            <a:br>
              <a:rPr lang="en-US" sz="2400" b="1" dirty="0">
                <a:solidFill>
                  <a:srgbClr val="00B050"/>
                </a:solidFill>
              </a:rPr>
            </a:br>
            <a:r>
              <a:rPr lang="en-US" sz="2400" b="1" dirty="0">
                <a:solidFill>
                  <a:srgbClr val="00B050"/>
                </a:solidFill>
              </a:rPr>
              <a:t>DLA AKADEMII </a:t>
            </a:r>
            <a:br>
              <a:rPr lang="en-US" sz="2400" b="1" dirty="0">
                <a:solidFill>
                  <a:srgbClr val="00B050"/>
                </a:solidFill>
              </a:rPr>
            </a:br>
            <a:r>
              <a:rPr lang="en-US" sz="2400" b="1" dirty="0">
                <a:solidFill>
                  <a:srgbClr val="00B050"/>
                </a:solidFill>
              </a:rPr>
              <a:t>TECHNICZNO-HUMANISTYCZNEJ </a:t>
            </a:r>
            <a:br>
              <a:rPr lang="en-US" sz="2400" b="1" dirty="0">
                <a:solidFill>
                  <a:srgbClr val="00B050"/>
                </a:solidFill>
              </a:rPr>
            </a:br>
            <a:r>
              <a:rPr lang="en-US" sz="2400" b="1" dirty="0">
                <a:solidFill>
                  <a:srgbClr val="00B050"/>
                </a:solidFill>
              </a:rPr>
              <a:t>NA LATA 2023-2024</a:t>
            </a:r>
          </a:p>
        </p:txBody>
      </p:sp>
      <p:sp>
        <p:nvSpPr>
          <p:cNvPr id="4" name="pole tekstowe 3">
            <a:extLst>
              <a:ext uri="{FF2B5EF4-FFF2-40B4-BE49-F238E27FC236}">
                <a16:creationId xmlns:a16="http://schemas.microsoft.com/office/drawing/2014/main" id="{D673A20F-2E24-4EA2-352A-23A86098949A}"/>
              </a:ext>
            </a:extLst>
          </p:cNvPr>
          <p:cNvSpPr txBox="1"/>
          <p:nvPr/>
        </p:nvSpPr>
        <p:spPr>
          <a:xfrm>
            <a:off x="3291840" y="6717792"/>
            <a:ext cx="184731" cy="369332"/>
          </a:xfrm>
          <a:prstGeom prst="rect">
            <a:avLst/>
          </a:prstGeom>
          <a:noFill/>
        </p:spPr>
        <p:txBody>
          <a:bodyPr wrap="none" rtlCol="0">
            <a:spAutoFit/>
          </a:bodyPr>
          <a:lstStyle/>
          <a:p>
            <a:endParaRPr lang="en-GB" dirty="0"/>
          </a:p>
        </p:txBody>
      </p:sp>
      <p:pic>
        <p:nvPicPr>
          <p:cNvPr id="8" name="Symbol zastępczy obrazu 7" descr="Dwoje współpracowników planujących na tablicy z przyklejanymi karteczkami">
            <a:extLst>
              <a:ext uri="{FF2B5EF4-FFF2-40B4-BE49-F238E27FC236}">
                <a16:creationId xmlns:a16="http://schemas.microsoft.com/office/drawing/2014/main" id="{39225EED-9BDC-5FEA-0775-05284D5469E6}"/>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6650" r="16650"/>
          <a:stretch>
            <a:fillRect/>
          </a:stretch>
        </p:blipFill>
        <p:spPr>
          <a:xfrm>
            <a:off x="323528" y="1042392"/>
            <a:ext cx="4114800" cy="4114800"/>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08913F-2389-8CEF-59CE-E0C37C5F5173}"/>
              </a:ext>
            </a:extLst>
          </p:cNvPr>
          <p:cNvSpPr>
            <a:spLocks noGrp="1"/>
          </p:cNvSpPr>
          <p:nvPr>
            <p:ph type="title"/>
          </p:nvPr>
        </p:nvSpPr>
        <p:spPr>
          <a:xfrm>
            <a:off x="457200" y="273050"/>
            <a:ext cx="8229600" cy="1143000"/>
          </a:xfrm>
        </p:spPr>
        <p:txBody>
          <a:bodyPr wrap="square" anchor="t">
            <a:normAutofit/>
          </a:bodyPr>
          <a:lstStyle/>
          <a:p>
            <a:pPr algn="ctr"/>
            <a:r>
              <a:rPr lang="en-GB" sz="2400" dirty="0">
                <a:solidFill>
                  <a:schemeClr val="accent1">
                    <a:lumMod val="20000"/>
                    <a:lumOff val="80000"/>
                  </a:schemeClr>
                </a:solidFill>
              </a:rPr>
              <a:t>Jak?- co </a:t>
            </a:r>
            <a:r>
              <a:rPr lang="en-GB" sz="2400" dirty="0" err="1">
                <a:solidFill>
                  <a:schemeClr val="accent1">
                    <a:lumMod val="20000"/>
                    <a:lumOff val="80000"/>
                  </a:schemeClr>
                </a:solidFill>
              </a:rPr>
              <a:t>oznaczają</a:t>
            </a:r>
            <a:r>
              <a:rPr lang="en-GB" sz="2400" dirty="0">
                <a:solidFill>
                  <a:schemeClr val="accent1">
                    <a:lumMod val="20000"/>
                    <a:lumOff val="80000"/>
                  </a:schemeClr>
                </a:solidFill>
              </a:rPr>
              <a:t> </a:t>
            </a:r>
            <a:r>
              <a:rPr lang="en-GB" sz="2400" dirty="0" err="1">
                <a:solidFill>
                  <a:schemeClr val="accent1">
                    <a:lumMod val="20000"/>
                    <a:lumOff val="80000"/>
                  </a:schemeClr>
                </a:solidFill>
              </a:rPr>
              <a:t>zasoby</a:t>
            </a:r>
            <a:r>
              <a:rPr lang="en-GB" sz="2400" dirty="0">
                <a:solidFill>
                  <a:schemeClr val="accent1">
                    <a:lumMod val="20000"/>
                    <a:lumOff val="80000"/>
                  </a:schemeClr>
                </a:solidFill>
              </a:rPr>
              <a:t>?</a:t>
            </a:r>
          </a:p>
        </p:txBody>
      </p:sp>
      <p:graphicFrame>
        <p:nvGraphicFramePr>
          <p:cNvPr id="5" name="Symbol zastępczy zawartości 2">
            <a:extLst>
              <a:ext uri="{FF2B5EF4-FFF2-40B4-BE49-F238E27FC236}">
                <a16:creationId xmlns:a16="http://schemas.microsoft.com/office/drawing/2014/main" id="{02FFC4D0-00FF-0575-595F-900C678281B8}"/>
              </a:ext>
            </a:extLst>
          </p:cNvPr>
          <p:cNvGraphicFramePr>
            <a:graphicFrameLocks noGrp="1"/>
          </p:cNvGraphicFramePr>
          <p:nvPr>
            <p:ph sz="quarter" idx="4"/>
            <p:extLst>
              <p:ext uri="{D42A27DB-BD31-4B8C-83A1-F6EECF244321}">
                <p14:modId xmlns:p14="http://schemas.microsoft.com/office/powerpoint/2010/main" val="3570019583"/>
              </p:ext>
            </p:extLst>
          </p:nvPr>
        </p:nvGraphicFramePr>
        <p:xfrm>
          <a:off x="395536" y="1268760"/>
          <a:ext cx="7920880" cy="39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470336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08913F-2389-8CEF-59CE-E0C37C5F5173}"/>
              </a:ext>
            </a:extLst>
          </p:cNvPr>
          <p:cNvSpPr>
            <a:spLocks noGrp="1"/>
          </p:cNvSpPr>
          <p:nvPr>
            <p:ph type="title"/>
          </p:nvPr>
        </p:nvSpPr>
        <p:spPr>
          <a:xfrm>
            <a:off x="457200" y="273050"/>
            <a:ext cx="8229600" cy="1143000"/>
          </a:xfrm>
        </p:spPr>
        <p:txBody>
          <a:bodyPr wrap="square" anchor="t">
            <a:normAutofit/>
          </a:bodyPr>
          <a:lstStyle/>
          <a:p>
            <a:pPr algn="ctr"/>
            <a:r>
              <a:rPr lang="en-GB" sz="2400" dirty="0">
                <a:solidFill>
                  <a:schemeClr val="accent1">
                    <a:lumMod val="20000"/>
                    <a:lumOff val="80000"/>
                  </a:schemeClr>
                </a:solidFill>
              </a:rPr>
              <a:t>Jak?- co </a:t>
            </a:r>
            <a:r>
              <a:rPr lang="en-GB" sz="2400" dirty="0" err="1">
                <a:solidFill>
                  <a:schemeClr val="accent1">
                    <a:lumMod val="20000"/>
                    <a:lumOff val="80000"/>
                  </a:schemeClr>
                </a:solidFill>
              </a:rPr>
              <a:t>oznacza</a:t>
            </a:r>
            <a:r>
              <a:rPr lang="en-GB" sz="2400" dirty="0">
                <a:solidFill>
                  <a:schemeClr val="accent1">
                    <a:lumMod val="20000"/>
                    <a:lumOff val="80000"/>
                  </a:schemeClr>
                </a:solidFill>
              </a:rPr>
              <a:t> </a:t>
            </a:r>
            <a:r>
              <a:rPr lang="en-GB" sz="2400" dirty="0" err="1">
                <a:solidFill>
                  <a:schemeClr val="accent1">
                    <a:lumMod val="20000"/>
                    <a:lumOff val="80000"/>
                  </a:schemeClr>
                </a:solidFill>
              </a:rPr>
              <a:t>analiza</a:t>
            </a:r>
            <a:r>
              <a:rPr lang="en-GB" sz="2400" dirty="0">
                <a:solidFill>
                  <a:schemeClr val="accent1">
                    <a:lumMod val="20000"/>
                    <a:lumOff val="80000"/>
                  </a:schemeClr>
                </a:solidFill>
              </a:rPr>
              <a:t> </a:t>
            </a:r>
            <a:r>
              <a:rPr lang="en-GB" sz="2400" dirty="0" err="1">
                <a:solidFill>
                  <a:schemeClr val="accent1">
                    <a:lumMod val="20000"/>
                    <a:lumOff val="80000"/>
                  </a:schemeClr>
                </a:solidFill>
              </a:rPr>
              <a:t>danych</a:t>
            </a:r>
            <a:r>
              <a:rPr lang="en-GB" sz="2400" dirty="0">
                <a:solidFill>
                  <a:schemeClr val="accent1">
                    <a:lumMod val="20000"/>
                    <a:lumOff val="80000"/>
                  </a:schemeClr>
                </a:solidFill>
              </a:rPr>
              <a:t>?</a:t>
            </a:r>
          </a:p>
        </p:txBody>
      </p:sp>
      <p:graphicFrame>
        <p:nvGraphicFramePr>
          <p:cNvPr id="5" name="Symbol zastępczy zawartości 2">
            <a:extLst>
              <a:ext uri="{FF2B5EF4-FFF2-40B4-BE49-F238E27FC236}">
                <a16:creationId xmlns:a16="http://schemas.microsoft.com/office/drawing/2014/main" id="{02FFC4D0-00FF-0575-595F-900C678281B8}"/>
              </a:ext>
            </a:extLst>
          </p:cNvPr>
          <p:cNvGraphicFramePr>
            <a:graphicFrameLocks noGrp="1"/>
          </p:cNvGraphicFramePr>
          <p:nvPr>
            <p:ph sz="quarter" idx="4"/>
            <p:extLst>
              <p:ext uri="{D42A27DB-BD31-4B8C-83A1-F6EECF244321}">
                <p14:modId xmlns:p14="http://schemas.microsoft.com/office/powerpoint/2010/main" val="770762547"/>
              </p:ext>
            </p:extLst>
          </p:nvPr>
        </p:nvGraphicFramePr>
        <p:xfrm>
          <a:off x="395536" y="1268760"/>
          <a:ext cx="7920880" cy="39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30751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08913F-2389-8CEF-59CE-E0C37C5F5173}"/>
              </a:ext>
            </a:extLst>
          </p:cNvPr>
          <p:cNvSpPr>
            <a:spLocks noGrp="1"/>
          </p:cNvSpPr>
          <p:nvPr>
            <p:ph type="title"/>
          </p:nvPr>
        </p:nvSpPr>
        <p:spPr>
          <a:xfrm>
            <a:off x="457200" y="273050"/>
            <a:ext cx="8229600" cy="1143000"/>
          </a:xfrm>
        </p:spPr>
        <p:txBody>
          <a:bodyPr wrap="square" anchor="t">
            <a:normAutofit/>
          </a:bodyPr>
          <a:lstStyle/>
          <a:p>
            <a:pPr algn="ctr"/>
            <a:r>
              <a:rPr lang="en-GB" sz="2400" dirty="0">
                <a:solidFill>
                  <a:schemeClr val="accent1">
                    <a:lumMod val="20000"/>
                    <a:lumOff val="80000"/>
                  </a:schemeClr>
                </a:solidFill>
              </a:rPr>
              <a:t>Jak?- co </a:t>
            </a:r>
            <a:r>
              <a:rPr lang="en-GB" sz="2400" dirty="0" err="1">
                <a:solidFill>
                  <a:schemeClr val="accent1">
                    <a:lumMod val="20000"/>
                    <a:lumOff val="80000"/>
                  </a:schemeClr>
                </a:solidFill>
              </a:rPr>
              <a:t>oznaczają</a:t>
            </a:r>
            <a:r>
              <a:rPr lang="en-GB" sz="2400" dirty="0">
                <a:solidFill>
                  <a:schemeClr val="accent1">
                    <a:lumMod val="20000"/>
                    <a:lumOff val="80000"/>
                  </a:schemeClr>
                </a:solidFill>
              </a:rPr>
              <a:t> </a:t>
            </a:r>
            <a:r>
              <a:rPr lang="en-GB" sz="2400" dirty="0" err="1">
                <a:solidFill>
                  <a:schemeClr val="accent1">
                    <a:lumMod val="20000"/>
                    <a:lumOff val="80000"/>
                  </a:schemeClr>
                </a:solidFill>
              </a:rPr>
              <a:t>szkolenia</a:t>
            </a:r>
            <a:r>
              <a:rPr lang="en-GB" sz="2400" dirty="0">
                <a:solidFill>
                  <a:schemeClr val="accent1">
                    <a:lumMod val="20000"/>
                    <a:lumOff val="80000"/>
                  </a:schemeClr>
                </a:solidFill>
              </a:rPr>
              <a:t>?</a:t>
            </a:r>
          </a:p>
        </p:txBody>
      </p:sp>
      <p:graphicFrame>
        <p:nvGraphicFramePr>
          <p:cNvPr id="5" name="Symbol zastępczy zawartości 2">
            <a:extLst>
              <a:ext uri="{FF2B5EF4-FFF2-40B4-BE49-F238E27FC236}">
                <a16:creationId xmlns:a16="http://schemas.microsoft.com/office/drawing/2014/main" id="{02FFC4D0-00FF-0575-595F-900C678281B8}"/>
              </a:ext>
            </a:extLst>
          </p:cNvPr>
          <p:cNvGraphicFramePr>
            <a:graphicFrameLocks noGrp="1"/>
          </p:cNvGraphicFramePr>
          <p:nvPr>
            <p:ph sz="quarter" idx="4"/>
            <p:extLst>
              <p:ext uri="{D42A27DB-BD31-4B8C-83A1-F6EECF244321}">
                <p14:modId xmlns:p14="http://schemas.microsoft.com/office/powerpoint/2010/main" val="997306728"/>
              </p:ext>
            </p:extLst>
          </p:nvPr>
        </p:nvGraphicFramePr>
        <p:xfrm>
          <a:off x="395536" y="1268760"/>
          <a:ext cx="792088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Symbol zastępczy zawartości 3">
            <a:extLst>
              <a:ext uri="{FF2B5EF4-FFF2-40B4-BE49-F238E27FC236}">
                <a16:creationId xmlns:a16="http://schemas.microsoft.com/office/drawing/2014/main" id="{B7EA4525-D654-6544-6F5A-45E14CAE9388}"/>
              </a:ext>
            </a:extLst>
          </p:cNvPr>
          <p:cNvGraphicFramePr>
            <a:graphicFrameLocks/>
          </p:cNvGraphicFramePr>
          <p:nvPr>
            <p:extLst>
              <p:ext uri="{D42A27DB-BD31-4B8C-83A1-F6EECF244321}">
                <p14:modId xmlns:p14="http://schemas.microsoft.com/office/powerpoint/2010/main" val="2249598053"/>
              </p:ext>
            </p:extLst>
          </p:nvPr>
        </p:nvGraphicFramePr>
        <p:xfrm>
          <a:off x="1115616" y="5068750"/>
          <a:ext cx="6048672" cy="10409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8871512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CC4089-279A-C9A1-3572-A603E4B37874}"/>
              </a:ext>
            </a:extLst>
          </p:cNvPr>
          <p:cNvSpPr>
            <a:spLocks noGrp="1"/>
          </p:cNvSpPr>
          <p:nvPr>
            <p:ph type="title"/>
          </p:nvPr>
        </p:nvSpPr>
        <p:spPr>
          <a:xfrm>
            <a:off x="457200" y="274638"/>
            <a:ext cx="7467600" cy="1143000"/>
          </a:xfrm>
        </p:spPr>
        <p:txBody>
          <a:bodyPr wrap="square" anchor="t">
            <a:normAutofit/>
          </a:bodyPr>
          <a:lstStyle/>
          <a:p>
            <a:pPr algn="ctr">
              <a:lnSpc>
                <a:spcPct val="90000"/>
              </a:lnSpc>
            </a:pPr>
            <a:r>
              <a:rPr lang="en-GB" sz="2400" dirty="0">
                <a:solidFill>
                  <a:schemeClr val="accent1">
                    <a:lumMod val="20000"/>
                    <a:lumOff val="80000"/>
                  </a:schemeClr>
                </a:solidFill>
              </a:rPr>
              <a:t>Jak?  5 </a:t>
            </a:r>
            <a:r>
              <a:rPr lang="en-GB" sz="2400" dirty="0" err="1">
                <a:solidFill>
                  <a:schemeClr val="accent1">
                    <a:lumMod val="20000"/>
                    <a:lumOff val="80000"/>
                  </a:schemeClr>
                </a:solidFill>
              </a:rPr>
              <a:t>rekomendowanych</a:t>
            </a:r>
            <a:r>
              <a:rPr lang="en-GB" sz="2400" dirty="0">
                <a:solidFill>
                  <a:schemeClr val="accent1">
                    <a:lumMod val="20000"/>
                    <a:lumOff val="80000"/>
                  </a:schemeClr>
                </a:solidFill>
              </a:rPr>
              <a:t> </a:t>
            </a:r>
            <a:r>
              <a:rPr lang="en-GB" sz="2400" dirty="0" err="1">
                <a:solidFill>
                  <a:schemeClr val="accent1">
                    <a:lumMod val="20000"/>
                    <a:lumOff val="80000"/>
                  </a:schemeClr>
                </a:solidFill>
              </a:rPr>
              <a:t>obszarów</a:t>
            </a:r>
            <a:endParaRPr lang="en-GB" sz="2400" dirty="0">
              <a:solidFill>
                <a:schemeClr val="accent1">
                  <a:lumMod val="20000"/>
                  <a:lumOff val="80000"/>
                </a:schemeClr>
              </a:solidFill>
            </a:endParaRPr>
          </a:p>
        </p:txBody>
      </p:sp>
      <p:graphicFrame>
        <p:nvGraphicFramePr>
          <p:cNvPr id="29" name="Symbol zastępczy zawartości 28">
            <a:extLst>
              <a:ext uri="{FF2B5EF4-FFF2-40B4-BE49-F238E27FC236}">
                <a16:creationId xmlns:a16="http://schemas.microsoft.com/office/drawing/2014/main" id="{782D26B4-D95E-CC0B-7C5B-19948CDC0F10}"/>
              </a:ext>
            </a:extLst>
          </p:cNvPr>
          <p:cNvGraphicFramePr>
            <a:graphicFrameLocks noGrp="1"/>
          </p:cNvGraphicFramePr>
          <p:nvPr>
            <p:ph idx="1"/>
            <p:extLst>
              <p:ext uri="{D42A27DB-BD31-4B8C-83A1-F6EECF244321}">
                <p14:modId xmlns:p14="http://schemas.microsoft.com/office/powerpoint/2010/main" val="1424643680"/>
              </p:ext>
            </p:extLst>
          </p:nvPr>
        </p:nvGraphicFramePr>
        <p:xfrm>
          <a:off x="457200" y="1124744"/>
          <a:ext cx="7931224"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413701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D08857C-2809-A746-E4F8-7B2168D623CD}"/>
              </a:ext>
            </a:extLst>
          </p:cNvPr>
          <p:cNvSpPr>
            <a:spLocks noGrp="1"/>
          </p:cNvSpPr>
          <p:nvPr>
            <p:ph type="title"/>
          </p:nvPr>
        </p:nvSpPr>
        <p:spPr>
          <a:xfrm>
            <a:off x="457200" y="274638"/>
            <a:ext cx="7467600" cy="1143000"/>
          </a:xfrm>
        </p:spPr>
        <p:txBody>
          <a:bodyPr wrap="square" anchor="t">
            <a:normAutofit/>
          </a:bodyPr>
          <a:lstStyle/>
          <a:p>
            <a:pPr algn="ctr"/>
            <a:r>
              <a:rPr lang="en-GB" sz="2400" dirty="0">
                <a:solidFill>
                  <a:schemeClr val="accent1">
                    <a:lumMod val="40000"/>
                    <a:lumOff val="60000"/>
                  </a:schemeClr>
                </a:solidFill>
              </a:rPr>
              <a:t>Jak?- jak </a:t>
            </a:r>
            <a:r>
              <a:rPr lang="en-GB" sz="2400" dirty="0" err="1">
                <a:solidFill>
                  <a:schemeClr val="accent1">
                    <a:lumMod val="40000"/>
                    <a:lumOff val="60000"/>
                  </a:schemeClr>
                </a:solidFill>
              </a:rPr>
              <a:t>powstawał</a:t>
            </a:r>
            <a:r>
              <a:rPr lang="en-GB" sz="2400" dirty="0">
                <a:solidFill>
                  <a:schemeClr val="accent1">
                    <a:lumMod val="40000"/>
                    <a:lumOff val="60000"/>
                  </a:schemeClr>
                </a:solidFill>
              </a:rPr>
              <a:t> GEP </a:t>
            </a:r>
            <a:r>
              <a:rPr lang="en-GB" sz="2400" dirty="0" err="1">
                <a:solidFill>
                  <a:schemeClr val="accent1">
                    <a:lumMod val="40000"/>
                    <a:lumOff val="60000"/>
                  </a:schemeClr>
                </a:solidFill>
              </a:rPr>
              <a:t>dla</a:t>
            </a:r>
            <a:r>
              <a:rPr lang="en-GB" sz="2400" dirty="0">
                <a:solidFill>
                  <a:schemeClr val="accent1">
                    <a:lumMod val="40000"/>
                    <a:lumOff val="60000"/>
                  </a:schemeClr>
                </a:solidFill>
              </a:rPr>
              <a:t> ATH</a:t>
            </a:r>
          </a:p>
        </p:txBody>
      </p:sp>
      <p:pic>
        <p:nvPicPr>
          <p:cNvPr id="8" name="Symbol zastępczy zawartości 7" descr="Burza mózgów zespołu biznesowego">
            <a:extLst>
              <a:ext uri="{FF2B5EF4-FFF2-40B4-BE49-F238E27FC236}">
                <a16:creationId xmlns:a16="http://schemas.microsoft.com/office/drawing/2014/main" id="{795570EA-0158-3417-1F07-AFC6F087676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200" y="1916832"/>
            <a:ext cx="4049216" cy="3384376"/>
          </a:xfrm>
        </p:spPr>
      </p:pic>
      <p:graphicFrame>
        <p:nvGraphicFramePr>
          <p:cNvPr id="4" name="Symbol zastępczy zawartości 3">
            <a:extLst>
              <a:ext uri="{FF2B5EF4-FFF2-40B4-BE49-F238E27FC236}">
                <a16:creationId xmlns:a16="http://schemas.microsoft.com/office/drawing/2014/main" id="{318E78EF-B71B-0914-367D-90294D8D059B}"/>
              </a:ext>
            </a:extLst>
          </p:cNvPr>
          <p:cNvGraphicFramePr>
            <a:graphicFrameLocks noGrp="1"/>
          </p:cNvGraphicFramePr>
          <p:nvPr>
            <p:ph sz="half" idx="1"/>
            <p:extLst>
              <p:ext uri="{D42A27DB-BD31-4B8C-83A1-F6EECF244321}">
                <p14:modId xmlns:p14="http://schemas.microsoft.com/office/powerpoint/2010/main" val="1469683626"/>
              </p:ext>
            </p:extLst>
          </p:nvPr>
        </p:nvGraphicFramePr>
        <p:xfrm>
          <a:off x="-972616" y="1206537"/>
          <a:ext cx="7489641" cy="4804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661007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BF7231-B834-EF2A-CFAD-90426C2182A3}"/>
              </a:ext>
            </a:extLst>
          </p:cNvPr>
          <p:cNvSpPr>
            <a:spLocks noGrp="1"/>
          </p:cNvSpPr>
          <p:nvPr>
            <p:ph type="title"/>
          </p:nvPr>
        </p:nvSpPr>
        <p:spPr/>
        <p:txBody>
          <a:bodyPr anchor="t"/>
          <a:lstStyle/>
          <a:p>
            <a:pPr algn="ctr"/>
            <a:r>
              <a:rPr lang="en-GB" sz="2400" dirty="0">
                <a:solidFill>
                  <a:schemeClr val="accent1">
                    <a:lumMod val="20000"/>
                    <a:lumOff val="80000"/>
                  </a:schemeClr>
                </a:solidFill>
              </a:rPr>
              <a:t>Co?- </a:t>
            </a:r>
            <a:r>
              <a:rPr lang="en-GB" sz="2400" dirty="0" err="1">
                <a:solidFill>
                  <a:schemeClr val="accent1">
                    <a:lumMod val="20000"/>
                    <a:lumOff val="80000"/>
                  </a:schemeClr>
                </a:solidFill>
              </a:rPr>
              <a:t>Cel</a:t>
            </a:r>
            <a:r>
              <a:rPr lang="en-GB" sz="2400" dirty="0">
                <a:solidFill>
                  <a:schemeClr val="accent1">
                    <a:lumMod val="20000"/>
                    <a:lumOff val="80000"/>
                  </a:schemeClr>
                </a:solidFill>
              </a:rPr>
              <a:t> GEP </a:t>
            </a:r>
            <a:r>
              <a:rPr lang="en-GB" sz="2400" dirty="0" err="1">
                <a:solidFill>
                  <a:schemeClr val="accent1">
                    <a:lumMod val="20000"/>
                    <a:lumOff val="80000"/>
                  </a:schemeClr>
                </a:solidFill>
              </a:rPr>
              <a:t>dla</a:t>
            </a:r>
            <a:r>
              <a:rPr lang="en-GB" sz="2400" dirty="0">
                <a:solidFill>
                  <a:schemeClr val="accent1">
                    <a:lumMod val="20000"/>
                    <a:lumOff val="80000"/>
                  </a:schemeClr>
                </a:solidFill>
              </a:rPr>
              <a:t> ATH</a:t>
            </a:r>
          </a:p>
        </p:txBody>
      </p:sp>
      <p:graphicFrame>
        <p:nvGraphicFramePr>
          <p:cNvPr id="10" name="Symbol zastępczy zawartości 9">
            <a:extLst>
              <a:ext uri="{FF2B5EF4-FFF2-40B4-BE49-F238E27FC236}">
                <a16:creationId xmlns:a16="http://schemas.microsoft.com/office/drawing/2014/main" id="{CC729FAE-180C-B867-3918-A70F76EFD863}"/>
              </a:ext>
            </a:extLst>
          </p:cNvPr>
          <p:cNvGraphicFramePr>
            <a:graphicFrameLocks noGrp="1"/>
          </p:cNvGraphicFramePr>
          <p:nvPr>
            <p:ph idx="1"/>
            <p:extLst>
              <p:ext uri="{D42A27DB-BD31-4B8C-83A1-F6EECF244321}">
                <p14:modId xmlns:p14="http://schemas.microsoft.com/office/powerpoint/2010/main" val="1871425967"/>
              </p:ext>
            </p:extLst>
          </p:nvPr>
        </p:nvGraphicFramePr>
        <p:xfrm>
          <a:off x="0" y="692696"/>
          <a:ext cx="9036496"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29237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7D08D6-F00B-507A-23D6-3748C3ED8FE7}"/>
              </a:ext>
            </a:extLst>
          </p:cNvPr>
          <p:cNvSpPr>
            <a:spLocks noGrp="1"/>
          </p:cNvSpPr>
          <p:nvPr>
            <p:ph type="title"/>
          </p:nvPr>
        </p:nvSpPr>
        <p:spPr/>
        <p:txBody>
          <a:bodyPr anchor="t"/>
          <a:lstStyle/>
          <a:p>
            <a:pPr algn="ctr"/>
            <a:r>
              <a:rPr lang="en-GB" sz="2400" dirty="0">
                <a:solidFill>
                  <a:schemeClr val="accent1">
                    <a:lumMod val="20000"/>
                    <a:lumOff val="80000"/>
                  </a:schemeClr>
                </a:solidFill>
              </a:rPr>
              <a:t>Co? –</a:t>
            </a:r>
            <a:r>
              <a:rPr lang="en-GB" sz="2400" dirty="0" err="1">
                <a:solidFill>
                  <a:schemeClr val="accent1">
                    <a:lumMod val="20000"/>
                    <a:lumOff val="80000"/>
                  </a:schemeClr>
                </a:solidFill>
              </a:rPr>
              <a:t>Struktura</a:t>
            </a:r>
            <a:r>
              <a:rPr lang="en-GB" sz="2400" dirty="0">
                <a:solidFill>
                  <a:schemeClr val="accent1">
                    <a:lumMod val="20000"/>
                    <a:lumOff val="80000"/>
                  </a:schemeClr>
                </a:solidFill>
              </a:rPr>
              <a:t> GEP </a:t>
            </a:r>
            <a:r>
              <a:rPr lang="en-GB" sz="2400" dirty="0" err="1">
                <a:solidFill>
                  <a:schemeClr val="accent1">
                    <a:lumMod val="20000"/>
                    <a:lumOff val="80000"/>
                  </a:schemeClr>
                </a:solidFill>
              </a:rPr>
              <a:t>dla</a:t>
            </a:r>
            <a:r>
              <a:rPr lang="en-GB" sz="2400" dirty="0">
                <a:solidFill>
                  <a:schemeClr val="accent1">
                    <a:lumMod val="20000"/>
                    <a:lumOff val="80000"/>
                  </a:schemeClr>
                </a:solidFill>
              </a:rPr>
              <a:t> ATH</a:t>
            </a:r>
          </a:p>
        </p:txBody>
      </p:sp>
      <p:sp>
        <p:nvSpPr>
          <p:cNvPr id="3" name="Symbol zastępczy zawartości 2">
            <a:extLst>
              <a:ext uri="{FF2B5EF4-FFF2-40B4-BE49-F238E27FC236}">
                <a16:creationId xmlns:a16="http://schemas.microsoft.com/office/drawing/2014/main" id="{6F305C30-4CA0-BD43-EF8A-B265DDD0FE3F}"/>
              </a:ext>
            </a:extLst>
          </p:cNvPr>
          <p:cNvSpPr>
            <a:spLocks noGrp="1"/>
          </p:cNvSpPr>
          <p:nvPr>
            <p:ph idx="1"/>
          </p:nvPr>
        </p:nvSpPr>
        <p:spPr>
          <a:xfrm>
            <a:off x="899592" y="1052736"/>
            <a:ext cx="7467600" cy="4929411"/>
          </a:xfrm>
        </p:spPr>
        <p:txBody>
          <a:bodyPr/>
          <a:lstStyle/>
          <a:p>
            <a:pPr marL="66992" indent="0" algn="just">
              <a:lnSpc>
                <a:spcPct val="150000"/>
              </a:lnSpc>
              <a:buNone/>
            </a:pPr>
            <a:r>
              <a:rPr lang="pl-PL" sz="2000" dirty="0">
                <a:solidFill>
                  <a:srgbClr val="002060"/>
                </a:solidFill>
                <a:effectLst/>
                <a:latin typeface="+mj-lt"/>
                <a:ea typeface="Calibri" panose="020F0502020204030204" pitchFamily="34" charset="0"/>
                <a:cs typeface="Arial" panose="020B0604020202020204" pitchFamily="34" charset="0"/>
              </a:rPr>
              <a:t>Struktura Planu Równości obejmuje:</a:t>
            </a:r>
            <a:endParaRPr lang="pl-PL" sz="2000" dirty="0">
              <a:solidFill>
                <a:srgbClr val="002060"/>
              </a:solidFill>
              <a:effectLst/>
              <a:latin typeface="+mj-lt"/>
              <a:ea typeface="Calibri" panose="020F0502020204030204" pitchFamily="34" charset="0"/>
              <a:cs typeface="Times New Roman" panose="02020603050405020304" pitchFamily="18" charset="0"/>
            </a:endParaRPr>
          </a:p>
          <a:p>
            <a:pPr algn="just">
              <a:lnSpc>
                <a:spcPct val="150000"/>
              </a:lnSpc>
            </a:pPr>
            <a:r>
              <a:rPr lang="pl-PL" sz="2000" b="1" dirty="0">
                <a:solidFill>
                  <a:srgbClr val="FFC000"/>
                </a:solidFill>
                <a:effectLst/>
                <a:latin typeface="+mj-lt"/>
                <a:ea typeface="Calibri" panose="020F0502020204030204" pitchFamily="34" charset="0"/>
                <a:cs typeface="Arial" panose="020B0604020202020204" pitchFamily="34" charset="0"/>
              </a:rPr>
              <a:t>DIAGNOZĘ INSTYTUCJONALNĄ </a:t>
            </a:r>
            <a:r>
              <a:rPr lang="pl-PL" sz="2000" dirty="0">
                <a:solidFill>
                  <a:srgbClr val="002060"/>
                </a:solidFill>
                <a:effectLst/>
                <a:latin typeface="+mj-lt"/>
                <a:ea typeface="Calibri" panose="020F0502020204030204" pitchFamily="34" charset="0"/>
                <a:cs typeface="Arial" panose="020B0604020202020204" pitchFamily="34" charset="0"/>
              </a:rPr>
              <a:t>(w tym podstawy prawne sporządzenia </a:t>
            </a:r>
            <a:r>
              <a:rPr lang="pl-PL" sz="2000" dirty="0">
                <a:solidFill>
                  <a:srgbClr val="002060"/>
                </a:solidFill>
                <a:latin typeface="+mj-lt"/>
                <a:ea typeface="Calibri" panose="020F0502020204030204" pitchFamily="34" charset="0"/>
                <a:cs typeface="Arial" panose="020B0604020202020204" pitchFamily="34" charset="0"/>
              </a:rPr>
              <a:t>Planu) </a:t>
            </a:r>
          </a:p>
          <a:p>
            <a:pPr algn="just">
              <a:lnSpc>
                <a:spcPct val="150000"/>
              </a:lnSpc>
            </a:pPr>
            <a:r>
              <a:rPr lang="pl-PL" sz="2000" b="1" dirty="0">
                <a:solidFill>
                  <a:srgbClr val="FFC000"/>
                </a:solidFill>
                <a:effectLst/>
                <a:latin typeface="+mj-lt"/>
                <a:ea typeface="Calibri" panose="020F0502020204030204" pitchFamily="34" charset="0"/>
                <a:cs typeface="Arial" panose="020B0604020202020204" pitchFamily="34" charset="0"/>
              </a:rPr>
              <a:t>DIAGNOZĘ SPOŁECZNĄ </a:t>
            </a:r>
            <a:r>
              <a:rPr lang="pl-PL" sz="2000" dirty="0">
                <a:solidFill>
                  <a:srgbClr val="002060"/>
                </a:solidFill>
                <a:effectLst/>
                <a:latin typeface="+mj-lt"/>
                <a:ea typeface="Calibri" panose="020F0502020204030204" pitchFamily="34" charset="0"/>
                <a:cs typeface="Arial" panose="020B0604020202020204" pitchFamily="34" charset="0"/>
              </a:rPr>
              <a:t>obejmującą wyniki badania ankietowego przeprowadzonego w okresie od lutego do kwietnia 2022 roku wśród osób zatrudnionych oraz studiujących w ATH </a:t>
            </a:r>
            <a:endParaRPr lang="pl-PL" sz="2000" dirty="0">
              <a:solidFill>
                <a:srgbClr val="002060"/>
              </a:solidFill>
              <a:effectLst/>
              <a:latin typeface="+mj-lt"/>
              <a:ea typeface="Calibri" panose="020F0502020204030204" pitchFamily="34" charset="0"/>
              <a:cs typeface="Times New Roman" panose="02020603050405020304" pitchFamily="18" charset="0"/>
            </a:endParaRPr>
          </a:p>
          <a:p>
            <a:pPr algn="just">
              <a:lnSpc>
                <a:spcPct val="150000"/>
              </a:lnSpc>
            </a:pPr>
            <a:r>
              <a:rPr lang="pl-PL" sz="2000" b="1" dirty="0">
                <a:solidFill>
                  <a:srgbClr val="FFC000"/>
                </a:solidFill>
                <a:effectLst/>
                <a:latin typeface="+mj-lt"/>
                <a:ea typeface="Calibri" panose="020F0502020204030204" pitchFamily="34" charset="0"/>
                <a:cs typeface="Arial" panose="020B0604020202020204" pitchFamily="34" charset="0"/>
              </a:rPr>
              <a:t>MAPĘ PROBLEMÓW</a:t>
            </a:r>
          </a:p>
          <a:p>
            <a:pPr algn="just">
              <a:lnSpc>
                <a:spcPct val="150000"/>
              </a:lnSpc>
            </a:pPr>
            <a:r>
              <a:rPr lang="pl-PL" sz="2000" b="1" dirty="0">
                <a:solidFill>
                  <a:srgbClr val="FFC000"/>
                </a:solidFill>
                <a:effectLst/>
                <a:latin typeface="+mj-lt"/>
                <a:ea typeface="Calibri" panose="020F0502020204030204" pitchFamily="34" charset="0"/>
                <a:cs typeface="Arial" panose="020B0604020202020204" pitchFamily="34" charset="0"/>
              </a:rPr>
              <a:t>ANALIZĘ SWOT</a:t>
            </a:r>
            <a:endParaRPr lang="pl-PL" sz="2000" b="1" dirty="0">
              <a:solidFill>
                <a:srgbClr val="FFC000"/>
              </a:solidFill>
              <a:effectLst/>
              <a:latin typeface="+mj-lt"/>
              <a:ea typeface="Calibri" panose="020F0502020204030204" pitchFamily="34" charset="0"/>
              <a:cs typeface="Times New Roman" panose="02020603050405020304" pitchFamily="18" charset="0"/>
            </a:endParaRPr>
          </a:p>
          <a:p>
            <a:pPr algn="just">
              <a:lnSpc>
                <a:spcPct val="150000"/>
              </a:lnSpc>
            </a:pPr>
            <a:r>
              <a:rPr lang="pl-PL" sz="2000" b="1" dirty="0">
                <a:solidFill>
                  <a:srgbClr val="FFC000"/>
                </a:solidFill>
                <a:latin typeface="+mj-lt"/>
                <a:ea typeface="Calibri" panose="020F0502020204030204" pitchFamily="34" charset="0"/>
                <a:cs typeface="Arial" panose="020B0604020202020204" pitchFamily="34" charset="0"/>
              </a:rPr>
              <a:t>PLAN DZIAŁANIA </a:t>
            </a:r>
            <a:r>
              <a:rPr lang="pl-PL" sz="2000" dirty="0">
                <a:solidFill>
                  <a:srgbClr val="002060"/>
                </a:solidFill>
                <a:latin typeface="+mj-lt"/>
                <a:ea typeface="Calibri" panose="020F0502020204030204" pitchFamily="34" charset="0"/>
                <a:cs typeface="Arial" panose="020B0604020202020204" pitchFamily="34" charset="0"/>
              </a:rPr>
              <a:t>-</a:t>
            </a:r>
            <a:r>
              <a:rPr lang="pl-PL" sz="2000" dirty="0">
                <a:solidFill>
                  <a:srgbClr val="FFC000"/>
                </a:solidFill>
                <a:latin typeface="+mj-lt"/>
                <a:ea typeface="Calibri" panose="020F0502020204030204" pitchFamily="34" charset="0"/>
                <a:cs typeface="Arial" panose="020B0604020202020204" pitchFamily="34" charset="0"/>
              </a:rPr>
              <a:t> </a:t>
            </a:r>
            <a:r>
              <a:rPr lang="pl-PL" sz="2000" dirty="0">
                <a:solidFill>
                  <a:srgbClr val="002060"/>
                </a:solidFill>
                <a:effectLst/>
                <a:latin typeface="+mj-lt"/>
                <a:ea typeface="Calibri" panose="020F0502020204030204" pitchFamily="34" charset="0"/>
                <a:cs typeface="Arial" panose="020B0604020202020204" pitchFamily="34" charset="0"/>
              </a:rPr>
              <a:t>szczegółowe cele i działania w okresie 2023-2024</a:t>
            </a:r>
            <a:endParaRPr lang="pl-PL" sz="2000" dirty="0">
              <a:solidFill>
                <a:srgbClr val="002060"/>
              </a:solidFill>
              <a:effectLst/>
              <a:latin typeface="+mj-lt"/>
              <a:ea typeface="Calibri" panose="020F0502020204030204" pitchFamily="34" charset="0"/>
              <a:cs typeface="Times New Roman" panose="02020603050405020304" pitchFamily="18" charset="0"/>
            </a:endParaRPr>
          </a:p>
          <a:p>
            <a:endParaRPr lang="en-GB" sz="2000" dirty="0">
              <a:solidFill>
                <a:srgbClr val="002060"/>
              </a:solidFill>
              <a:latin typeface="+mj-lt"/>
            </a:endParaRPr>
          </a:p>
        </p:txBody>
      </p:sp>
    </p:spTree>
    <p:extLst>
      <p:ext uri="{BB962C8B-B14F-4D97-AF65-F5344CB8AC3E}">
        <p14:creationId xmlns:p14="http://schemas.microsoft.com/office/powerpoint/2010/main" val="154067951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02CE3D-8109-4C9B-54B9-DD22F374B058}"/>
              </a:ext>
            </a:extLst>
          </p:cNvPr>
          <p:cNvSpPr>
            <a:spLocks noGrp="1"/>
          </p:cNvSpPr>
          <p:nvPr>
            <p:ph type="title"/>
          </p:nvPr>
        </p:nvSpPr>
        <p:spPr>
          <a:xfrm>
            <a:off x="539552" y="203745"/>
            <a:ext cx="7467600" cy="1143000"/>
          </a:xfrm>
        </p:spPr>
        <p:txBody>
          <a:bodyPr anchor="t"/>
          <a:lstStyle/>
          <a:p>
            <a:pPr algn="ctr"/>
            <a:r>
              <a:rPr lang="en-GB" sz="2400" dirty="0" err="1">
                <a:solidFill>
                  <a:schemeClr val="accent1">
                    <a:lumMod val="20000"/>
                    <a:lumOff val="80000"/>
                  </a:schemeClr>
                </a:solidFill>
              </a:rPr>
              <a:t>Podstawy</a:t>
            </a:r>
            <a:r>
              <a:rPr lang="en-GB" sz="2400" dirty="0">
                <a:solidFill>
                  <a:schemeClr val="accent1">
                    <a:lumMod val="20000"/>
                    <a:lumOff val="80000"/>
                  </a:schemeClr>
                </a:solidFill>
              </a:rPr>
              <a:t> </a:t>
            </a:r>
            <a:r>
              <a:rPr lang="en-GB" sz="2400" dirty="0" err="1">
                <a:solidFill>
                  <a:schemeClr val="accent1">
                    <a:lumMod val="20000"/>
                    <a:lumOff val="80000"/>
                  </a:schemeClr>
                </a:solidFill>
              </a:rPr>
              <a:t>prawne</a:t>
            </a:r>
            <a:r>
              <a:rPr lang="en-GB" sz="2400" dirty="0">
                <a:solidFill>
                  <a:schemeClr val="accent1">
                    <a:lumMod val="20000"/>
                    <a:lumOff val="80000"/>
                  </a:schemeClr>
                </a:solidFill>
              </a:rPr>
              <a:t> – </a:t>
            </a:r>
            <a:r>
              <a:rPr lang="en-GB" sz="2400" dirty="0" err="1">
                <a:solidFill>
                  <a:schemeClr val="accent1">
                    <a:lumMod val="20000"/>
                    <a:lumOff val="80000"/>
                  </a:schemeClr>
                </a:solidFill>
              </a:rPr>
              <a:t>wybrane</a:t>
            </a:r>
            <a:r>
              <a:rPr lang="en-GB" sz="2400" dirty="0">
                <a:solidFill>
                  <a:schemeClr val="accent1">
                    <a:lumMod val="20000"/>
                    <a:lumOff val="80000"/>
                  </a:schemeClr>
                </a:solidFill>
              </a:rPr>
              <a:t> </a:t>
            </a:r>
            <a:r>
              <a:rPr lang="en-GB" sz="2400" dirty="0" err="1">
                <a:solidFill>
                  <a:schemeClr val="accent1">
                    <a:lumMod val="20000"/>
                    <a:lumOff val="80000"/>
                  </a:schemeClr>
                </a:solidFill>
              </a:rPr>
              <a:t>regulacje</a:t>
            </a:r>
            <a:r>
              <a:rPr lang="en-GB" sz="2400" dirty="0">
                <a:solidFill>
                  <a:schemeClr val="accent1">
                    <a:lumMod val="20000"/>
                    <a:lumOff val="80000"/>
                  </a:schemeClr>
                </a:solidFill>
              </a:rPr>
              <a:t> </a:t>
            </a:r>
            <a:r>
              <a:rPr lang="en-GB" sz="2400" dirty="0" err="1">
                <a:solidFill>
                  <a:schemeClr val="accent1">
                    <a:lumMod val="20000"/>
                    <a:lumOff val="80000"/>
                  </a:schemeClr>
                </a:solidFill>
              </a:rPr>
              <a:t>krajowe</a:t>
            </a:r>
            <a:r>
              <a:rPr lang="en-GB" sz="2400" dirty="0">
                <a:solidFill>
                  <a:schemeClr val="accent1">
                    <a:lumMod val="20000"/>
                    <a:lumOff val="80000"/>
                  </a:schemeClr>
                </a:solidFill>
              </a:rPr>
              <a:t> I </a:t>
            </a:r>
            <a:r>
              <a:rPr lang="en-GB" sz="2400" dirty="0" err="1">
                <a:solidFill>
                  <a:schemeClr val="accent1">
                    <a:lumMod val="20000"/>
                    <a:lumOff val="80000"/>
                  </a:schemeClr>
                </a:solidFill>
              </a:rPr>
              <a:t>międzynarodowe</a:t>
            </a:r>
            <a:endParaRPr lang="en-GB" sz="2400" dirty="0">
              <a:solidFill>
                <a:schemeClr val="accent1">
                  <a:lumMod val="20000"/>
                  <a:lumOff val="80000"/>
                </a:schemeClr>
              </a:solidFill>
            </a:endParaRPr>
          </a:p>
        </p:txBody>
      </p:sp>
      <p:sp>
        <p:nvSpPr>
          <p:cNvPr id="3" name="Symbol zastępczy zawartości 2">
            <a:extLst>
              <a:ext uri="{FF2B5EF4-FFF2-40B4-BE49-F238E27FC236}">
                <a16:creationId xmlns:a16="http://schemas.microsoft.com/office/drawing/2014/main" id="{96F3A727-0C52-3E03-6350-33C7743BE450}"/>
              </a:ext>
            </a:extLst>
          </p:cNvPr>
          <p:cNvSpPr>
            <a:spLocks noGrp="1"/>
          </p:cNvSpPr>
          <p:nvPr>
            <p:ph idx="1"/>
          </p:nvPr>
        </p:nvSpPr>
        <p:spPr>
          <a:xfrm>
            <a:off x="838200" y="1124744"/>
            <a:ext cx="7467600" cy="4958011"/>
          </a:xfrm>
        </p:spPr>
        <p:txBody>
          <a:bodyPr/>
          <a:lstStyle/>
          <a:p>
            <a:r>
              <a:rPr lang="pl-PL" sz="1800" dirty="0">
                <a:solidFill>
                  <a:srgbClr val="0070C0"/>
                </a:solidFill>
                <a:effectLst/>
                <a:latin typeface="Cambria" panose="02040503050406030204" pitchFamily="18" charset="0"/>
                <a:ea typeface="Calibri" panose="020F0502020204030204" pitchFamily="34" charset="0"/>
                <a:cs typeface="Arial" panose="020B0604020202020204" pitchFamily="34" charset="0"/>
              </a:rPr>
              <a:t>Powszechna Deklaracja Praw Człowieka</a:t>
            </a:r>
          </a:p>
          <a:p>
            <a:r>
              <a:rPr lang="pl-PL" sz="1800" dirty="0">
                <a:solidFill>
                  <a:srgbClr val="0070C0"/>
                </a:solidFill>
                <a:effectLst/>
                <a:latin typeface="Cambria" panose="02040503050406030204" pitchFamily="18" charset="0"/>
                <a:ea typeface="Calibri" panose="020F0502020204030204" pitchFamily="34" charset="0"/>
                <a:cs typeface="Arial" panose="020B0604020202020204" pitchFamily="34" charset="0"/>
              </a:rPr>
              <a:t>Konwencja w sprawie likwidacji wszelkich form dyskryminacji </a:t>
            </a:r>
            <a:r>
              <a:rPr lang="pl-PL" sz="1800" dirty="0">
                <a:solidFill>
                  <a:srgbClr val="0070C0"/>
                </a:solidFill>
                <a:latin typeface="Cambria" panose="02040503050406030204" pitchFamily="18" charset="0"/>
                <a:ea typeface="Calibri" panose="020F0502020204030204" pitchFamily="34" charset="0"/>
                <a:cs typeface="Arial" panose="020B0604020202020204" pitchFamily="34" charset="0"/>
              </a:rPr>
              <a:t>k</a:t>
            </a:r>
            <a:r>
              <a:rPr lang="pl-PL" sz="1800" dirty="0">
                <a:solidFill>
                  <a:srgbClr val="0070C0"/>
                </a:solidFill>
                <a:effectLst/>
                <a:latin typeface="Cambria" panose="02040503050406030204" pitchFamily="18" charset="0"/>
                <a:ea typeface="Calibri" panose="020F0502020204030204" pitchFamily="34" charset="0"/>
                <a:cs typeface="Arial" panose="020B0604020202020204" pitchFamily="34" charset="0"/>
              </a:rPr>
              <a:t>obiet</a:t>
            </a:r>
          </a:p>
          <a:p>
            <a:r>
              <a:rPr lang="pl-PL" sz="1800" dirty="0">
                <a:solidFill>
                  <a:srgbClr val="0070C0"/>
                </a:solidFill>
                <a:effectLst/>
                <a:latin typeface="Cambria" panose="02040503050406030204" pitchFamily="18" charset="0"/>
                <a:ea typeface="Calibri" panose="020F0502020204030204" pitchFamily="34" charset="0"/>
                <a:cs typeface="Arial" panose="020B0604020202020204" pitchFamily="34" charset="0"/>
              </a:rPr>
              <a:t>Unia równości: Strategia KE na rzecz Równouprawnienia Płci na lata 2020–2025</a:t>
            </a:r>
            <a:r>
              <a:rPr lang="pl-PL" sz="1800" dirty="0">
                <a:solidFill>
                  <a:srgbClr val="0070C0"/>
                </a:solidFill>
                <a:latin typeface="Cambria" panose="02040503050406030204" pitchFamily="18" charset="0"/>
                <a:ea typeface="Calibri" panose="020F0502020204030204" pitchFamily="34" charset="0"/>
                <a:cs typeface="Arial" panose="020B0604020202020204" pitchFamily="34" charset="0"/>
              </a:rPr>
              <a:t> </a:t>
            </a:r>
          </a:p>
          <a:p>
            <a:r>
              <a:rPr lang="pl-PL" sz="1800" dirty="0">
                <a:solidFill>
                  <a:srgbClr val="0070C0"/>
                </a:solidFill>
                <a:effectLst/>
                <a:latin typeface="Cambria" panose="02040503050406030204" pitchFamily="18" charset="0"/>
                <a:ea typeface="Calibri" panose="020F0502020204030204" pitchFamily="34" charset="0"/>
                <a:cs typeface="Arial" panose="020B0604020202020204" pitchFamily="34" charset="0"/>
              </a:rPr>
              <a:t>Europejska Karta Naukowca</a:t>
            </a:r>
          </a:p>
          <a:p>
            <a:r>
              <a:rPr lang="pl-PL" sz="1800" dirty="0">
                <a:solidFill>
                  <a:srgbClr val="0070C0"/>
                </a:solidFill>
                <a:effectLst/>
                <a:latin typeface="Cambria" panose="02040503050406030204" pitchFamily="18" charset="0"/>
                <a:ea typeface="Calibri" panose="020F0502020204030204" pitchFamily="34" charset="0"/>
                <a:cs typeface="Arial" panose="020B0604020202020204" pitchFamily="34" charset="0"/>
              </a:rPr>
              <a:t>Kodeks postępowania przy rekrutacji pracowników naukowych </a:t>
            </a:r>
            <a:r>
              <a:rPr lang="pl-PL" sz="1800" dirty="0">
                <a:solidFill>
                  <a:srgbClr val="0070C0"/>
                </a:solidFill>
                <a:latin typeface="Cambria" panose="02040503050406030204" pitchFamily="18" charset="0"/>
                <a:ea typeface="Calibri" panose="020F0502020204030204" pitchFamily="34" charset="0"/>
                <a:cs typeface="Arial" panose="020B0604020202020204" pitchFamily="34" charset="0"/>
              </a:rPr>
              <a:t>(Charter &amp; </a:t>
            </a:r>
            <a:r>
              <a:rPr lang="pl-PL" sz="1800" dirty="0" err="1">
                <a:solidFill>
                  <a:srgbClr val="0070C0"/>
                </a:solidFill>
                <a:latin typeface="Cambria" panose="02040503050406030204" pitchFamily="18" charset="0"/>
                <a:ea typeface="Calibri" panose="020F0502020204030204" pitchFamily="34" charset="0"/>
                <a:cs typeface="Arial" panose="020B0604020202020204" pitchFamily="34" charset="0"/>
              </a:rPr>
              <a:t>Code</a:t>
            </a:r>
            <a:r>
              <a:rPr lang="pl-PL" sz="1800" dirty="0">
                <a:solidFill>
                  <a:srgbClr val="0070C0"/>
                </a:solidFill>
                <a:latin typeface="Cambria" panose="02040503050406030204" pitchFamily="18" charset="0"/>
                <a:ea typeface="Calibri" panose="020F0502020204030204" pitchFamily="34" charset="0"/>
                <a:cs typeface="Arial" panose="020B0604020202020204" pitchFamily="34" charset="0"/>
              </a:rPr>
              <a:t>)</a:t>
            </a:r>
          </a:p>
          <a:p>
            <a:endParaRPr lang="pl-PL" sz="1800" dirty="0">
              <a:solidFill>
                <a:srgbClr val="002060"/>
              </a:solidFill>
              <a:effectLst/>
              <a:latin typeface="Cambria" panose="02040503050406030204" pitchFamily="18" charset="0"/>
              <a:ea typeface="Calibri" panose="020F0502020204030204" pitchFamily="34" charset="0"/>
              <a:cs typeface="Arial" panose="020B0604020202020204" pitchFamily="34" charset="0"/>
            </a:endParaRPr>
          </a:p>
          <a:p>
            <a:r>
              <a:rPr lang="pl-PL" sz="1800" dirty="0">
                <a:solidFill>
                  <a:srgbClr val="FFC000"/>
                </a:solidFill>
                <a:effectLst/>
                <a:latin typeface="Cambria" panose="02040503050406030204" pitchFamily="18" charset="0"/>
                <a:ea typeface="Calibri" panose="020F0502020204030204" pitchFamily="34" charset="0"/>
                <a:cs typeface="Arial" panose="020B0604020202020204" pitchFamily="34" charset="0"/>
              </a:rPr>
              <a:t>Konstytucja RP</a:t>
            </a:r>
          </a:p>
          <a:p>
            <a:r>
              <a:rPr lang="pl-PL" sz="1800" dirty="0">
                <a:solidFill>
                  <a:srgbClr val="FFC000"/>
                </a:solidFill>
                <a:effectLst/>
                <a:latin typeface="Cambria" panose="02040503050406030204" pitchFamily="18" charset="0"/>
                <a:ea typeface="Calibri" panose="020F0502020204030204" pitchFamily="34" charset="0"/>
                <a:cs typeface="Arial" panose="020B0604020202020204" pitchFamily="34" charset="0"/>
              </a:rPr>
              <a:t>Ustawa z dnia 3 grudnia 2010 r. o wdrożeniu niektórych przepisów Unii Europejskiej w zakresie równego traktowania</a:t>
            </a:r>
          </a:p>
          <a:p>
            <a:r>
              <a:rPr lang="pl-PL" sz="1800" dirty="0">
                <a:solidFill>
                  <a:srgbClr val="FFC000"/>
                </a:solidFill>
                <a:effectLst/>
                <a:latin typeface="Cambria" panose="02040503050406030204" pitchFamily="18" charset="0"/>
                <a:ea typeface="Calibri" panose="020F0502020204030204" pitchFamily="34" charset="0"/>
                <a:cs typeface="Arial" panose="020B0604020202020204" pitchFamily="34" charset="0"/>
              </a:rPr>
              <a:t>Ustawa z dnia 20 lipca 2018 r. Prawo o szkolnictwie wyższym i nauce </a:t>
            </a:r>
          </a:p>
          <a:p>
            <a:r>
              <a:rPr lang="pl-PL" sz="1800" dirty="0">
                <a:solidFill>
                  <a:srgbClr val="FFC000"/>
                </a:solidFill>
                <a:effectLst/>
                <a:latin typeface="Cambria" panose="02040503050406030204" pitchFamily="18" charset="0"/>
                <a:ea typeface="Calibri" panose="020F0502020204030204" pitchFamily="34" charset="0"/>
                <a:cs typeface="Arial" panose="020B0604020202020204" pitchFamily="34" charset="0"/>
              </a:rPr>
              <a:t>Ustawa z dnia 26 czerwca 1974 r. Kodeks pracy </a:t>
            </a:r>
          </a:p>
        </p:txBody>
      </p:sp>
    </p:spTree>
    <p:extLst>
      <p:ext uri="{BB962C8B-B14F-4D97-AF65-F5344CB8AC3E}">
        <p14:creationId xmlns:p14="http://schemas.microsoft.com/office/powerpoint/2010/main" val="197542099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809647-9FA7-D687-DC12-0BE7CCD207D6}"/>
              </a:ext>
            </a:extLst>
          </p:cNvPr>
          <p:cNvSpPr>
            <a:spLocks noGrp="1"/>
          </p:cNvSpPr>
          <p:nvPr>
            <p:ph type="title"/>
          </p:nvPr>
        </p:nvSpPr>
        <p:spPr>
          <a:xfrm>
            <a:off x="179512" y="274638"/>
            <a:ext cx="8712968" cy="1143000"/>
          </a:xfrm>
        </p:spPr>
        <p:txBody>
          <a:bodyPr anchor="t"/>
          <a:lstStyle/>
          <a:p>
            <a:pPr algn="ctr"/>
            <a:r>
              <a:rPr lang="en-GB" sz="2400" dirty="0" err="1">
                <a:solidFill>
                  <a:schemeClr val="accent1">
                    <a:lumMod val="20000"/>
                    <a:lumOff val="80000"/>
                  </a:schemeClr>
                </a:solidFill>
              </a:rPr>
              <a:t>Podstawy</a:t>
            </a:r>
            <a:r>
              <a:rPr lang="en-GB" sz="2400" dirty="0">
                <a:solidFill>
                  <a:schemeClr val="accent1">
                    <a:lumMod val="20000"/>
                    <a:lumOff val="80000"/>
                  </a:schemeClr>
                </a:solidFill>
              </a:rPr>
              <a:t> </a:t>
            </a:r>
            <a:r>
              <a:rPr lang="en-GB" sz="2400" dirty="0" err="1">
                <a:solidFill>
                  <a:schemeClr val="accent1">
                    <a:lumMod val="20000"/>
                    <a:lumOff val="80000"/>
                  </a:schemeClr>
                </a:solidFill>
              </a:rPr>
              <a:t>prawne</a:t>
            </a:r>
            <a:r>
              <a:rPr lang="en-GB" sz="2400" dirty="0">
                <a:solidFill>
                  <a:schemeClr val="accent1">
                    <a:lumMod val="20000"/>
                    <a:lumOff val="80000"/>
                  </a:schemeClr>
                </a:solidFill>
              </a:rPr>
              <a:t> –</a:t>
            </a:r>
            <a:r>
              <a:rPr lang="en-GB" sz="2400" dirty="0" err="1">
                <a:solidFill>
                  <a:schemeClr val="accent1">
                    <a:lumMod val="20000"/>
                    <a:lumOff val="80000"/>
                  </a:schemeClr>
                </a:solidFill>
              </a:rPr>
              <a:t>wybrane</a:t>
            </a:r>
            <a:r>
              <a:rPr lang="en-GB" sz="2400" dirty="0">
                <a:solidFill>
                  <a:schemeClr val="accent1">
                    <a:lumMod val="20000"/>
                    <a:lumOff val="80000"/>
                  </a:schemeClr>
                </a:solidFill>
              </a:rPr>
              <a:t> </a:t>
            </a:r>
            <a:r>
              <a:rPr lang="en-GB" sz="2400" dirty="0" err="1">
                <a:solidFill>
                  <a:schemeClr val="accent1">
                    <a:lumMod val="20000"/>
                    <a:lumOff val="80000"/>
                  </a:schemeClr>
                </a:solidFill>
              </a:rPr>
              <a:t>regulacje</a:t>
            </a:r>
            <a:r>
              <a:rPr lang="en-GB" sz="2400" dirty="0">
                <a:solidFill>
                  <a:schemeClr val="accent1">
                    <a:lumMod val="20000"/>
                    <a:lumOff val="80000"/>
                  </a:schemeClr>
                </a:solidFill>
              </a:rPr>
              <a:t> </a:t>
            </a:r>
            <a:r>
              <a:rPr lang="en-GB" sz="2400" dirty="0" err="1">
                <a:solidFill>
                  <a:schemeClr val="accent1">
                    <a:lumMod val="20000"/>
                    <a:lumOff val="80000"/>
                  </a:schemeClr>
                </a:solidFill>
              </a:rPr>
              <a:t>i</a:t>
            </a:r>
            <a:r>
              <a:rPr lang="en-GB" sz="2400" dirty="0">
                <a:solidFill>
                  <a:schemeClr val="accent1">
                    <a:lumMod val="20000"/>
                    <a:lumOff val="80000"/>
                  </a:schemeClr>
                </a:solidFill>
              </a:rPr>
              <a:t> </a:t>
            </a:r>
            <a:r>
              <a:rPr lang="en-GB" sz="2400" dirty="0" err="1">
                <a:solidFill>
                  <a:schemeClr val="accent1">
                    <a:lumMod val="20000"/>
                    <a:lumOff val="80000"/>
                  </a:schemeClr>
                </a:solidFill>
              </a:rPr>
              <a:t>organy</a:t>
            </a:r>
            <a:r>
              <a:rPr lang="en-GB" sz="2400" dirty="0">
                <a:solidFill>
                  <a:schemeClr val="accent1">
                    <a:lumMod val="20000"/>
                    <a:lumOff val="80000"/>
                  </a:schemeClr>
                </a:solidFill>
              </a:rPr>
              <a:t> </a:t>
            </a:r>
            <a:r>
              <a:rPr lang="en-GB" sz="2400" dirty="0" err="1">
                <a:solidFill>
                  <a:schemeClr val="accent1">
                    <a:lumMod val="20000"/>
                    <a:lumOff val="80000"/>
                  </a:schemeClr>
                </a:solidFill>
              </a:rPr>
              <a:t>wewnętrzne</a:t>
            </a:r>
            <a:endParaRPr lang="en-GB" sz="2400" dirty="0">
              <a:solidFill>
                <a:schemeClr val="accent1">
                  <a:lumMod val="20000"/>
                  <a:lumOff val="80000"/>
                </a:schemeClr>
              </a:solidFill>
            </a:endParaRPr>
          </a:p>
        </p:txBody>
      </p:sp>
      <p:sp>
        <p:nvSpPr>
          <p:cNvPr id="3" name="Symbol zastępczy zawartości 2">
            <a:extLst>
              <a:ext uri="{FF2B5EF4-FFF2-40B4-BE49-F238E27FC236}">
                <a16:creationId xmlns:a16="http://schemas.microsoft.com/office/drawing/2014/main" id="{C6D39478-654C-652A-1CD5-C149BC959E21}"/>
              </a:ext>
            </a:extLst>
          </p:cNvPr>
          <p:cNvSpPr>
            <a:spLocks noGrp="1"/>
          </p:cNvSpPr>
          <p:nvPr>
            <p:ph idx="1"/>
          </p:nvPr>
        </p:nvSpPr>
        <p:spPr>
          <a:xfrm>
            <a:off x="457200" y="764704"/>
            <a:ext cx="8147248" cy="5361459"/>
          </a:xfrm>
        </p:spPr>
        <p:txBody>
          <a:bodyPr/>
          <a:lstStyle/>
          <a:p>
            <a:pPr marL="36512" indent="0" algn="just">
              <a:buNone/>
            </a:pPr>
            <a:r>
              <a:rPr lang="pl-PL" sz="1800" b="1" u="sng" dirty="0">
                <a:solidFill>
                  <a:srgbClr val="FFC000"/>
                </a:solidFill>
                <a:effectLst/>
                <a:ea typeface="Calibri" panose="020F0502020204030204" pitchFamily="34" charset="0"/>
                <a:cs typeface="Arial" panose="020B0604020202020204" pitchFamily="34" charset="0"/>
              </a:rPr>
              <a:t>Regulacje</a:t>
            </a:r>
          </a:p>
          <a:p>
            <a:pPr algn="just"/>
            <a:r>
              <a:rPr lang="pl-PL" sz="1600" dirty="0">
                <a:solidFill>
                  <a:srgbClr val="0070C0"/>
                </a:solidFill>
                <a:effectLst/>
                <a:ea typeface="Calibri" panose="020F0502020204030204" pitchFamily="34" charset="0"/>
                <a:cs typeface="Arial" panose="020B0604020202020204" pitchFamily="34" charset="0"/>
              </a:rPr>
              <a:t>Statut ATH z dnia 01.09.2021 (w szczególności par. 4, pkt 1,4)</a:t>
            </a:r>
            <a:endParaRPr lang="pl-PL" sz="1600" dirty="0">
              <a:solidFill>
                <a:srgbClr val="0070C0"/>
              </a:solidFill>
              <a:effectLst/>
              <a:ea typeface="Calibri" panose="020F0502020204030204" pitchFamily="34" charset="0"/>
              <a:cs typeface="Times New Roman" panose="02020603050405020304" pitchFamily="18" charset="0"/>
            </a:endParaRPr>
          </a:p>
          <a:p>
            <a:pPr algn="just"/>
            <a:r>
              <a:rPr lang="pl-PL" sz="1600" dirty="0">
                <a:solidFill>
                  <a:srgbClr val="0070C0"/>
                </a:solidFill>
                <a:effectLst/>
                <a:ea typeface="Calibri" panose="020F0502020204030204" pitchFamily="34" charset="0"/>
                <a:cs typeface="Arial" panose="020B0604020202020204" pitchFamily="34" charset="0"/>
              </a:rPr>
              <a:t>Strategia rozwoju ATH na lata 2021-2025</a:t>
            </a:r>
            <a:endParaRPr lang="pl-PL" sz="1600" dirty="0">
              <a:solidFill>
                <a:srgbClr val="0070C0"/>
              </a:solidFill>
              <a:effectLst/>
              <a:ea typeface="Calibri" panose="020F0502020204030204" pitchFamily="34" charset="0"/>
              <a:cs typeface="Times New Roman" panose="02020603050405020304" pitchFamily="18" charset="0"/>
            </a:endParaRPr>
          </a:p>
          <a:p>
            <a:pPr algn="just"/>
            <a:r>
              <a:rPr lang="pl-PL" sz="1600" dirty="0">
                <a:solidFill>
                  <a:srgbClr val="0070C0"/>
                </a:solidFill>
                <a:effectLst/>
                <a:ea typeface="Calibri" panose="020F0502020204030204" pitchFamily="34" charset="0"/>
                <a:cs typeface="Arial" panose="020B0604020202020204" pitchFamily="34" charset="0"/>
              </a:rPr>
              <a:t>Regulamin Pracy, a w szczególności Rozdział 2, par. 3, pkt 1n- </a:t>
            </a:r>
            <a:r>
              <a:rPr lang="pl-PL" sz="1600" i="1" dirty="0">
                <a:solidFill>
                  <a:srgbClr val="0070C0"/>
                </a:solidFill>
                <a:effectLst/>
                <a:ea typeface="Calibri" panose="020F0502020204030204" pitchFamily="34" charset="0"/>
                <a:cs typeface="Arial" panose="020B0604020202020204" pitchFamily="34" charset="0"/>
              </a:rPr>
              <a:t>równe traktowanie </a:t>
            </a:r>
            <a:br>
              <a:rPr lang="pl-PL" sz="1600" i="1" dirty="0">
                <a:solidFill>
                  <a:srgbClr val="0070C0"/>
                </a:solidFill>
                <a:effectLst/>
                <a:ea typeface="Calibri" panose="020F0502020204030204" pitchFamily="34" charset="0"/>
                <a:cs typeface="Arial" panose="020B0604020202020204" pitchFamily="34" charset="0"/>
              </a:rPr>
            </a:br>
            <a:r>
              <a:rPr lang="pl-PL" sz="1600" i="1" dirty="0">
                <a:solidFill>
                  <a:srgbClr val="0070C0"/>
                </a:solidFill>
                <a:effectLst/>
                <a:ea typeface="Calibri" panose="020F0502020204030204" pitchFamily="34" charset="0"/>
                <a:cs typeface="Arial" panose="020B0604020202020204" pitchFamily="34" charset="0"/>
              </a:rPr>
              <a:t>z tytułu jednakowego wypełniania takich samych obowiązków, a w szczególności równe traktowanie mężczyzn i kobiet w zatrudnieniu</a:t>
            </a:r>
            <a:r>
              <a:rPr lang="pl-PL" sz="1600" dirty="0">
                <a:solidFill>
                  <a:srgbClr val="0070C0"/>
                </a:solidFill>
                <a:effectLst/>
                <a:ea typeface="Calibri" panose="020F0502020204030204" pitchFamily="34" charset="0"/>
                <a:cs typeface="Arial" panose="020B0604020202020204" pitchFamily="34" charset="0"/>
              </a:rPr>
              <a:t> </a:t>
            </a:r>
          </a:p>
          <a:p>
            <a:pPr algn="just"/>
            <a:r>
              <a:rPr lang="pl-PL" sz="1600" b="0" dirty="0">
                <a:solidFill>
                  <a:srgbClr val="0070C0"/>
                </a:solidFill>
                <a:effectLst/>
                <a:ea typeface="Times New Roman" panose="02020603050405020304" pitchFamily="18" charset="0"/>
                <a:cs typeface="Arial" panose="020B0604020202020204" pitchFamily="34" charset="0"/>
              </a:rPr>
              <a:t>Wewnętrzna Polityka Antydyskryminacyjna </a:t>
            </a:r>
          </a:p>
          <a:p>
            <a:pPr algn="just"/>
            <a:r>
              <a:rPr lang="pl-PL" sz="1600" dirty="0">
                <a:solidFill>
                  <a:srgbClr val="0070C0"/>
                </a:solidFill>
                <a:effectLst/>
                <a:ea typeface="Calibri" panose="020F0502020204030204" pitchFamily="34" charset="0"/>
                <a:cs typeface="Arial" panose="020B0604020202020204" pitchFamily="34" charset="0"/>
              </a:rPr>
              <a:t>Kodeks Etyki pracowników ATH </a:t>
            </a:r>
          </a:p>
          <a:p>
            <a:pPr algn="just"/>
            <a:r>
              <a:rPr lang="pl-PL" sz="1600" dirty="0">
                <a:solidFill>
                  <a:srgbClr val="0070C0"/>
                </a:solidFill>
                <a:effectLst/>
                <a:ea typeface="Calibri" panose="020F0502020204030204" pitchFamily="34" charset="0"/>
                <a:cs typeface="Arial" panose="020B0604020202020204" pitchFamily="34" charset="0"/>
              </a:rPr>
              <a:t>Procedury Uczelnianej Księgi Jakości Kształcenia, w szczególności PU 11 </a:t>
            </a:r>
            <a:r>
              <a:rPr lang="pl-PL" sz="1600" i="1" dirty="0">
                <a:solidFill>
                  <a:srgbClr val="0070C0"/>
                </a:solidFill>
                <a:effectLst/>
                <a:ea typeface="Calibri" panose="020F0502020204030204" pitchFamily="34" charset="0"/>
                <a:cs typeface="Arial" panose="020B0604020202020204" pitchFamily="34" charset="0"/>
              </a:rPr>
              <a:t>- Procedura zapobiegania zjawiskom patologicznym związanym z procesem kształcenia</a:t>
            </a:r>
            <a:r>
              <a:rPr lang="pl-PL" sz="1600" dirty="0">
                <a:solidFill>
                  <a:srgbClr val="0070C0"/>
                </a:solidFill>
                <a:effectLst/>
                <a:ea typeface="Calibri" panose="020F0502020204030204" pitchFamily="34" charset="0"/>
                <a:cs typeface="Arial" panose="020B0604020202020204" pitchFamily="34" charset="0"/>
              </a:rPr>
              <a:t> </a:t>
            </a:r>
            <a:endParaRPr lang="en-GB" sz="1600" dirty="0">
              <a:solidFill>
                <a:srgbClr val="0070C0"/>
              </a:solidFill>
            </a:endParaRPr>
          </a:p>
          <a:p>
            <a:pPr marL="36512" indent="0">
              <a:buNone/>
            </a:pPr>
            <a:r>
              <a:rPr lang="en-GB" sz="1600" b="1" u="sng" dirty="0" err="1">
                <a:solidFill>
                  <a:srgbClr val="FFC000"/>
                </a:solidFill>
              </a:rPr>
              <a:t>Organy</a:t>
            </a:r>
            <a:endParaRPr lang="en-GB" sz="1600" b="1" u="sng" dirty="0">
              <a:solidFill>
                <a:srgbClr val="FFC000"/>
              </a:solidFill>
            </a:endParaRPr>
          </a:p>
          <a:p>
            <a:pPr algn="just"/>
            <a:r>
              <a:rPr lang="pl-PL" sz="1600" dirty="0">
                <a:solidFill>
                  <a:srgbClr val="0070C0"/>
                </a:solidFill>
                <a:effectLst/>
                <a:ea typeface="Calibri" panose="020F0502020204030204" pitchFamily="34" charset="0"/>
                <a:cs typeface="Arial" panose="020B0604020202020204" pitchFamily="34" charset="0"/>
              </a:rPr>
              <a:t>Komisja Antydyskryminacyjna </a:t>
            </a:r>
          </a:p>
          <a:p>
            <a:pPr algn="just"/>
            <a:r>
              <a:rPr lang="pl-PL" sz="1600" dirty="0">
                <a:solidFill>
                  <a:srgbClr val="0070C0"/>
                </a:solidFill>
                <a:effectLst/>
                <a:ea typeface="Calibri" panose="020F0502020204030204" pitchFamily="34" charset="0"/>
                <a:cs typeface="Arial" panose="020B0604020202020204" pitchFamily="34" charset="0"/>
              </a:rPr>
              <a:t>Rzecznik Praw i Wartości Akademickich </a:t>
            </a:r>
          </a:p>
          <a:p>
            <a:pPr algn="just"/>
            <a:r>
              <a:rPr lang="pl-PL" sz="1600" dirty="0">
                <a:solidFill>
                  <a:srgbClr val="0070C0"/>
                </a:solidFill>
                <a:effectLst/>
                <a:ea typeface="Calibri" panose="020F0502020204030204" pitchFamily="34" charset="0"/>
                <a:cs typeface="Arial" panose="020B0604020202020204" pitchFamily="34" charset="0"/>
              </a:rPr>
              <a:t>Rzecznik Dyscyplinarny ds. nauczycieli akademickich </a:t>
            </a:r>
          </a:p>
          <a:p>
            <a:pPr algn="just"/>
            <a:r>
              <a:rPr lang="pl-PL" sz="1600" dirty="0">
                <a:solidFill>
                  <a:srgbClr val="0070C0"/>
                </a:solidFill>
                <a:effectLst/>
                <a:ea typeface="Calibri" panose="020F0502020204030204" pitchFamily="34" charset="0"/>
                <a:cs typeface="Arial" panose="020B0604020202020204" pitchFamily="34" charset="0"/>
              </a:rPr>
              <a:t>Rzecznik Dyscyplinarny ds. studentów i doktorantów </a:t>
            </a:r>
          </a:p>
          <a:p>
            <a:pPr algn="just"/>
            <a:r>
              <a:rPr lang="pl-PL" sz="1600" dirty="0">
                <a:solidFill>
                  <a:srgbClr val="0070C0"/>
                </a:solidFill>
                <a:effectLst/>
                <a:ea typeface="Calibri" panose="020F0502020204030204" pitchFamily="34" charset="0"/>
                <a:cs typeface="Arial" panose="020B0604020202020204" pitchFamily="34" charset="0"/>
              </a:rPr>
              <a:t>Komisja dyscyplinarna ds. studentów i doktorantów </a:t>
            </a:r>
          </a:p>
          <a:p>
            <a:pPr algn="just"/>
            <a:r>
              <a:rPr lang="pl-PL" sz="1600" b="0" dirty="0">
                <a:solidFill>
                  <a:srgbClr val="0070C0"/>
                </a:solidFill>
                <a:effectLst/>
                <a:ea typeface="Times New Roman" panose="02020603050405020304" pitchFamily="18" charset="0"/>
                <a:cs typeface="Arial" panose="020B0604020202020204" pitchFamily="34" charset="0"/>
              </a:rPr>
              <a:t>Komisja dyscyplinarna ds. nauczycieli akademickich</a:t>
            </a:r>
            <a:endParaRPr lang="pl-PL" sz="1600" b="1" dirty="0">
              <a:solidFill>
                <a:srgbClr val="0070C0"/>
              </a:solidFill>
              <a:effectLst/>
              <a:ea typeface="Times New Roman" panose="02020603050405020304" pitchFamily="18" charset="0"/>
            </a:endParaRPr>
          </a:p>
          <a:p>
            <a:pPr algn="just"/>
            <a:r>
              <a:rPr lang="pl-PL" sz="1600" b="0" dirty="0">
                <a:solidFill>
                  <a:srgbClr val="0070C0"/>
                </a:solidFill>
                <a:effectLst/>
                <a:ea typeface="Times New Roman" panose="02020603050405020304" pitchFamily="18" charset="0"/>
                <a:cs typeface="Arial" panose="020B0604020202020204" pitchFamily="34" charset="0"/>
              </a:rPr>
              <a:t>Komisja ds. etyki badań naukowych</a:t>
            </a:r>
          </a:p>
          <a:p>
            <a:pPr algn="just"/>
            <a:r>
              <a:rPr lang="pl-PL" sz="1600" dirty="0">
                <a:solidFill>
                  <a:srgbClr val="0070C0"/>
                </a:solidFill>
                <a:ea typeface="Times New Roman" panose="02020603050405020304" pitchFamily="18" charset="0"/>
                <a:cs typeface="Arial" panose="020B0604020202020204" pitchFamily="34" charset="0"/>
              </a:rPr>
              <a:t>Uczelniana i Wydziałowe Komisje Jakości Kształcenia</a:t>
            </a:r>
            <a:endParaRPr lang="pl-PL" sz="1600" b="1" dirty="0">
              <a:solidFill>
                <a:srgbClr val="0070C0"/>
              </a:solidFill>
              <a:effectLst/>
              <a:ea typeface="Times New Roman" panose="02020603050405020304" pitchFamily="18" charset="0"/>
            </a:endParaRPr>
          </a:p>
          <a:p>
            <a:pPr marL="36512" indent="0">
              <a:buNone/>
            </a:pPr>
            <a:endParaRPr lang="en-GB" sz="1600" dirty="0">
              <a:solidFill>
                <a:srgbClr val="0070C0"/>
              </a:solidFill>
            </a:endParaRPr>
          </a:p>
        </p:txBody>
      </p:sp>
    </p:spTree>
    <p:extLst>
      <p:ext uri="{BB962C8B-B14F-4D97-AF65-F5344CB8AC3E}">
        <p14:creationId xmlns:p14="http://schemas.microsoft.com/office/powerpoint/2010/main" val="192647571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1B7866-75D3-0DBB-A404-B7DFB8963D62}"/>
              </a:ext>
            </a:extLst>
          </p:cNvPr>
          <p:cNvSpPr>
            <a:spLocks noGrp="1"/>
          </p:cNvSpPr>
          <p:nvPr>
            <p:ph type="title"/>
          </p:nvPr>
        </p:nvSpPr>
        <p:spPr>
          <a:xfrm>
            <a:off x="457200" y="274638"/>
            <a:ext cx="7467600" cy="1143000"/>
          </a:xfrm>
        </p:spPr>
        <p:txBody>
          <a:bodyPr wrap="square" anchor="t">
            <a:normAutofit/>
          </a:bodyPr>
          <a:lstStyle/>
          <a:p>
            <a:pPr algn="ctr"/>
            <a:r>
              <a:rPr lang="en-GB" sz="2400" dirty="0" err="1">
                <a:solidFill>
                  <a:schemeClr val="accent1">
                    <a:lumMod val="20000"/>
                    <a:lumOff val="80000"/>
                  </a:schemeClr>
                </a:solidFill>
              </a:rPr>
              <a:t>Analiza</a:t>
            </a:r>
            <a:r>
              <a:rPr lang="en-GB" sz="2400" dirty="0">
                <a:solidFill>
                  <a:schemeClr val="accent1">
                    <a:lumMod val="20000"/>
                    <a:lumOff val="80000"/>
                  </a:schemeClr>
                </a:solidFill>
              </a:rPr>
              <a:t> </a:t>
            </a:r>
            <a:r>
              <a:rPr lang="en-GB" sz="2400" dirty="0" err="1">
                <a:solidFill>
                  <a:schemeClr val="accent1">
                    <a:lumMod val="20000"/>
                    <a:lumOff val="80000"/>
                  </a:schemeClr>
                </a:solidFill>
              </a:rPr>
              <a:t>instytucjonalna</a:t>
            </a:r>
            <a:r>
              <a:rPr lang="en-GB" sz="2400" dirty="0">
                <a:solidFill>
                  <a:schemeClr val="accent1">
                    <a:lumMod val="20000"/>
                    <a:lumOff val="80000"/>
                  </a:schemeClr>
                </a:solidFill>
              </a:rPr>
              <a:t> </a:t>
            </a:r>
            <a:r>
              <a:rPr lang="en-GB" sz="2400" dirty="0" err="1">
                <a:solidFill>
                  <a:schemeClr val="accent1">
                    <a:lumMod val="20000"/>
                    <a:lumOff val="80000"/>
                  </a:schemeClr>
                </a:solidFill>
              </a:rPr>
              <a:t>zatrudnienie</a:t>
            </a:r>
            <a:r>
              <a:rPr lang="en-GB" sz="2400" dirty="0">
                <a:solidFill>
                  <a:schemeClr val="accent1">
                    <a:lumMod val="20000"/>
                    <a:lumOff val="80000"/>
                  </a:schemeClr>
                </a:solidFill>
              </a:rPr>
              <a:t> </a:t>
            </a:r>
            <a:r>
              <a:rPr lang="en-GB" sz="2400" dirty="0" err="1">
                <a:solidFill>
                  <a:schemeClr val="accent1">
                    <a:lumMod val="20000"/>
                    <a:lumOff val="80000"/>
                  </a:schemeClr>
                </a:solidFill>
              </a:rPr>
              <a:t>ogółem</a:t>
            </a:r>
            <a:endParaRPr lang="en-GB" sz="2400" dirty="0">
              <a:solidFill>
                <a:schemeClr val="accent1">
                  <a:lumMod val="20000"/>
                  <a:lumOff val="80000"/>
                </a:schemeClr>
              </a:solidFill>
            </a:endParaRPr>
          </a:p>
        </p:txBody>
      </p:sp>
      <p:graphicFrame>
        <p:nvGraphicFramePr>
          <p:cNvPr id="4" name="Symbol zastępczy zawartości 3">
            <a:extLst>
              <a:ext uri="{FF2B5EF4-FFF2-40B4-BE49-F238E27FC236}">
                <a16:creationId xmlns:a16="http://schemas.microsoft.com/office/drawing/2014/main" id="{F4BA7965-4782-66CF-4A1C-F95F4E5599C9}"/>
              </a:ext>
            </a:extLst>
          </p:cNvPr>
          <p:cNvGraphicFramePr>
            <a:graphicFrameLocks noGrp="1"/>
          </p:cNvGraphicFramePr>
          <p:nvPr>
            <p:ph idx="1"/>
            <p:extLst>
              <p:ext uri="{D42A27DB-BD31-4B8C-83A1-F6EECF244321}">
                <p14:modId xmlns:p14="http://schemas.microsoft.com/office/powerpoint/2010/main" val="2582064541"/>
              </p:ext>
            </p:extLst>
          </p:nvPr>
        </p:nvGraphicFramePr>
        <p:xfrm>
          <a:off x="611560" y="1166018"/>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597803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CF32A1D-B1FD-6807-542A-55B542AD14AC}"/>
              </a:ext>
            </a:extLst>
          </p:cNvPr>
          <p:cNvSpPr>
            <a:spLocks noGrp="1"/>
          </p:cNvSpPr>
          <p:nvPr>
            <p:ph type="body" idx="1"/>
          </p:nvPr>
        </p:nvSpPr>
        <p:spPr>
          <a:xfrm>
            <a:off x="457200" y="566564"/>
            <a:ext cx="4040188" cy="838200"/>
          </a:xfrm>
        </p:spPr>
        <p:txBody>
          <a:bodyPr/>
          <a:lstStyle/>
          <a:p>
            <a:pPr algn="ctr"/>
            <a:r>
              <a:rPr lang="en-US" b="0" dirty="0">
                <a:solidFill>
                  <a:schemeClr val="accent1">
                    <a:lumMod val="20000"/>
                    <a:lumOff val="80000"/>
                  </a:schemeClr>
                </a:solidFill>
              </a:rPr>
              <a:t>Plan </a:t>
            </a:r>
            <a:r>
              <a:rPr lang="en-US" b="0" dirty="0" err="1">
                <a:solidFill>
                  <a:schemeClr val="accent1">
                    <a:lumMod val="20000"/>
                    <a:lumOff val="80000"/>
                  </a:schemeClr>
                </a:solidFill>
              </a:rPr>
              <a:t>Równości</a:t>
            </a:r>
            <a:r>
              <a:rPr lang="en-US" b="0" dirty="0">
                <a:solidFill>
                  <a:schemeClr val="accent1">
                    <a:lumMod val="20000"/>
                    <a:lumOff val="80000"/>
                  </a:schemeClr>
                </a:solidFill>
              </a:rPr>
              <a:t> </a:t>
            </a:r>
            <a:r>
              <a:rPr lang="en-US" b="0" dirty="0" err="1">
                <a:solidFill>
                  <a:schemeClr val="accent1">
                    <a:lumMod val="20000"/>
                    <a:lumOff val="80000"/>
                  </a:schemeClr>
                </a:solidFill>
              </a:rPr>
              <a:t>Płci</a:t>
            </a:r>
            <a:r>
              <a:rPr lang="en-US" b="0" dirty="0">
                <a:solidFill>
                  <a:schemeClr val="accent1">
                    <a:lumMod val="20000"/>
                    <a:lumOff val="80000"/>
                  </a:schemeClr>
                </a:solidFill>
              </a:rPr>
              <a:t> </a:t>
            </a:r>
          </a:p>
          <a:p>
            <a:pPr algn="ctr"/>
            <a:r>
              <a:rPr lang="en-US" b="0" dirty="0">
                <a:solidFill>
                  <a:schemeClr val="accent1">
                    <a:lumMod val="20000"/>
                    <a:lumOff val="80000"/>
                  </a:schemeClr>
                </a:solidFill>
              </a:rPr>
              <a:t>(Gender Equality Plan- GEP)</a:t>
            </a:r>
          </a:p>
        </p:txBody>
      </p:sp>
      <p:sp>
        <p:nvSpPr>
          <p:cNvPr id="16" name="Text Placeholder 3">
            <a:extLst>
              <a:ext uri="{FF2B5EF4-FFF2-40B4-BE49-F238E27FC236}">
                <a16:creationId xmlns:a16="http://schemas.microsoft.com/office/drawing/2014/main" id="{B81019F8-88AD-71CA-5BCF-2B51CB4B7C0B}"/>
              </a:ext>
            </a:extLst>
          </p:cNvPr>
          <p:cNvSpPr>
            <a:spLocks noGrp="1"/>
          </p:cNvSpPr>
          <p:nvPr>
            <p:ph type="body" sz="half" idx="3"/>
          </p:nvPr>
        </p:nvSpPr>
        <p:spPr>
          <a:xfrm>
            <a:off x="4645025" y="528883"/>
            <a:ext cx="4041775" cy="838200"/>
          </a:xfrm>
        </p:spPr>
        <p:txBody>
          <a:bodyPr/>
          <a:lstStyle/>
          <a:p>
            <a:pPr algn="ctr"/>
            <a:r>
              <a:rPr lang="en-US" b="0" dirty="0" err="1">
                <a:solidFill>
                  <a:schemeClr val="accent1">
                    <a:lumMod val="20000"/>
                    <a:lumOff val="80000"/>
                  </a:schemeClr>
                </a:solidFill>
              </a:rPr>
              <a:t>Zasada</a:t>
            </a:r>
            <a:r>
              <a:rPr lang="en-US" b="0" dirty="0">
                <a:solidFill>
                  <a:schemeClr val="accent1">
                    <a:lumMod val="20000"/>
                    <a:lumOff val="80000"/>
                  </a:schemeClr>
                </a:solidFill>
              </a:rPr>
              <a:t> </a:t>
            </a:r>
            <a:r>
              <a:rPr lang="en-US" b="0" dirty="0" err="1">
                <a:solidFill>
                  <a:schemeClr val="accent1">
                    <a:lumMod val="20000"/>
                    <a:lumOff val="80000"/>
                  </a:schemeClr>
                </a:solidFill>
              </a:rPr>
              <a:t>równości</a:t>
            </a:r>
            <a:r>
              <a:rPr lang="en-US" b="0" dirty="0">
                <a:solidFill>
                  <a:schemeClr val="accent1">
                    <a:lumMod val="20000"/>
                    <a:lumOff val="80000"/>
                  </a:schemeClr>
                </a:solidFill>
              </a:rPr>
              <a:t> </a:t>
            </a:r>
            <a:r>
              <a:rPr lang="en-US" b="0" dirty="0" err="1">
                <a:solidFill>
                  <a:schemeClr val="accent1">
                    <a:lumMod val="20000"/>
                    <a:lumOff val="80000"/>
                  </a:schemeClr>
                </a:solidFill>
              </a:rPr>
              <a:t>płci</a:t>
            </a:r>
            <a:r>
              <a:rPr lang="en-US" b="0" dirty="0">
                <a:solidFill>
                  <a:schemeClr val="accent1">
                    <a:lumMod val="20000"/>
                    <a:lumOff val="80000"/>
                  </a:schemeClr>
                </a:solidFill>
              </a:rPr>
              <a:t> </a:t>
            </a:r>
            <a:r>
              <a:rPr lang="en-US" b="0" dirty="0" err="1">
                <a:solidFill>
                  <a:schemeClr val="accent1">
                    <a:lumMod val="20000"/>
                    <a:lumOff val="80000"/>
                  </a:schemeClr>
                </a:solidFill>
              </a:rPr>
              <a:t>i</a:t>
            </a:r>
            <a:r>
              <a:rPr lang="en-US" b="0" dirty="0">
                <a:solidFill>
                  <a:schemeClr val="accent1">
                    <a:lumMod val="20000"/>
                    <a:lumOff val="80000"/>
                  </a:schemeClr>
                </a:solidFill>
              </a:rPr>
              <a:t> </a:t>
            </a:r>
            <a:r>
              <a:rPr lang="en-US" b="0" dirty="0" err="1">
                <a:solidFill>
                  <a:schemeClr val="accent1">
                    <a:lumMod val="20000"/>
                    <a:lumOff val="80000"/>
                  </a:schemeClr>
                </a:solidFill>
              </a:rPr>
              <a:t>niedyskryminacji</a:t>
            </a:r>
            <a:endParaRPr lang="en-US" b="0" dirty="0">
              <a:solidFill>
                <a:schemeClr val="accent1">
                  <a:lumMod val="20000"/>
                  <a:lumOff val="80000"/>
                </a:schemeClr>
              </a:solidFill>
            </a:endParaRPr>
          </a:p>
        </p:txBody>
      </p:sp>
      <p:graphicFrame>
        <p:nvGraphicFramePr>
          <p:cNvPr id="11" name="Symbol zastępczy zawartości 10">
            <a:extLst>
              <a:ext uri="{FF2B5EF4-FFF2-40B4-BE49-F238E27FC236}">
                <a16:creationId xmlns:a16="http://schemas.microsoft.com/office/drawing/2014/main" id="{DCD2953D-2D28-6DAB-3A58-63DDA66B7046}"/>
              </a:ext>
            </a:extLst>
          </p:cNvPr>
          <p:cNvGraphicFramePr>
            <a:graphicFrameLocks noGrp="1"/>
          </p:cNvGraphicFramePr>
          <p:nvPr>
            <p:ph sz="quarter" idx="2"/>
            <p:extLst>
              <p:ext uri="{D42A27DB-BD31-4B8C-83A1-F6EECF244321}">
                <p14:modId xmlns:p14="http://schemas.microsoft.com/office/powerpoint/2010/main" val="3048947207"/>
              </p:ext>
            </p:extLst>
          </p:nvPr>
        </p:nvGraphicFramePr>
        <p:xfrm>
          <a:off x="457200" y="1516912"/>
          <a:ext cx="4114800" cy="39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Symbol zastępczy zawartości 11">
            <a:extLst>
              <a:ext uri="{FF2B5EF4-FFF2-40B4-BE49-F238E27FC236}">
                <a16:creationId xmlns:a16="http://schemas.microsoft.com/office/drawing/2014/main" id="{D02E5CD5-EF8B-CD2F-4822-7590FE9EF297}"/>
              </a:ext>
            </a:extLst>
          </p:cNvPr>
          <p:cNvGraphicFramePr>
            <a:graphicFrameLocks noGrp="1"/>
          </p:cNvGraphicFramePr>
          <p:nvPr>
            <p:ph sz="quarter" idx="4"/>
            <p:extLst>
              <p:ext uri="{D42A27DB-BD31-4B8C-83A1-F6EECF244321}">
                <p14:modId xmlns:p14="http://schemas.microsoft.com/office/powerpoint/2010/main" val="2497507882"/>
              </p:ext>
            </p:extLst>
          </p:nvPr>
        </p:nvGraphicFramePr>
        <p:xfrm>
          <a:off x="4645025" y="1516912"/>
          <a:ext cx="4041775" cy="39417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9021249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75207F-0957-DC22-80ED-7B07D83EB211}"/>
              </a:ext>
            </a:extLst>
          </p:cNvPr>
          <p:cNvSpPr>
            <a:spLocks noGrp="1"/>
          </p:cNvSpPr>
          <p:nvPr>
            <p:ph type="title"/>
          </p:nvPr>
        </p:nvSpPr>
        <p:spPr>
          <a:xfrm>
            <a:off x="1691680" y="476672"/>
            <a:ext cx="5688632" cy="730250"/>
          </a:xfrm>
        </p:spPr>
        <p:txBody>
          <a:bodyPr wrap="square" anchor="t">
            <a:normAutofit/>
          </a:bodyPr>
          <a:lstStyle/>
          <a:p>
            <a:pPr algn="ctr"/>
            <a:r>
              <a:rPr lang="en-GB" sz="2400" b="0" dirty="0" err="1">
                <a:solidFill>
                  <a:schemeClr val="accent1">
                    <a:lumMod val="20000"/>
                    <a:lumOff val="80000"/>
                  </a:schemeClr>
                </a:solidFill>
              </a:rPr>
              <a:t>Grupy</a:t>
            </a:r>
            <a:r>
              <a:rPr lang="en-GB" sz="2400" b="0" dirty="0">
                <a:solidFill>
                  <a:schemeClr val="accent1">
                    <a:lumMod val="20000"/>
                    <a:lumOff val="80000"/>
                  </a:schemeClr>
                </a:solidFill>
              </a:rPr>
              <a:t> </a:t>
            </a:r>
            <a:r>
              <a:rPr lang="en-GB" sz="2400" b="0" dirty="0" err="1">
                <a:solidFill>
                  <a:schemeClr val="accent1">
                    <a:lumMod val="20000"/>
                    <a:lumOff val="80000"/>
                  </a:schemeClr>
                </a:solidFill>
              </a:rPr>
              <a:t>pracowników</a:t>
            </a:r>
            <a:r>
              <a:rPr lang="en-GB" sz="2400" b="0" dirty="0">
                <a:solidFill>
                  <a:schemeClr val="accent1">
                    <a:lumMod val="20000"/>
                    <a:lumOff val="80000"/>
                  </a:schemeClr>
                </a:solidFill>
              </a:rPr>
              <a:t> (31.12.2021)</a:t>
            </a:r>
          </a:p>
        </p:txBody>
      </p:sp>
      <p:graphicFrame>
        <p:nvGraphicFramePr>
          <p:cNvPr id="12" name="Symbol zastępczy zawartości 2">
            <a:extLst>
              <a:ext uri="{FF2B5EF4-FFF2-40B4-BE49-F238E27FC236}">
                <a16:creationId xmlns:a16="http://schemas.microsoft.com/office/drawing/2014/main" id="{19B56B83-33E5-9596-A9FA-85A4D9E5B1E8}"/>
              </a:ext>
            </a:extLst>
          </p:cNvPr>
          <p:cNvGraphicFramePr>
            <a:graphicFrameLocks noGrp="1"/>
          </p:cNvGraphicFramePr>
          <p:nvPr>
            <p:ph sz="half" idx="1"/>
            <p:extLst>
              <p:ext uri="{D42A27DB-BD31-4B8C-83A1-F6EECF244321}">
                <p14:modId xmlns:p14="http://schemas.microsoft.com/office/powerpoint/2010/main" val="501319485"/>
              </p:ext>
            </p:extLst>
          </p:nvPr>
        </p:nvGraphicFramePr>
        <p:xfrm>
          <a:off x="1028700" y="1524000"/>
          <a:ext cx="70866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474440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3989FA-C41B-D659-E139-712736BBEF0E}"/>
              </a:ext>
            </a:extLst>
          </p:cNvPr>
          <p:cNvSpPr>
            <a:spLocks noGrp="1"/>
          </p:cNvSpPr>
          <p:nvPr>
            <p:ph type="title"/>
          </p:nvPr>
        </p:nvSpPr>
        <p:spPr/>
        <p:txBody>
          <a:bodyPr anchor="t"/>
          <a:lstStyle/>
          <a:p>
            <a:pPr algn="ctr"/>
            <a:r>
              <a:rPr lang="en-GB" sz="2400" dirty="0" err="1">
                <a:solidFill>
                  <a:schemeClr val="accent1">
                    <a:lumMod val="20000"/>
                    <a:lumOff val="80000"/>
                  </a:schemeClr>
                </a:solidFill>
              </a:rPr>
              <a:t>Struktura</a:t>
            </a:r>
            <a:r>
              <a:rPr lang="en-GB" sz="2400" dirty="0">
                <a:solidFill>
                  <a:schemeClr val="accent1">
                    <a:lumMod val="20000"/>
                    <a:lumOff val="80000"/>
                  </a:schemeClr>
                </a:solidFill>
              </a:rPr>
              <a:t> </a:t>
            </a:r>
            <a:r>
              <a:rPr lang="en-GB" sz="2400" dirty="0" err="1">
                <a:solidFill>
                  <a:schemeClr val="accent1">
                    <a:lumMod val="20000"/>
                    <a:lumOff val="80000"/>
                  </a:schemeClr>
                </a:solidFill>
              </a:rPr>
              <a:t>procentowa</a:t>
            </a:r>
            <a:r>
              <a:rPr lang="en-GB" sz="2400" dirty="0">
                <a:solidFill>
                  <a:schemeClr val="accent1">
                    <a:lumMod val="20000"/>
                    <a:lumOff val="80000"/>
                  </a:schemeClr>
                </a:solidFill>
              </a:rPr>
              <a:t> </a:t>
            </a:r>
            <a:r>
              <a:rPr lang="en-GB" sz="2400" dirty="0" err="1">
                <a:solidFill>
                  <a:schemeClr val="accent1">
                    <a:lumMod val="20000"/>
                    <a:lumOff val="80000"/>
                  </a:schemeClr>
                </a:solidFill>
              </a:rPr>
              <a:t>zatrudnienia</a:t>
            </a:r>
            <a:r>
              <a:rPr lang="en-GB" sz="2400" dirty="0">
                <a:solidFill>
                  <a:schemeClr val="accent1">
                    <a:lumMod val="20000"/>
                    <a:lumOff val="80000"/>
                  </a:schemeClr>
                </a:solidFill>
              </a:rPr>
              <a:t> w </a:t>
            </a:r>
            <a:r>
              <a:rPr lang="en-GB" sz="2400" dirty="0" err="1">
                <a:solidFill>
                  <a:schemeClr val="accent1">
                    <a:lumMod val="20000"/>
                    <a:lumOff val="80000"/>
                  </a:schemeClr>
                </a:solidFill>
              </a:rPr>
              <a:t>grupach</a:t>
            </a:r>
            <a:r>
              <a:rPr lang="en-GB" sz="2400" dirty="0">
                <a:solidFill>
                  <a:schemeClr val="accent1">
                    <a:lumMod val="20000"/>
                    <a:lumOff val="80000"/>
                  </a:schemeClr>
                </a:solidFill>
              </a:rPr>
              <a:t> </a:t>
            </a:r>
            <a:r>
              <a:rPr lang="en-GB" sz="2400" dirty="0" err="1">
                <a:solidFill>
                  <a:schemeClr val="accent1">
                    <a:lumMod val="20000"/>
                    <a:lumOff val="80000"/>
                  </a:schemeClr>
                </a:solidFill>
              </a:rPr>
              <a:t>pracowniczych</a:t>
            </a:r>
            <a:r>
              <a:rPr lang="en-GB" sz="2400" dirty="0">
                <a:solidFill>
                  <a:schemeClr val="accent1">
                    <a:lumMod val="20000"/>
                    <a:lumOff val="80000"/>
                  </a:schemeClr>
                </a:solidFill>
              </a:rPr>
              <a:t> z </a:t>
            </a:r>
            <a:r>
              <a:rPr lang="en-GB" sz="2400" dirty="0" err="1">
                <a:solidFill>
                  <a:schemeClr val="accent1">
                    <a:lumMod val="20000"/>
                    <a:lumOff val="80000"/>
                  </a:schemeClr>
                </a:solidFill>
              </a:rPr>
              <a:t>uwzględnieniem</a:t>
            </a:r>
            <a:r>
              <a:rPr lang="en-GB" sz="2400" dirty="0">
                <a:solidFill>
                  <a:schemeClr val="accent1">
                    <a:lumMod val="20000"/>
                    <a:lumOff val="80000"/>
                  </a:schemeClr>
                </a:solidFill>
              </a:rPr>
              <a:t> </a:t>
            </a:r>
            <a:r>
              <a:rPr lang="en-GB" sz="2400" dirty="0" err="1">
                <a:solidFill>
                  <a:schemeClr val="accent1">
                    <a:lumMod val="20000"/>
                    <a:lumOff val="80000"/>
                  </a:schemeClr>
                </a:solidFill>
              </a:rPr>
              <a:t>płci</a:t>
            </a:r>
            <a:endParaRPr lang="en-GB" sz="2400" dirty="0"/>
          </a:p>
        </p:txBody>
      </p:sp>
      <p:graphicFrame>
        <p:nvGraphicFramePr>
          <p:cNvPr id="4" name="Symbol zastępczy zawartości 3">
            <a:extLst>
              <a:ext uri="{FF2B5EF4-FFF2-40B4-BE49-F238E27FC236}">
                <a16:creationId xmlns:a16="http://schemas.microsoft.com/office/drawing/2014/main" id="{4F83740E-EF5F-AABA-46CD-2D713D855E51}"/>
              </a:ext>
            </a:extLst>
          </p:cNvPr>
          <p:cNvGraphicFramePr>
            <a:graphicFrameLocks noGrp="1"/>
          </p:cNvGraphicFramePr>
          <p:nvPr>
            <p:ph idx="1"/>
            <p:extLst>
              <p:ext uri="{D42A27DB-BD31-4B8C-83A1-F6EECF244321}">
                <p14:modId xmlns:p14="http://schemas.microsoft.com/office/powerpoint/2010/main" val="1924359213"/>
              </p:ext>
            </p:extLst>
          </p:nvPr>
        </p:nvGraphicFramePr>
        <p:xfrm>
          <a:off x="457200" y="1124744"/>
          <a:ext cx="8435280"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856112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D617D0-101B-5755-F4A8-7CF94CC89B46}"/>
              </a:ext>
            </a:extLst>
          </p:cNvPr>
          <p:cNvSpPr>
            <a:spLocks noGrp="1"/>
          </p:cNvSpPr>
          <p:nvPr>
            <p:ph type="title"/>
          </p:nvPr>
        </p:nvSpPr>
        <p:spPr/>
        <p:txBody>
          <a:bodyPr anchor="t"/>
          <a:lstStyle/>
          <a:p>
            <a:pPr algn="ctr"/>
            <a:r>
              <a:rPr lang="en-GB" sz="2400" dirty="0" err="1">
                <a:solidFill>
                  <a:schemeClr val="accent1">
                    <a:lumMod val="20000"/>
                    <a:lumOff val="80000"/>
                  </a:schemeClr>
                </a:solidFill>
              </a:rPr>
              <a:t>Grupy</a:t>
            </a:r>
            <a:r>
              <a:rPr lang="en-GB" sz="2400" dirty="0">
                <a:solidFill>
                  <a:schemeClr val="accent1">
                    <a:lumMod val="20000"/>
                    <a:lumOff val="80000"/>
                  </a:schemeClr>
                </a:solidFill>
              </a:rPr>
              <a:t> </a:t>
            </a:r>
            <a:r>
              <a:rPr lang="en-GB" sz="2400" dirty="0" err="1">
                <a:solidFill>
                  <a:schemeClr val="accent1">
                    <a:lumMod val="20000"/>
                    <a:lumOff val="80000"/>
                  </a:schemeClr>
                </a:solidFill>
              </a:rPr>
              <a:t>stanowisk</a:t>
            </a:r>
            <a:endParaRPr lang="en-GB" sz="2400" dirty="0">
              <a:solidFill>
                <a:schemeClr val="accent1">
                  <a:lumMod val="20000"/>
                  <a:lumOff val="80000"/>
                </a:schemeClr>
              </a:solidFill>
            </a:endParaRPr>
          </a:p>
        </p:txBody>
      </p:sp>
      <p:graphicFrame>
        <p:nvGraphicFramePr>
          <p:cNvPr id="18" name="Symbol zastępczy zawartości 17">
            <a:extLst>
              <a:ext uri="{FF2B5EF4-FFF2-40B4-BE49-F238E27FC236}">
                <a16:creationId xmlns:a16="http://schemas.microsoft.com/office/drawing/2014/main" id="{201887A9-8D6D-1042-81BD-29FEA5436DD7}"/>
              </a:ext>
            </a:extLst>
          </p:cNvPr>
          <p:cNvGraphicFramePr>
            <a:graphicFrameLocks noGrp="1"/>
          </p:cNvGraphicFramePr>
          <p:nvPr>
            <p:ph idx="1"/>
            <p:extLst>
              <p:ext uri="{D42A27DB-BD31-4B8C-83A1-F6EECF244321}">
                <p14:modId xmlns:p14="http://schemas.microsoft.com/office/powerpoint/2010/main" val="1934873119"/>
              </p:ext>
            </p:extLst>
          </p:nvPr>
        </p:nvGraphicFramePr>
        <p:xfrm>
          <a:off x="457200" y="1600200"/>
          <a:ext cx="3682752" cy="26208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Wykres 18">
            <a:extLst>
              <a:ext uri="{FF2B5EF4-FFF2-40B4-BE49-F238E27FC236}">
                <a16:creationId xmlns:a16="http://schemas.microsoft.com/office/drawing/2014/main" id="{5DF4D2A0-9299-8644-8D82-53B0FFC98AA9}"/>
              </a:ext>
            </a:extLst>
          </p:cNvPr>
          <p:cNvGraphicFramePr>
            <a:graphicFrameLocks/>
          </p:cNvGraphicFramePr>
          <p:nvPr>
            <p:extLst>
              <p:ext uri="{D42A27DB-BD31-4B8C-83A1-F6EECF244321}">
                <p14:modId xmlns:p14="http://schemas.microsoft.com/office/powerpoint/2010/main" val="153160406"/>
              </p:ext>
            </p:extLst>
          </p:nvPr>
        </p:nvGraphicFramePr>
        <p:xfrm>
          <a:off x="4355976" y="141763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014411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E1DFFF-638A-36B0-21CD-0E1C6DFD66C4}"/>
              </a:ext>
            </a:extLst>
          </p:cNvPr>
          <p:cNvSpPr>
            <a:spLocks noGrp="1"/>
          </p:cNvSpPr>
          <p:nvPr>
            <p:ph type="title"/>
          </p:nvPr>
        </p:nvSpPr>
        <p:spPr>
          <a:xfrm>
            <a:off x="457200" y="274638"/>
            <a:ext cx="7859216" cy="1143000"/>
          </a:xfrm>
        </p:spPr>
        <p:txBody>
          <a:bodyPr anchor="t"/>
          <a:lstStyle/>
          <a:p>
            <a:pPr algn="ctr"/>
            <a:r>
              <a:rPr lang="en-GB" sz="2400" dirty="0" err="1">
                <a:solidFill>
                  <a:schemeClr val="accent1">
                    <a:lumMod val="20000"/>
                    <a:lumOff val="80000"/>
                  </a:schemeClr>
                </a:solidFill>
              </a:rPr>
              <a:t>Awans</a:t>
            </a:r>
            <a:r>
              <a:rPr lang="en-GB" sz="2400" dirty="0">
                <a:solidFill>
                  <a:schemeClr val="accent1">
                    <a:lumMod val="20000"/>
                    <a:lumOff val="80000"/>
                  </a:schemeClr>
                </a:solidFill>
              </a:rPr>
              <a:t> </a:t>
            </a:r>
            <a:r>
              <a:rPr lang="en-GB" sz="2400" dirty="0" err="1">
                <a:solidFill>
                  <a:schemeClr val="accent1">
                    <a:lumMod val="20000"/>
                    <a:lumOff val="80000"/>
                  </a:schemeClr>
                </a:solidFill>
              </a:rPr>
              <a:t>zawodowy</a:t>
            </a:r>
            <a:r>
              <a:rPr lang="en-GB" sz="2400" dirty="0">
                <a:solidFill>
                  <a:schemeClr val="accent1">
                    <a:lumMod val="20000"/>
                    <a:lumOff val="80000"/>
                  </a:schemeClr>
                </a:solidFill>
              </a:rPr>
              <a:t>- </a:t>
            </a:r>
            <a:r>
              <a:rPr lang="en-GB" sz="2400" dirty="0" err="1">
                <a:solidFill>
                  <a:schemeClr val="accent1">
                    <a:lumMod val="20000"/>
                    <a:lumOff val="80000"/>
                  </a:schemeClr>
                </a:solidFill>
              </a:rPr>
              <a:t>grupa</a:t>
            </a:r>
            <a:r>
              <a:rPr lang="en-GB" sz="2400" dirty="0">
                <a:solidFill>
                  <a:schemeClr val="accent1">
                    <a:lumMod val="20000"/>
                    <a:lumOff val="80000"/>
                  </a:schemeClr>
                </a:solidFill>
              </a:rPr>
              <a:t> NA</a:t>
            </a:r>
          </a:p>
        </p:txBody>
      </p:sp>
      <p:pic>
        <p:nvPicPr>
          <p:cNvPr id="4" name="Symbol zastępczy zawartości 3">
            <a:extLst>
              <a:ext uri="{FF2B5EF4-FFF2-40B4-BE49-F238E27FC236}">
                <a16:creationId xmlns:a16="http://schemas.microsoft.com/office/drawing/2014/main" id="{900C5599-C964-20D7-A737-EBBC5D2E41AF}"/>
              </a:ext>
            </a:extLst>
          </p:cNvPr>
          <p:cNvPicPr>
            <a:picLocks noGrp="1" noChangeAspect="1"/>
          </p:cNvPicPr>
          <p:nvPr>
            <p:ph idx="1"/>
          </p:nvPr>
        </p:nvPicPr>
        <p:blipFill>
          <a:blip r:embed="rId2"/>
          <a:stretch>
            <a:fillRect/>
          </a:stretch>
        </p:blipFill>
        <p:spPr>
          <a:xfrm>
            <a:off x="1276130" y="980728"/>
            <a:ext cx="6536229" cy="3946664"/>
          </a:xfrm>
          <a:prstGeom prst="rect">
            <a:avLst/>
          </a:prstGeom>
        </p:spPr>
      </p:pic>
    </p:spTree>
    <p:extLst>
      <p:ext uri="{BB962C8B-B14F-4D97-AF65-F5344CB8AC3E}">
        <p14:creationId xmlns:p14="http://schemas.microsoft.com/office/powerpoint/2010/main" val="420066305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3433A0-4445-AEAD-10B6-C02CC27C5C36}"/>
              </a:ext>
            </a:extLst>
          </p:cNvPr>
          <p:cNvSpPr>
            <a:spLocks noGrp="1"/>
          </p:cNvSpPr>
          <p:nvPr>
            <p:ph type="title"/>
          </p:nvPr>
        </p:nvSpPr>
        <p:spPr/>
        <p:txBody>
          <a:bodyPr anchor="t"/>
          <a:lstStyle/>
          <a:p>
            <a:pPr algn="ctr"/>
            <a:r>
              <a:rPr lang="en-GB" sz="2400" dirty="0" err="1">
                <a:solidFill>
                  <a:schemeClr val="accent1">
                    <a:lumMod val="20000"/>
                    <a:lumOff val="80000"/>
                  </a:schemeClr>
                </a:solidFill>
              </a:rPr>
              <a:t>Władze</a:t>
            </a:r>
            <a:r>
              <a:rPr lang="en-GB" sz="2400" dirty="0">
                <a:solidFill>
                  <a:schemeClr val="accent1">
                    <a:lumMod val="20000"/>
                    <a:lumOff val="80000"/>
                  </a:schemeClr>
                </a:solidFill>
              </a:rPr>
              <a:t> ATH</a:t>
            </a:r>
          </a:p>
        </p:txBody>
      </p:sp>
      <p:graphicFrame>
        <p:nvGraphicFramePr>
          <p:cNvPr id="4" name="Symbol zastępczy zawartości 3">
            <a:extLst>
              <a:ext uri="{FF2B5EF4-FFF2-40B4-BE49-F238E27FC236}">
                <a16:creationId xmlns:a16="http://schemas.microsoft.com/office/drawing/2014/main" id="{1415265D-BAEE-D847-AC52-0B7C4A7B702E}"/>
              </a:ext>
            </a:extLst>
          </p:cNvPr>
          <p:cNvGraphicFramePr>
            <a:graphicFrameLocks noGrp="1"/>
          </p:cNvGraphicFramePr>
          <p:nvPr>
            <p:ph idx="1"/>
            <p:extLst>
              <p:ext uri="{D42A27DB-BD31-4B8C-83A1-F6EECF244321}">
                <p14:modId xmlns:p14="http://schemas.microsoft.com/office/powerpoint/2010/main" val="3477698401"/>
              </p:ext>
            </p:extLst>
          </p:nvPr>
        </p:nvGraphicFramePr>
        <p:xfrm>
          <a:off x="457200" y="1052736"/>
          <a:ext cx="7643192"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4624056"/>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15BE86-963F-FEA3-4A1A-BF329F84CCE1}"/>
              </a:ext>
            </a:extLst>
          </p:cNvPr>
          <p:cNvSpPr>
            <a:spLocks noGrp="1"/>
          </p:cNvSpPr>
          <p:nvPr>
            <p:ph type="title"/>
          </p:nvPr>
        </p:nvSpPr>
        <p:spPr>
          <a:xfrm>
            <a:off x="457200" y="274638"/>
            <a:ext cx="8219256" cy="1143000"/>
          </a:xfrm>
        </p:spPr>
        <p:txBody>
          <a:bodyPr anchor="t"/>
          <a:lstStyle/>
          <a:p>
            <a:pPr algn="ctr"/>
            <a:r>
              <a:rPr lang="en-GB" sz="2400" dirty="0" err="1">
                <a:solidFill>
                  <a:schemeClr val="accent1">
                    <a:lumMod val="20000"/>
                    <a:lumOff val="80000"/>
                  </a:schemeClr>
                </a:solidFill>
              </a:rPr>
              <a:t>Senat</a:t>
            </a:r>
            <a:r>
              <a:rPr lang="en-GB" sz="2400" dirty="0">
                <a:solidFill>
                  <a:schemeClr val="accent1">
                    <a:lumMod val="20000"/>
                    <a:lumOff val="80000"/>
                  </a:schemeClr>
                </a:solidFill>
              </a:rPr>
              <a:t>, Rada </a:t>
            </a:r>
            <a:r>
              <a:rPr lang="en-GB" sz="2400" dirty="0" err="1">
                <a:solidFill>
                  <a:schemeClr val="accent1">
                    <a:lumMod val="20000"/>
                    <a:lumOff val="80000"/>
                  </a:schemeClr>
                </a:solidFill>
              </a:rPr>
              <a:t>Uczelni</a:t>
            </a:r>
            <a:r>
              <a:rPr lang="en-GB" sz="2400" dirty="0">
                <a:solidFill>
                  <a:schemeClr val="accent1">
                    <a:lumMod val="20000"/>
                    <a:lumOff val="80000"/>
                  </a:schemeClr>
                </a:solidFill>
              </a:rPr>
              <a:t>, Rady </a:t>
            </a:r>
            <a:r>
              <a:rPr lang="en-GB" sz="2400" dirty="0" err="1">
                <a:solidFill>
                  <a:schemeClr val="accent1">
                    <a:lumMod val="20000"/>
                    <a:lumOff val="80000"/>
                  </a:schemeClr>
                </a:solidFill>
              </a:rPr>
              <a:t>Dyscyplin</a:t>
            </a:r>
            <a:r>
              <a:rPr lang="en-GB" sz="2400" dirty="0">
                <a:solidFill>
                  <a:schemeClr val="accent1">
                    <a:lumMod val="20000"/>
                    <a:lumOff val="80000"/>
                  </a:schemeClr>
                </a:solidFill>
              </a:rPr>
              <a:t>, </a:t>
            </a:r>
            <a:r>
              <a:rPr lang="en-GB" sz="2400" dirty="0" err="1">
                <a:solidFill>
                  <a:schemeClr val="accent1">
                    <a:lumMod val="20000"/>
                    <a:lumOff val="80000"/>
                  </a:schemeClr>
                </a:solidFill>
              </a:rPr>
              <a:t>Komisje</a:t>
            </a:r>
            <a:r>
              <a:rPr lang="en-GB" sz="2400" dirty="0">
                <a:solidFill>
                  <a:schemeClr val="accent1">
                    <a:lumMod val="20000"/>
                    <a:lumOff val="80000"/>
                  </a:schemeClr>
                </a:solidFill>
              </a:rPr>
              <a:t> </a:t>
            </a:r>
            <a:r>
              <a:rPr lang="en-GB" sz="2400" dirty="0" err="1">
                <a:solidFill>
                  <a:schemeClr val="accent1">
                    <a:lumMod val="20000"/>
                    <a:lumOff val="80000"/>
                  </a:schemeClr>
                </a:solidFill>
              </a:rPr>
              <a:t>Senackie</a:t>
            </a:r>
            <a:r>
              <a:rPr lang="en-GB" sz="2400" dirty="0">
                <a:solidFill>
                  <a:schemeClr val="accent1">
                    <a:lumMod val="20000"/>
                    <a:lumOff val="80000"/>
                  </a:schemeClr>
                </a:solidFill>
              </a:rPr>
              <a:t>, </a:t>
            </a:r>
            <a:r>
              <a:rPr lang="en-GB" sz="2400" dirty="0" err="1">
                <a:solidFill>
                  <a:schemeClr val="accent1">
                    <a:lumMod val="20000"/>
                    <a:lumOff val="80000"/>
                  </a:schemeClr>
                </a:solidFill>
              </a:rPr>
              <a:t>Szkoła</a:t>
            </a:r>
            <a:r>
              <a:rPr lang="en-GB" sz="2400" dirty="0">
                <a:solidFill>
                  <a:schemeClr val="accent1">
                    <a:lumMod val="20000"/>
                    <a:lumOff val="80000"/>
                  </a:schemeClr>
                </a:solidFill>
              </a:rPr>
              <a:t> </a:t>
            </a:r>
            <a:r>
              <a:rPr lang="en-GB" sz="2400" dirty="0" err="1">
                <a:solidFill>
                  <a:schemeClr val="accent1">
                    <a:lumMod val="20000"/>
                    <a:lumOff val="80000"/>
                  </a:schemeClr>
                </a:solidFill>
              </a:rPr>
              <a:t>Doktorska</a:t>
            </a:r>
            <a:endParaRPr lang="en-GB" sz="2400" dirty="0">
              <a:solidFill>
                <a:schemeClr val="accent1">
                  <a:lumMod val="20000"/>
                  <a:lumOff val="80000"/>
                </a:schemeClr>
              </a:solidFill>
            </a:endParaRPr>
          </a:p>
        </p:txBody>
      </p:sp>
      <p:sp>
        <p:nvSpPr>
          <p:cNvPr id="3" name="Symbol zastępczy zawartości 2">
            <a:extLst>
              <a:ext uri="{FF2B5EF4-FFF2-40B4-BE49-F238E27FC236}">
                <a16:creationId xmlns:a16="http://schemas.microsoft.com/office/drawing/2014/main" id="{3008D19E-DA5F-8016-8186-0E332F81D6B0}"/>
              </a:ext>
            </a:extLst>
          </p:cNvPr>
          <p:cNvSpPr>
            <a:spLocks noGrp="1"/>
          </p:cNvSpPr>
          <p:nvPr>
            <p:ph idx="1"/>
          </p:nvPr>
        </p:nvSpPr>
        <p:spPr>
          <a:xfrm>
            <a:off x="642392" y="620688"/>
            <a:ext cx="7848872" cy="4525963"/>
          </a:xfrm>
        </p:spPr>
        <p:txBody>
          <a:bodyPr/>
          <a:lstStyle/>
          <a:p>
            <a:pPr indent="449580" algn="just">
              <a:lnSpc>
                <a:spcPct val="150000"/>
              </a:lnSpc>
            </a:pPr>
            <a:endParaRPr lang="pl-PL" sz="1600" dirty="0">
              <a:effectLst/>
            </a:endParaRPr>
          </a:p>
          <a:p>
            <a:pPr indent="449580" algn="just">
              <a:lnSpc>
                <a:spcPct val="150000"/>
              </a:lnSpc>
            </a:pPr>
            <a:r>
              <a:rPr lang="pl-PL" sz="1600" dirty="0">
                <a:solidFill>
                  <a:srgbClr val="0070C0"/>
                </a:solidFill>
                <a:effectLst/>
              </a:rPr>
              <a:t>W siedmioosobowej Radzie Uczelni </a:t>
            </a:r>
            <a:r>
              <a:rPr lang="pl-PL" sz="1600" dirty="0">
                <a:solidFill>
                  <a:srgbClr val="FFC000"/>
                </a:solidFill>
                <a:effectLst/>
              </a:rPr>
              <a:t>nie było kobiet</a:t>
            </a:r>
            <a:r>
              <a:rPr lang="pl-PL" sz="1600" dirty="0">
                <a:solidFill>
                  <a:srgbClr val="0070C0"/>
                </a:solidFill>
                <a:effectLst/>
              </a:rPr>
              <a:t>, </a:t>
            </a:r>
            <a:r>
              <a:rPr lang="pl-PL" sz="1600" dirty="0" err="1">
                <a:solidFill>
                  <a:srgbClr val="0070C0"/>
                </a:solidFill>
                <a:effectLst/>
              </a:rPr>
              <a:t>najwyższe</a:t>
            </a:r>
            <a:r>
              <a:rPr lang="pl-PL" sz="1600" dirty="0">
                <a:solidFill>
                  <a:srgbClr val="0070C0"/>
                </a:solidFill>
                <a:effectLst/>
              </a:rPr>
              <a:t> kierownicze stanowiska administracyjne (Kwestor, Kanclerz) </a:t>
            </a:r>
            <a:r>
              <a:rPr lang="pl-PL" sz="1600" dirty="0" err="1">
                <a:solidFill>
                  <a:srgbClr val="FFC000"/>
                </a:solidFill>
                <a:effectLst/>
              </a:rPr>
              <a:t>równiez</a:t>
            </a:r>
            <a:r>
              <a:rPr lang="pl-PL" sz="1600" dirty="0">
                <a:solidFill>
                  <a:srgbClr val="FFC000"/>
                </a:solidFill>
                <a:effectLst/>
              </a:rPr>
              <a:t>̇ zajmowali </a:t>
            </a:r>
            <a:r>
              <a:rPr lang="pl-PL" sz="1600" dirty="0" err="1">
                <a:solidFill>
                  <a:srgbClr val="FFC000"/>
                </a:solidFill>
                <a:effectLst/>
              </a:rPr>
              <a:t>mężczyźni</a:t>
            </a:r>
            <a:endParaRPr lang="pl-PL" sz="1600" dirty="0">
              <a:solidFill>
                <a:srgbClr val="0070C0"/>
              </a:solidFill>
              <a:effectLst/>
              <a:ea typeface="Calibri" panose="020F0502020204030204" pitchFamily="34" charset="0"/>
              <a:cs typeface="Arial" panose="020B0604020202020204" pitchFamily="34" charset="0"/>
            </a:endParaRPr>
          </a:p>
          <a:p>
            <a:pPr indent="449580" algn="just">
              <a:lnSpc>
                <a:spcPct val="150000"/>
              </a:lnSpc>
            </a:pPr>
            <a:r>
              <a:rPr lang="pl-PL" sz="1600" dirty="0">
                <a:solidFill>
                  <a:srgbClr val="0070C0"/>
                </a:solidFill>
                <a:effectLst/>
                <a:ea typeface="Calibri" panose="020F0502020204030204" pitchFamily="34" charset="0"/>
                <a:cs typeface="Arial" panose="020B0604020202020204" pitchFamily="34" charset="0"/>
              </a:rPr>
              <a:t>Rady Dyscyplin Naukowych: stanowiska przewodniczących, zastępców i sekretarzy zajmowało </a:t>
            </a:r>
            <a:r>
              <a:rPr lang="pl-PL" sz="1600" dirty="0">
                <a:solidFill>
                  <a:srgbClr val="FFC000"/>
                </a:solidFill>
                <a:effectLst/>
                <a:ea typeface="Calibri" panose="020F0502020204030204" pitchFamily="34" charset="0"/>
                <a:cs typeface="Arial" panose="020B0604020202020204" pitchFamily="34" charset="0"/>
              </a:rPr>
              <a:t>30 osób, w tym 14 kobiet i 16 mężczyzn</a:t>
            </a:r>
            <a:r>
              <a:rPr lang="pl-PL" sz="1600" dirty="0">
                <a:solidFill>
                  <a:srgbClr val="0070C0"/>
                </a:solidFill>
                <a:effectLst/>
                <a:ea typeface="Calibri" panose="020F0502020204030204" pitchFamily="34" charset="0"/>
                <a:cs typeface="Arial" panose="020B0604020202020204" pitchFamily="34" charset="0"/>
              </a:rPr>
              <a:t>. Jednak wewnętrzna struktura była zróżnicowana: </a:t>
            </a:r>
            <a:r>
              <a:rPr lang="pl-PL" sz="1600" dirty="0">
                <a:solidFill>
                  <a:srgbClr val="FFC000"/>
                </a:solidFill>
                <a:effectLst/>
                <a:ea typeface="Calibri" panose="020F0502020204030204" pitchFamily="34" charset="0"/>
                <a:cs typeface="Arial" panose="020B0604020202020204" pitchFamily="34" charset="0"/>
              </a:rPr>
              <a:t>40% przewodniczących to kobiety,</a:t>
            </a:r>
            <a:r>
              <a:rPr lang="pl-PL" sz="1600" dirty="0">
                <a:solidFill>
                  <a:srgbClr val="FFC000"/>
                </a:solidFill>
                <a:ea typeface="Calibri" panose="020F0502020204030204" pitchFamily="34" charset="0"/>
                <a:cs typeface="Arial" panose="020B0604020202020204" pitchFamily="34" charset="0"/>
              </a:rPr>
              <a:t> </a:t>
            </a:r>
            <a:r>
              <a:rPr lang="pl-PL" sz="1600" dirty="0">
                <a:solidFill>
                  <a:srgbClr val="FFC000"/>
                </a:solidFill>
                <a:effectLst/>
                <a:ea typeface="Calibri" panose="020F0502020204030204" pitchFamily="34" charset="0"/>
                <a:cs typeface="Arial" panose="020B0604020202020204" pitchFamily="34" charset="0"/>
              </a:rPr>
              <a:t>3 kobiety znajdowały się wśród zastępców i aż 7 pełniło funkcje sekretarzy</a:t>
            </a:r>
            <a:endParaRPr lang="pl-PL" sz="1600" dirty="0">
              <a:solidFill>
                <a:srgbClr val="FFC000"/>
              </a:solidFill>
              <a:effectLst/>
              <a:ea typeface="Calibri" panose="020F0502020204030204" pitchFamily="34" charset="0"/>
              <a:cs typeface="Times New Roman" panose="02020603050405020304" pitchFamily="18" charset="0"/>
            </a:endParaRPr>
          </a:p>
          <a:p>
            <a:pPr marL="704850" indent="-285750" algn="just">
              <a:lnSpc>
                <a:spcPct val="150000"/>
              </a:lnSpc>
            </a:pPr>
            <a:r>
              <a:rPr lang="pl-PL" sz="1600" dirty="0">
                <a:solidFill>
                  <a:srgbClr val="0070C0"/>
                </a:solidFill>
                <a:effectLst/>
              </a:rPr>
              <a:t>W składzie Senatu ATH zasiadało </a:t>
            </a:r>
            <a:r>
              <a:rPr lang="pl-PL" sz="1600" dirty="0">
                <a:solidFill>
                  <a:srgbClr val="FFC000"/>
                </a:solidFill>
                <a:effectLst/>
              </a:rPr>
              <a:t>17 kobiet </a:t>
            </a:r>
            <a:r>
              <a:rPr lang="pl-PL" sz="1600" dirty="0">
                <a:solidFill>
                  <a:srgbClr val="0070C0"/>
                </a:solidFill>
                <a:effectLst/>
              </a:rPr>
              <a:t>(z </a:t>
            </a:r>
            <a:r>
              <a:rPr lang="pl-PL" sz="1600" dirty="0" err="1">
                <a:solidFill>
                  <a:srgbClr val="0070C0"/>
                </a:solidFill>
                <a:effectLst/>
              </a:rPr>
              <a:t>uwzględnieniem</a:t>
            </a:r>
            <a:r>
              <a:rPr lang="pl-PL" sz="1600" dirty="0">
                <a:solidFill>
                  <a:srgbClr val="0070C0"/>
                </a:solidFill>
                <a:effectLst/>
              </a:rPr>
              <a:t> </a:t>
            </a:r>
            <a:r>
              <a:rPr lang="pl-PL" sz="1600" dirty="0" err="1">
                <a:solidFill>
                  <a:srgbClr val="0070C0"/>
                </a:solidFill>
                <a:effectLst/>
              </a:rPr>
              <a:t>osób</a:t>
            </a:r>
            <a:r>
              <a:rPr lang="pl-PL" sz="1600" dirty="0">
                <a:solidFill>
                  <a:srgbClr val="0070C0"/>
                </a:solidFill>
                <a:effectLst/>
              </a:rPr>
              <a:t> z głosem doradczym), co stanowiło około 35% </a:t>
            </a:r>
            <a:r>
              <a:rPr lang="pl-PL" sz="1600" dirty="0" err="1">
                <a:solidFill>
                  <a:srgbClr val="0070C0"/>
                </a:solidFill>
                <a:effectLst/>
              </a:rPr>
              <a:t>ogółu</a:t>
            </a:r>
            <a:r>
              <a:rPr lang="pl-PL" sz="1600" dirty="0">
                <a:solidFill>
                  <a:srgbClr val="0070C0"/>
                </a:solidFill>
                <a:effectLst/>
              </a:rPr>
              <a:t> </a:t>
            </a:r>
            <a:r>
              <a:rPr lang="pl-PL" sz="1600" dirty="0" err="1">
                <a:solidFill>
                  <a:srgbClr val="0070C0"/>
                </a:solidFill>
                <a:effectLst/>
              </a:rPr>
              <a:t>osób</a:t>
            </a:r>
            <a:r>
              <a:rPr lang="pl-PL" sz="1600" dirty="0">
                <a:solidFill>
                  <a:srgbClr val="0070C0"/>
                </a:solidFill>
                <a:effectLst/>
              </a:rPr>
              <a:t> </a:t>
            </a:r>
            <a:r>
              <a:rPr lang="pl-PL" sz="1600" dirty="0" err="1">
                <a:solidFill>
                  <a:srgbClr val="0070C0"/>
                </a:solidFill>
                <a:effectLst/>
              </a:rPr>
              <a:t>uczestniczących</a:t>
            </a:r>
            <a:r>
              <a:rPr lang="pl-PL" sz="1600" dirty="0">
                <a:solidFill>
                  <a:srgbClr val="0070C0"/>
                </a:solidFill>
                <a:effectLst/>
              </a:rPr>
              <a:t> w posiedzeniach tego gremium. </a:t>
            </a:r>
            <a:endParaRPr lang="pl-PL" sz="1600" dirty="0">
              <a:solidFill>
                <a:srgbClr val="0070C0"/>
              </a:solidFill>
            </a:endParaRPr>
          </a:p>
          <a:p>
            <a:pPr marL="704850" indent="-285750" algn="just">
              <a:lnSpc>
                <a:spcPct val="150000"/>
              </a:lnSpc>
            </a:pPr>
            <a:r>
              <a:rPr lang="pl-PL" sz="1600" dirty="0">
                <a:solidFill>
                  <a:srgbClr val="0070C0"/>
                </a:solidFill>
                <a:effectLst/>
                <a:ea typeface="Calibri" panose="020F0502020204030204" pitchFamily="34" charset="0"/>
                <a:cs typeface="Arial" panose="020B0604020202020204" pitchFamily="34" charset="0"/>
              </a:rPr>
              <a:t>W komisjach senackich zasiadało </a:t>
            </a:r>
            <a:r>
              <a:rPr lang="pl-PL" sz="1600" dirty="0">
                <a:solidFill>
                  <a:srgbClr val="FFC000"/>
                </a:solidFill>
                <a:effectLst/>
                <a:ea typeface="Calibri" panose="020F0502020204030204" pitchFamily="34" charset="0"/>
                <a:cs typeface="Arial" panose="020B0604020202020204" pitchFamily="34" charset="0"/>
              </a:rPr>
              <a:t>36 osób, w tym 14 z nich to kobiety (38%)</a:t>
            </a:r>
            <a:r>
              <a:rPr lang="pl-PL" sz="1600" dirty="0">
                <a:solidFill>
                  <a:srgbClr val="0070C0"/>
                </a:solidFill>
                <a:effectLst/>
                <a:ea typeface="Calibri" panose="020F0502020204030204" pitchFamily="34" charset="0"/>
                <a:cs typeface="Arial" panose="020B0604020202020204" pitchFamily="34" charset="0"/>
              </a:rPr>
              <a:t>. Przewodniczyło im </a:t>
            </a:r>
            <a:r>
              <a:rPr lang="pl-PL" sz="1600" dirty="0">
                <a:solidFill>
                  <a:srgbClr val="FFC000"/>
                </a:solidFill>
                <a:effectLst/>
                <a:ea typeface="Calibri" panose="020F0502020204030204" pitchFamily="34" charset="0"/>
                <a:cs typeface="Arial" panose="020B0604020202020204" pitchFamily="34" charset="0"/>
              </a:rPr>
              <a:t>trzech mężczyzn i dwie kobiety</a:t>
            </a:r>
          </a:p>
          <a:p>
            <a:pPr marL="704850" indent="-285750" algn="just">
              <a:lnSpc>
                <a:spcPct val="150000"/>
              </a:lnSpc>
            </a:pPr>
            <a:r>
              <a:rPr lang="pl-PL" sz="1600" dirty="0">
                <a:solidFill>
                  <a:srgbClr val="0070C0"/>
                </a:solidFill>
                <a:effectLst/>
                <a:ea typeface="Calibri" panose="020F0502020204030204" pitchFamily="34" charset="0"/>
                <a:cs typeface="Arial" panose="020B0604020202020204" pitchFamily="34" charset="0"/>
              </a:rPr>
              <a:t> Dyrektorem Interdyscyplinarnej Szkoły Doktorskiej </a:t>
            </a:r>
            <a:r>
              <a:rPr lang="pl-PL" sz="1600" dirty="0">
                <a:solidFill>
                  <a:srgbClr val="FFC000"/>
                </a:solidFill>
                <a:effectLst/>
                <a:ea typeface="Calibri" panose="020F0502020204030204" pitchFamily="34" charset="0"/>
                <a:cs typeface="Arial" panose="020B0604020202020204" pitchFamily="34" charset="0"/>
              </a:rPr>
              <a:t>był mężczyzna.</a:t>
            </a:r>
            <a:endParaRPr lang="pl-PL" sz="1600" dirty="0">
              <a:solidFill>
                <a:srgbClr val="FFC000"/>
              </a:solidFill>
              <a:effectLst/>
              <a:ea typeface="Calibri" panose="020F0502020204030204" pitchFamily="34" charset="0"/>
              <a:cs typeface="Times New Roman" panose="02020603050405020304" pitchFamily="18" charset="0"/>
            </a:endParaRPr>
          </a:p>
          <a:p>
            <a:pPr algn="just"/>
            <a:endParaRPr lang="en-GB" sz="1600" dirty="0">
              <a:solidFill>
                <a:srgbClr val="0070C0"/>
              </a:solidFill>
            </a:endParaRPr>
          </a:p>
        </p:txBody>
      </p:sp>
    </p:spTree>
    <p:extLst>
      <p:ext uri="{BB962C8B-B14F-4D97-AF65-F5344CB8AC3E}">
        <p14:creationId xmlns:p14="http://schemas.microsoft.com/office/powerpoint/2010/main" val="650610967"/>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158D98-C344-BB3D-2B22-72C09460B066}"/>
              </a:ext>
            </a:extLst>
          </p:cNvPr>
          <p:cNvSpPr>
            <a:spLocks noGrp="1"/>
          </p:cNvSpPr>
          <p:nvPr>
            <p:ph type="title"/>
          </p:nvPr>
        </p:nvSpPr>
        <p:spPr/>
        <p:txBody>
          <a:bodyPr anchor="t"/>
          <a:lstStyle/>
          <a:p>
            <a:pPr algn="ctr">
              <a:lnSpc>
                <a:spcPct val="150000"/>
              </a:lnSpc>
            </a:pPr>
            <a:r>
              <a:rPr lang="en-GB" sz="2400" dirty="0" err="1">
                <a:solidFill>
                  <a:schemeClr val="accent1">
                    <a:lumMod val="20000"/>
                    <a:lumOff val="80000"/>
                  </a:schemeClr>
                </a:solidFill>
              </a:rPr>
              <a:t>Pracownicy</a:t>
            </a:r>
            <a:r>
              <a:rPr lang="en-GB" sz="2400" dirty="0">
                <a:solidFill>
                  <a:schemeClr val="accent1">
                    <a:lumMod val="20000"/>
                    <a:lumOff val="80000"/>
                  </a:schemeClr>
                </a:solidFill>
              </a:rPr>
              <a:t> GW</a:t>
            </a:r>
          </a:p>
        </p:txBody>
      </p:sp>
      <p:sp>
        <p:nvSpPr>
          <p:cNvPr id="3" name="Symbol zastępczy zawartości 2">
            <a:extLst>
              <a:ext uri="{FF2B5EF4-FFF2-40B4-BE49-F238E27FC236}">
                <a16:creationId xmlns:a16="http://schemas.microsoft.com/office/drawing/2014/main" id="{489FA790-C774-251E-88AB-269D00F9688F}"/>
              </a:ext>
            </a:extLst>
          </p:cNvPr>
          <p:cNvSpPr>
            <a:spLocks noGrp="1"/>
          </p:cNvSpPr>
          <p:nvPr>
            <p:ph idx="1"/>
          </p:nvPr>
        </p:nvSpPr>
        <p:spPr>
          <a:xfrm>
            <a:off x="534380" y="892286"/>
            <a:ext cx="8075240" cy="5073427"/>
          </a:xfrm>
        </p:spPr>
        <p:txBody>
          <a:bodyPr/>
          <a:lstStyle/>
          <a:p>
            <a:pPr algn="just">
              <a:lnSpc>
                <a:spcPct val="150000"/>
              </a:lnSpc>
            </a:pPr>
            <a:r>
              <a:rPr lang="pl-PL" sz="1800" dirty="0">
                <a:solidFill>
                  <a:srgbClr val="0070C0"/>
                </a:solidFill>
                <a:effectLst/>
                <a:latin typeface="Times New Roman" panose="02020603050405020304" pitchFamily="18" charset="0"/>
                <a:ea typeface="Calibri" panose="020F0502020204030204" pitchFamily="34" charset="0"/>
              </a:rPr>
              <a:t>Pracownicy GW to </a:t>
            </a:r>
            <a:r>
              <a:rPr lang="pl-PL" sz="1800" dirty="0">
                <a:solidFill>
                  <a:srgbClr val="FFC000"/>
                </a:solidFill>
                <a:effectLst/>
                <a:latin typeface="Times New Roman" panose="02020603050405020304" pitchFamily="18" charset="0"/>
                <a:ea typeface="Calibri" panose="020F0502020204030204" pitchFamily="34" charset="0"/>
              </a:rPr>
              <a:t>223</a:t>
            </a:r>
            <a:r>
              <a:rPr lang="pl-PL" sz="1800" dirty="0">
                <a:solidFill>
                  <a:srgbClr val="0070C0"/>
                </a:solidFill>
                <a:effectLst/>
                <a:latin typeface="Times New Roman" panose="02020603050405020304" pitchFamily="18" charset="0"/>
                <a:ea typeface="Calibri" panose="020F0502020204030204" pitchFamily="34" charset="0"/>
              </a:rPr>
              <a:t> osoby ze znaczną przewagą </a:t>
            </a:r>
            <a:r>
              <a:rPr lang="pl-PL" sz="1800" dirty="0">
                <a:solidFill>
                  <a:srgbClr val="FFC000"/>
                </a:solidFill>
                <a:effectLst/>
                <a:latin typeface="Times New Roman" panose="02020603050405020304" pitchFamily="18" charset="0"/>
                <a:ea typeface="Calibri" panose="020F0502020204030204" pitchFamily="34" charset="0"/>
              </a:rPr>
              <a:t>kobiet (72%)</a:t>
            </a:r>
          </a:p>
          <a:p>
            <a:pPr algn="just">
              <a:lnSpc>
                <a:spcPct val="150000"/>
              </a:lnSpc>
            </a:pPr>
            <a:r>
              <a:rPr lang="pl-PL" sz="1800" dirty="0">
                <a:solidFill>
                  <a:srgbClr val="0070C0"/>
                </a:solidFill>
                <a:latin typeface="Times New Roman" panose="02020603050405020304" pitchFamily="18" charset="0"/>
                <a:ea typeface="Calibri" panose="020F0502020204030204" pitchFamily="34" charset="0"/>
              </a:rPr>
              <a:t>K</a:t>
            </a:r>
            <a:r>
              <a:rPr lang="pl-PL" sz="1800" dirty="0">
                <a:solidFill>
                  <a:srgbClr val="0070C0"/>
                </a:solidFill>
                <a:effectLst/>
                <a:latin typeface="Times New Roman" panose="02020603050405020304" pitchFamily="18" charset="0"/>
                <a:ea typeface="Calibri" panose="020F0502020204030204" pitchFamily="34" charset="0"/>
              </a:rPr>
              <a:t>obiety dominowały na stanowiskach kierowniczych, aczkolwiek nie zajmowały najwyższych, jak Kwestor czy Kanclerz</a:t>
            </a:r>
          </a:p>
          <a:p>
            <a:pPr algn="just">
              <a:lnSpc>
                <a:spcPct val="150000"/>
              </a:lnSpc>
            </a:pPr>
            <a:r>
              <a:rPr lang="pl-PL" sz="1800" dirty="0">
                <a:solidFill>
                  <a:srgbClr val="0070C0"/>
                </a:solidFill>
                <a:effectLst/>
                <a:latin typeface="Times New Roman" panose="02020603050405020304" pitchFamily="18" charset="0"/>
                <a:ea typeface="Calibri" panose="020F0502020204030204" pitchFamily="34" charset="0"/>
              </a:rPr>
              <a:t>Jedna pani piastowała funkcję zastępcy Kwestora, 1 dyrektora, 1 zastępcy dyrektora i aż 14 pełniło inne funkcje kierownicze. Ogółem stanowiska kierownicze zajmowały </a:t>
            </a:r>
            <a:r>
              <a:rPr lang="pl-PL" sz="1800" dirty="0">
                <a:solidFill>
                  <a:srgbClr val="FFC000"/>
                </a:solidFill>
                <a:effectLst/>
                <a:latin typeface="Times New Roman" panose="02020603050405020304" pitchFamily="18" charset="0"/>
                <a:ea typeface="Calibri" panose="020F0502020204030204" pitchFamily="34" charset="0"/>
              </a:rPr>
              <a:t>24 osoby</a:t>
            </a:r>
            <a:r>
              <a:rPr lang="pl-PL" sz="1800" dirty="0">
                <a:solidFill>
                  <a:srgbClr val="0070C0"/>
                </a:solidFill>
                <a:effectLst/>
                <a:latin typeface="Times New Roman" panose="02020603050405020304" pitchFamily="18" charset="0"/>
                <a:ea typeface="Calibri" panose="020F0502020204030204" pitchFamily="34" charset="0"/>
              </a:rPr>
              <a:t>, w tym jedynie </a:t>
            </a:r>
            <a:r>
              <a:rPr lang="pl-PL" sz="1800" dirty="0">
                <a:solidFill>
                  <a:srgbClr val="FFC000"/>
                </a:solidFill>
                <a:effectLst/>
                <a:latin typeface="Times New Roman" panose="02020603050405020304" pitchFamily="18" charset="0"/>
                <a:ea typeface="Calibri" panose="020F0502020204030204" pitchFamily="34" charset="0"/>
              </a:rPr>
              <a:t>6 panów (</a:t>
            </a:r>
            <a:r>
              <a:rPr lang="pl-PL" sz="1800" dirty="0">
                <a:solidFill>
                  <a:srgbClr val="FFC000"/>
                </a:solidFill>
                <a:latin typeface="Times New Roman" panose="02020603050405020304" pitchFamily="18" charset="0"/>
                <a:ea typeface="Calibri" panose="020F0502020204030204" pitchFamily="34" charset="0"/>
              </a:rPr>
              <a:t>25</a:t>
            </a:r>
            <a:r>
              <a:rPr lang="pl-PL" sz="1800" dirty="0">
                <a:solidFill>
                  <a:srgbClr val="FFC000"/>
                </a:solidFill>
                <a:effectLst/>
                <a:latin typeface="Times New Roman" panose="02020603050405020304" pitchFamily="18" charset="0"/>
                <a:ea typeface="Calibri" panose="020F0502020204030204" pitchFamily="34" charset="0"/>
              </a:rPr>
              <a:t>%)</a:t>
            </a:r>
          </a:p>
          <a:p>
            <a:pPr algn="just">
              <a:lnSpc>
                <a:spcPct val="150000"/>
              </a:lnSpc>
            </a:pPr>
            <a:r>
              <a:rPr lang="pl-PL" sz="1800" dirty="0">
                <a:solidFill>
                  <a:srgbClr val="0070C0"/>
                </a:solidFill>
                <a:effectLst/>
                <a:latin typeface="Times New Roman" panose="02020603050405020304" pitchFamily="18" charset="0"/>
                <a:ea typeface="Calibri" panose="020F0502020204030204" pitchFamily="34" charset="0"/>
              </a:rPr>
              <a:t>Najwięcej zatrudnionych w GW to </a:t>
            </a:r>
            <a:r>
              <a:rPr lang="pl-PL" sz="1800" dirty="0">
                <a:solidFill>
                  <a:srgbClr val="FFC000"/>
                </a:solidFill>
                <a:effectLst/>
                <a:latin typeface="Times New Roman" panose="02020603050405020304" pitchFamily="18" charset="0"/>
                <a:ea typeface="Calibri" panose="020F0502020204030204" pitchFamily="34" charset="0"/>
              </a:rPr>
              <a:t>specjaliści-</a:t>
            </a:r>
            <a:r>
              <a:rPr lang="pl-PL" sz="1800" dirty="0">
                <a:solidFill>
                  <a:srgbClr val="0070C0"/>
                </a:solidFill>
                <a:effectLst/>
                <a:latin typeface="Times New Roman" panose="02020603050405020304" pitchFamily="18" charset="0"/>
                <a:ea typeface="Calibri" panose="020F0502020204030204" pitchFamily="34" charset="0"/>
              </a:rPr>
              <a:t> 95 osób i tutaj także zdecydowanie przeważały panie z udziałem </a:t>
            </a:r>
            <a:r>
              <a:rPr lang="pl-PL" sz="1800" dirty="0">
                <a:solidFill>
                  <a:srgbClr val="FFC000"/>
                </a:solidFill>
                <a:effectLst/>
                <a:latin typeface="Times New Roman" panose="02020603050405020304" pitchFamily="18" charset="0"/>
                <a:ea typeface="Calibri" panose="020F0502020204030204" pitchFamily="34" charset="0"/>
              </a:rPr>
              <a:t>84%</a:t>
            </a:r>
          </a:p>
          <a:p>
            <a:pPr algn="just">
              <a:lnSpc>
                <a:spcPct val="150000"/>
              </a:lnSpc>
            </a:pPr>
            <a:r>
              <a:rPr lang="pl-PL" sz="1800" dirty="0">
                <a:solidFill>
                  <a:srgbClr val="0070C0"/>
                </a:solidFill>
                <a:latin typeface="Times New Roman" panose="02020603050405020304" pitchFamily="18" charset="0"/>
                <a:ea typeface="Calibri" panose="020F0502020204030204" pitchFamily="34" charset="0"/>
              </a:rPr>
              <a:t>K</a:t>
            </a:r>
            <a:r>
              <a:rPr lang="pl-PL" sz="1800" dirty="0">
                <a:solidFill>
                  <a:srgbClr val="0070C0"/>
                </a:solidFill>
                <a:effectLst/>
                <a:latin typeface="Times New Roman" panose="02020603050405020304" pitchFamily="18" charset="0"/>
                <a:ea typeface="Calibri" panose="020F0502020204030204" pitchFamily="34" charset="0"/>
              </a:rPr>
              <a:t>obiety stanowiły też większość w grupie samodzielnych referentów</a:t>
            </a:r>
          </a:p>
          <a:p>
            <a:pPr algn="just">
              <a:lnSpc>
                <a:spcPct val="150000"/>
              </a:lnSpc>
            </a:pPr>
            <a:r>
              <a:rPr lang="pl-PL" sz="1800" dirty="0">
                <a:solidFill>
                  <a:srgbClr val="0070C0"/>
                </a:solidFill>
                <a:effectLst/>
                <a:latin typeface="Times New Roman" panose="02020603050405020304" pitchFamily="18" charset="0"/>
                <a:ea typeface="Calibri" panose="020F0502020204030204" pitchFamily="34" charset="0"/>
              </a:rPr>
              <a:t>Utrzymaniem porządku zajmowały się tylko kobiety, kierowcami zaś byli wyłącznie mężczyźni</a:t>
            </a:r>
            <a:endParaRPr lang="en-GB" sz="1800" dirty="0">
              <a:solidFill>
                <a:srgbClr val="0070C0"/>
              </a:solidFill>
            </a:endParaRPr>
          </a:p>
        </p:txBody>
      </p:sp>
    </p:spTree>
    <p:extLst>
      <p:ext uri="{BB962C8B-B14F-4D97-AF65-F5344CB8AC3E}">
        <p14:creationId xmlns:p14="http://schemas.microsoft.com/office/powerpoint/2010/main" val="296860375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25F769-12EE-25CD-68EE-DC6B97D6F623}"/>
              </a:ext>
            </a:extLst>
          </p:cNvPr>
          <p:cNvSpPr>
            <a:spLocks noGrp="1"/>
          </p:cNvSpPr>
          <p:nvPr>
            <p:ph type="title"/>
          </p:nvPr>
        </p:nvSpPr>
        <p:spPr/>
        <p:txBody>
          <a:bodyPr anchor="t"/>
          <a:lstStyle/>
          <a:p>
            <a:pPr algn="ctr"/>
            <a:r>
              <a:rPr lang="en-GB" sz="2400" dirty="0" err="1">
                <a:solidFill>
                  <a:schemeClr val="accent1">
                    <a:lumMod val="20000"/>
                    <a:lumOff val="80000"/>
                  </a:schemeClr>
                </a:solidFill>
              </a:rPr>
              <a:t>Studentki</a:t>
            </a:r>
            <a:r>
              <a:rPr lang="en-GB" sz="2400" dirty="0">
                <a:solidFill>
                  <a:schemeClr val="accent1">
                    <a:lumMod val="20000"/>
                    <a:lumOff val="80000"/>
                  </a:schemeClr>
                </a:solidFill>
              </a:rPr>
              <a:t>/ci, </a:t>
            </a:r>
            <a:r>
              <a:rPr lang="en-GB" sz="2400" dirty="0" err="1">
                <a:solidFill>
                  <a:schemeClr val="accent1">
                    <a:lumMod val="20000"/>
                    <a:lumOff val="80000"/>
                  </a:schemeClr>
                </a:solidFill>
              </a:rPr>
              <a:t>doktorantki</a:t>
            </a:r>
            <a:r>
              <a:rPr lang="en-GB" sz="2400" dirty="0">
                <a:solidFill>
                  <a:schemeClr val="accent1">
                    <a:lumMod val="20000"/>
                    <a:lumOff val="80000"/>
                  </a:schemeClr>
                </a:solidFill>
              </a:rPr>
              <a:t>/ci (31.12.2021) –</a:t>
            </a:r>
            <a:r>
              <a:rPr lang="en-GB" sz="2400" dirty="0" err="1">
                <a:solidFill>
                  <a:schemeClr val="accent1">
                    <a:lumMod val="20000"/>
                    <a:lumOff val="80000"/>
                  </a:schemeClr>
                </a:solidFill>
              </a:rPr>
              <a:t>udział</a:t>
            </a:r>
            <a:r>
              <a:rPr lang="en-GB" sz="2400" dirty="0">
                <a:solidFill>
                  <a:schemeClr val="accent1">
                    <a:lumMod val="20000"/>
                    <a:lumOff val="80000"/>
                  </a:schemeClr>
                </a:solidFill>
              </a:rPr>
              <a:t> </a:t>
            </a:r>
            <a:r>
              <a:rPr lang="en-GB" sz="2400" dirty="0" err="1">
                <a:solidFill>
                  <a:schemeClr val="accent1">
                    <a:lumMod val="20000"/>
                    <a:lumOff val="80000"/>
                  </a:schemeClr>
                </a:solidFill>
              </a:rPr>
              <a:t>kobiet</a:t>
            </a:r>
            <a:endParaRPr lang="en-GB" sz="2400" dirty="0">
              <a:solidFill>
                <a:schemeClr val="accent1">
                  <a:lumMod val="20000"/>
                  <a:lumOff val="80000"/>
                </a:schemeClr>
              </a:solidFill>
            </a:endParaRPr>
          </a:p>
        </p:txBody>
      </p:sp>
      <p:graphicFrame>
        <p:nvGraphicFramePr>
          <p:cNvPr id="7" name="Symbol zastępczy zawartości 6">
            <a:extLst>
              <a:ext uri="{FF2B5EF4-FFF2-40B4-BE49-F238E27FC236}">
                <a16:creationId xmlns:a16="http://schemas.microsoft.com/office/drawing/2014/main" id="{F48FEB2F-2E07-D612-57FE-6C339143C092}"/>
              </a:ext>
            </a:extLst>
          </p:cNvPr>
          <p:cNvGraphicFramePr>
            <a:graphicFrameLocks noGrp="1"/>
          </p:cNvGraphicFramePr>
          <p:nvPr>
            <p:ph idx="1"/>
            <p:extLst>
              <p:ext uri="{D42A27DB-BD31-4B8C-83A1-F6EECF244321}">
                <p14:modId xmlns:p14="http://schemas.microsoft.com/office/powerpoint/2010/main" val="3364024209"/>
              </p:ext>
            </p:extLst>
          </p:nvPr>
        </p:nvGraphicFramePr>
        <p:xfrm>
          <a:off x="971600" y="846138"/>
          <a:ext cx="7467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4760107"/>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CA571B-ADEB-B3A7-BEE1-7704D9A6FA04}"/>
              </a:ext>
            </a:extLst>
          </p:cNvPr>
          <p:cNvSpPr>
            <a:spLocks noGrp="1"/>
          </p:cNvSpPr>
          <p:nvPr>
            <p:ph type="title"/>
          </p:nvPr>
        </p:nvSpPr>
        <p:spPr>
          <a:xfrm>
            <a:off x="457200" y="274638"/>
            <a:ext cx="7467600" cy="706090"/>
          </a:xfrm>
        </p:spPr>
        <p:txBody>
          <a:bodyPr anchor="t"/>
          <a:lstStyle/>
          <a:p>
            <a:pPr algn="ctr"/>
            <a:r>
              <a:rPr lang="en-GB" sz="2400" dirty="0" err="1">
                <a:solidFill>
                  <a:schemeClr val="accent1">
                    <a:lumMod val="20000"/>
                    <a:lumOff val="80000"/>
                  </a:schemeClr>
                </a:solidFill>
              </a:rPr>
              <a:t>Analiza</a:t>
            </a:r>
            <a:r>
              <a:rPr lang="en-GB" sz="2400" dirty="0">
                <a:solidFill>
                  <a:schemeClr val="accent1">
                    <a:lumMod val="20000"/>
                    <a:lumOff val="80000"/>
                  </a:schemeClr>
                </a:solidFill>
              </a:rPr>
              <a:t> </a:t>
            </a:r>
            <a:r>
              <a:rPr lang="en-GB" sz="2400" dirty="0" err="1">
                <a:solidFill>
                  <a:schemeClr val="accent1">
                    <a:lumMod val="20000"/>
                    <a:lumOff val="80000"/>
                  </a:schemeClr>
                </a:solidFill>
              </a:rPr>
              <a:t>instytucjonalna</a:t>
            </a:r>
            <a:r>
              <a:rPr lang="en-GB" sz="2400" dirty="0">
                <a:solidFill>
                  <a:schemeClr val="accent1">
                    <a:lumMod val="20000"/>
                    <a:lumOff val="80000"/>
                  </a:schemeClr>
                </a:solidFill>
              </a:rPr>
              <a:t>- </a:t>
            </a:r>
            <a:r>
              <a:rPr lang="en-GB" sz="2400" dirty="0" err="1">
                <a:solidFill>
                  <a:schemeClr val="accent1">
                    <a:lumMod val="20000"/>
                    <a:lumOff val="80000"/>
                  </a:schemeClr>
                </a:solidFill>
              </a:rPr>
              <a:t>wnioski</a:t>
            </a:r>
            <a:endParaRPr lang="en-GB" sz="2400" dirty="0">
              <a:solidFill>
                <a:schemeClr val="accent1">
                  <a:lumMod val="20000"/>
                  <a:lumOff val="80000"/>
                </a:schemeClr>
              </a:solidFill>
            </a:endParaRPr>
          </a:p>
        </p:txBody>
      </p:sp>
      <p:sp>
        <p:nvSpPr>
          <p:cNvPr id="3" name="Symbol zastępczy zawartości 2">
            <a:extLst>
              <a:ext uri="{FF2B5EF4-FFF2-40B4-BE49-F238E27FC236}">
                <a16:creationId xmlns:a16="http://schemas.microsoft.com/office/drawing/2014/main" id="{07609285-7ABC-D4EC-AA72-ECF9512229F3}"/>
              </a:ext>
            </a:extLst>
          </p:cNvPr>
          <p:cNvSpPr>
            <a:spLocks noGrp="1"/>
          </p:cNvSpPr>
          <p:nvPr>
            <p:ph idx="1"/>
          </p:nvPr>
        </p:nvSpPr>
        <p:spPr>
          <a:xfrm>
            <a:off x="251520" y="836712"/>
            <a:ext cx="8352928" cy="5256584"/>
          </a:xfrm>
        </p:spPr>
        <p:txBody>
          <a:bodyPr/>
          <a:lstStyle/>
          <a:p>
            <a:pPr marL="0" lvl="0" indent="0" algn="just" fontAlgn="base">
              <a:lnSpc>
                <a:spcPct val="150000"/>
              </a:lnSpc>
              <a:buNone/>
            </a:pPr>
            <a:r>
              <a:rPr lang="pl-PL" sz="1400" dirty="0">
                <a:solidFill>
                  <a:srgbClr val="0070C0"/>
                </a:solidFill>
                <a:effectLst/>
                <a:latin typeface="+mj-lt"/>
                <a:ea typeface="Times New Roman" panose="02020603050405020304" pitchFamily="18" charset="0"/>
                <a:cs typeface="Arial" panose="020B0604020202020204" pitchFamily="34" charset="0"/>
              </a:rPr>
              <a:t>1. Struktura zatrudnionych ogółem wskazuje na przewagę kobiet, których zatrudniono w ATH o ponad 30% więcej niż mężczyzn. W GW dominacja kobiet jest szczególnie wyraźna. Wśród nauczycieli akademickich te dysproporcje są znacznie mniejsze z niewielką przewagą mężczyzn</a:t>
            </a:r>
          </a:p>
          <a:p>
            <a:pPr marL="0" lvl="0" indent="0" algn="just" fontAlgn="base">
              <a:lnSpc>
                <a:spcPct val="150000"/>
              </a:lnSpc>
              <a:buNone/>
            </a:pPr>
            <a:endParaRPr lang="pl-PL" sz="1400" dirty="0">
              <a:solidFill>
                <a:srgbClr val="0070C0"/>
              </a:solidFill>
              <a:effectLst/>
              <a:latin typeface="+mj-lt"/>
              <a:ea typeface="Times New Roman" panose="02020603050405020304" pitchFamily="18" charset="0"/>
            </a:endParaRPr>
          </a:p>
          <a:p>
            <a:pPr marL="0" lvl="0" indent="0" algn="just" fontAlgn="base">
              <a:lnSpc>
                <a:spcPct val="150000"/>
              </a:lnSpc>
              <a:buNone/>
            </a:pPr>
            <a:r>
              <a:rPr lang="pl-PL" sz="1400" dirty="0">
                <a:solidFill>
                  <a:srgbClr val="0070C0"/>
                </a:solidFill>
                <a:effectLst/>
                <a:latin typeface="+mj-lt"/>
                <a:ea typeface="Times New Roman" panose="02020603050405020304" pitchFamily="18" charset="0"/>
                <a:cs typeface="Arial" panose="020B0604020202020204" pitchFamily="34" charset="0"/>
              </a:rPr>
              <a:t>2. Stanowiska badawczo-dydaktyczne to domena płci męskiej, natomiast dydaktyczne zajmują głównie kobiety. W tej drugiej grupie stanowisk kładzie się nieco mniejszy nacisk na pracę naukową, natomiast pracownicy realizują więcej godzin dydaktycznych. Równocześnie na tym stanowisku czas pracy jest bardziej usystematyzowany, mniej jest obowiązków związanych z wyjazdami, dodatkową pracą w zespołach naukowych, natomiast większy powinien być udział czasu poświęcanego na działalność organizacyjną. Należy zatem ustalić, jak odbywa się proces zatrudniania na poszczególnych stanowiskach (wspólne ustalenie pracownik-przełożony, decyzja na podstawie wyniku oceny pracowniczej, potrzeby kadrowe, i in.) oraz czy zachowane są proporcje wynikające z Regulaminu pracy, dotyczące obciążania pracowników odpowiednimi rodzajami zadań w zależności od stanowiska </a:t>
            </a:r>
            <a:endParaRPr lang="pl-PL" sz="1400" dirty="0">
              <a:solidFill>
                <a:srgbClr val="0070C0"/>
              </a:solidFill>
              <a:effectLst/>
              <a:latin typeface="+mj-lt"/>
              <a:ea typeface="Times New Roman" panose="02020603050405020304" pitchFamily="18" charset="0"/>
            </a:endParaRPr>
          </a:p>
          <a:p>
            <a:endParaRPr lang="en-GB" sz="1400" dirty="0">
              <a:solidFill>
                <a:srgbClr val="0070C0"/>
              </a:solidFill>
              <a:latin typeface="+mj-lt"/>
            </a:endParaRPr>
          </a:p>
        </p:txBody>
      </p:sp>
    </p:spTree>
    <p:extLst>
      <p:ext uri="{BB962C8B-B14F-4D97-AF65-F5344CB8AC3E}">
        <p14:creationId xmlns:p14="http://schemas.microsoft.com/office/powerpoint/2010/main" val="68697202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FDB511-6924-CF49-D6CC-67A72C50E9FB}"/>
              </a:ext>
            </a:extLst>
          </p:cNvPr>
          <p:cNvSpPr>
            <a:spLocks noGrp="1"/>
          </p:cNvSpPr>
          <p:nvPr>
            <p:ph type="title"/>
          </p:nvPr>
        </p:nvSpPr>
        <p:spPr>
          <a:xfrm>
            <a:off x="457200" y="274638"/>
            <a:ext cx="7467600" cy="706090"/>
          </a:xfrm>
        </p:spPr>
        <p:txBody>
          <a:bodyPr anchor="t"/>
          <a:lstStyle/>
          <a:p>
            <a:pPr algn="ctr"/>
            <a:r>
              <a:rPr lang="en-GB" sz="2400" dirty="0" err="1">
                <a:solidFill>
                  <a:schemeClr val="accent1">
                    <a:lumMod val="20000"/>
                    <a:lumOff val="80000"/>
                  </a:schemeClr>
                </a:solidFill>
              </a:rPr>
              <a:t>Analiza</a:t>
            </a:r>
            <a:r>
              <a:rPr lang="en-GB" sz="2400" dirty="0">
                <a:solidFill>
                  <a:schemeClr val="accent1">
                    <a:lumMod val="20000"/>
                    <a:lumOff val="80000"/>
                  </a:schemeClr>
                </a:solidFill>
              </a:rPr>
              <a:t> </a:t>
            </a:r>
            <a:r>
              <a:rPr lang="en-GB" sz="2400" dirty="0" err="1">
                <a:solidFill>
                  <a:schemeClr val="accent1">
                    <a:lumMod val="20000"/>
                    <a:lumOff val="80000"/>
                  </a:schemeClr>
                </a:solidFill>
              </a:rPr>
              <a:t>instytucjonalna</a:t>
            </a:r>
            <a:r>
              <a:rPr lang="en-GB" sz="2400" dirty="0">
                <a:solidFill>
                  <a:schemeClr val="accent1">
                    <a:lumMod val="20000"/>
                    <a:lumOff val="80000"/>
                  </a:schemeClr>
                </a:solidFill>
              </a:rPr>
              <a:t>- </a:t>
            </a:r>
            <a:r>
              <a:rPr lang="en-GB" sz="2400" dirty="0" err="1">
                <a:solidFill>
                  <a:schemeClr val="accent1">
                    <a:lumMod val="20000"/>
                    <a:lumOff val="80000"/>
                  </a:schemeClr>
                </a:solidFill>
              </a:rPr>
              <a:t>wnioski</a:t>
            </a:r>
            <a:r>
              <a:rPr lang="en-GB" sz="2400" dirty="0">
                <a:solidFill>
                  <a:schemeClr val="accent1">
                    <a:lumMod val="20000"/>
                    <a:lumOff val="80000"/>
                  </a:schemeClr>
                </a:solidFill>
              </a:rPr>
              <a:t> –cd.</a:t>
            </a:r>
            <a:endParaRPr lang="en-GB" sz="2400" dirty="0"/>
          </a:p>
        </p:txBody>
      </p:sp>
      <p:sp>
        <p:nvSpPr>
          <p:cNvPr id="3" name="Symbol zastępczy zawartości 2">
            <a:extLst>
              <a:ext uri="{FF2B5EF4-FFF2-40B4-BE49-F238E27FC236}">
                <a16:creationId xmlns:a16="http://schemas.microsoft.com/office/drawing/2014/main" id="{B3C26D8B-8E6E-3FA0-7C84-06CF976572CF}"/>
              </a:ext>
            </a:extLst>
          </p:cNvPr>
          <p:cNvSpPr>
            <a:spLocks noGrp="1"/>
          </p:cNvSpPr>
          <p:nvPr>
            <p:ph idx="1"/>
          </p:nvPr>
        </p:nvSpPr>
        <p:spPr>
          <a:xfrm>
            <a:off x="457200" y="908720"/>
            <a:ext cx="8291264" cy="5217443"/>
          </a:xfrm>
        </p:spPr>
        <p:txBody>
          <a:bodyPr/>
          <a:lstStyle/>
          <a:p>
            <a:pPr marL="0" lvl="0" indent="0" algn="just" fontAlgn="base">
              <a:lnSpc>
                <a:spcPct val="150000"/>
              </a:lnSpc>
              <a:buNone/>
            </a:pPr>
            <a:r>
              <a:rPr lang="pl-PL" sz="1600" dirty="0">
                <a:solidFill>
                  <a:srgbClr val="0070C0"/>
                </a:solidFill>
                <a:effectLst/>
                <a:latin typeface="+mj-lt"/>
                <a:ea typeface="Times New Roman" panose="02020603050405020304" pitchFamily="18" charset="0"/>
                <a:cs typeface="Arial" panose="020B0604020202020204" pitchFamily="34" charset="0"/>
              </a:rPr>
              <a:t>3. Prawie czterokrotna przewaga mężczyzn w grupie profesorów, profesorów Uczelni oraz wizytujących -konieczność zwrócenia większej uwagi na wspieranie kobiet w realizacji karier naukowych. Mimo, że w grupie adiunktów dominują kobiety, przejście do kolejnej grupy awansu zawodowego stanowi dla nich wyraźną barierę </a:t>
            </a:r>
          </a:p>
          <a:p>
            <a:pPr marL="0" lvl="0" indent="0" algn="just" fontAlgn="base">
              <a:lnSpc>
                <a:spcPct val="150000"/>
              </a:lnSpc>
              <a:buNone/>
            </a:pPr>
            <a:endParaRPr lang="pl-PL" sz="1600" dirty="0">
              <a:solidFill>
                <a:srgbClr val="0070C0"/>
              </a:solidFill>
              <a:effectLst/>
              <a:latin typeface="+mj-lt"/>
              <a:ea typeface="Times New Roman" panose="02020603050405020304" pitchFamily="18" charset="0"/>
            </a:endParaRPr>
          </a:p>
          <a:p>
            <a:pPr marL="0" lvl="0" indent="0" algn="just" fontAlgn="base">
              <a:lnSpc>
                <a:spcPct val="150000"/>
              </a:lnSpc>
              <a:buNone/>
            </a:pPr>
            <a:r>
              <a:rPr lang="pl-PL" sz="1600" dirty="0">
                <a:solidFill>
                  <a:srgbClr val="0070C0"/>
                </a:solidFill>
                <a:latin typeface="+mj-lt"/>
                <a:ea typeface="Times New Roman" panose="02020603050405020304" pitchFamily="18" charset="0"/>
                <a:cs typeface="Arial" panose="020B0604020202020204" pitchFamily="34" charset="0"/>
              </a:rPr>
              <a:t>4. </a:t>
            </a:r>
            <a:r>
              <a:rPr lang="pl-PL" sz="1600" dirty="0">
                <a:solidFill>
                  <a:srgbClr val="0070C0"/>
                </a:solidFill>
                <a:effectLst/>
                <a:latin typeface="+mj-lt"/>
                <a:ea typeface="Times New Roman" panose="02020603050405020304" pitchFamily="18" charset="0"/>
                <a:cs typeface="Arial" panose="020B0604020202020204" pitchFamily="34" charset="0"/>
              </a:rPr>
              <a:t>Stanowiska kierownicze są zdecydowanie zdominowane przez mężczyzn. Zajmowanie niektórych z nich wiąże się z koniecznością posiadania co najmniej stopnia doktora habilitowanego, a w tej grupie kobiet jest mniej, więc to może być jedną z przyczyn mniejszego udziału kobiet, ale w zasadzie wszystkie grupy stanowisk kierowniczych najwyższego szczebla to domena mężczyzn. Największe szanse na awans na stanowisko kierownicze mają kobiety zatrudnione w GW</a:t>
            </a:r>
            <a:endParaRPr lang="pl-PL" sz="1600" dirty="0">
              <a:solidFill>
                <a:srgbClr val="0070C0"/>
              </a:solidFill>
              <a:effectLst/>
              <a:latin typeface="+mj-lt"/>
              <a:ea typeface="Times New Roman" panose="02020603050405020304" pitchFamily="18" charset="0"/>
            </a:endParaRPr>
          </a:p>
          <a:p>
            <a:pPr marL="36512" indent="0">
              <a:buNone/>
            </a:pPr>
            <a:endParaRPr lang="en-GB" sz="1600" dirty="0">
              <a:solidFill>
                <a:srgbClr val="0070C0"/>
              </a:solidFill>
            </a:endParaRPr>
          </a:p>
        </p:txBody>
      </p:sp>
    </p:spTree>
    <p:extLst>
      <p:ext uri="{BB962C8B-B14F-4D97-AF65-F5344CB8AC3E}">
        <p14:creationId xmlns:p14="http://schemas.microsoft.com/office/powerpoint/2010/main" val="387111824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D6EDF8-11EF-7A0B-BE5B-13F575BBC7BB}"/>
              </a:ext>
            </a:extLst>
          </p:cNvPr>
          <p:cNvSpPr>
            <a:spLocks noGrp="1"/>
          </p:cNvSpPr>
          <p:nvPr>
            <p:ph type="title"/>
          </p:nvPr>
        </p:nvSpPr>
        <p:spPr>
          <a:xfrm>
            <a:off x="725016" y="260648"/>
            <a:ext cx="7467600" cy="1143000"/>
          </a:xfrm>
        </p:spPr>
        <p:txBody>
          <a:bodyPr anchor="t"/>
          <a:lstStyle/>
          <a:p>
            <a:pPr algn="ctr"/>
            <a:r>
              <a:rPr lang="en-GB" sz="2400" dirty="0" err="1">
                <a:solidFill>
                  <a:schemeClr val="accent1">
                    <a:lumMod val="20000"/>
                    <a:lumOff val="80000"/>
                  </a:schemeClr>
                </a:solidFill>
              </a:rPr>
              <a:t>Równość</a:t>
            </a:r>
            <a:r>
              <a:rPr lang="en-GB" sz="2400" dirty="0">
                <a:solidFill>
                  <a:schemeClr val="accent1">
                    <a:lumMod val="20000"/>
                    <a:lumOff val="80000"/>
                  </a:schemeClr>
                </a:solidFill>
              </a:rPr>
              <a:t> </a:t>
            </a:r>
            <a:r>
              <a:rPr lang="en-GB" sz="2400" dirty="0" err="1">
                <a:solidFill>
                  <a:schemeClr val="accent1">
                    <a:lumMod val="20000"/>
                    <a:lumOff val="80000"/>
                  </a:schemeClr>
                </a:solidFill>
              </a:rPr>
              <a:t>płci</a:t>
            </a:r>
            <a:endParaRPr lang="en-GB" sz="2400" dirty="0">
              <a:solidFill>
                <a:schemeClr val="accent1">
                  <a:lumMod val="20000"/>
                  <a:lumOff val="80000"/>
                </a:schemeClr>
              </a:solidFill>
            </a:endParaRPr>
          </a:p>
        </p:txBody>
      </p:sp>
      <p:graphicFrame>
        <p:nvGraphicFramePr>
          <p:cNvPr id="5" name="Symbol zastępczy zawartości 4">
            <a:extLst>
              <a:ext uri="{FF2B5EF4-FFF2-40B4-BE49-F238E27FC236}">
                <a16:creationId xmlns:a16="http://schemas.microsoft.com/office/drawing/2014/main" id="{2B67FFEA-5C64-3FB3-4920-3D13210E6264}"/>
              </a:ext>
            </a:extLst>
          </p:cNvPr>
          <p:cNvGraphicFramePr>
            <a:graphicFrameLocks noGrp="1"/>
          </p:cNvGraphicFramePr>
          <p:nvPr>
            <p:ph idx="1"/>
            <p:extLst>
              <p:ext uri="{D42A27DB-BD31-4B8C-83A1-F6EECF244321}">
                <p14:modId xmlns:p14="http://schemas.microsoft.com/office/powerpoint/2010/main" val="243624371"/>
              </p:ext>
            </p:extLst>
          </p:nvPr>
        </p:nvGraphicFramePr>
        <p:xfrm>
          <a:off x="725016" y="809909"/>
          <a:ext cx="800323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trzałka w dół 5">
            <a:extLst>
              <a:ext uri="{FF2B5EF4-FFF2-40B4-BE49-F238E27FC236}">
                <a16:creationId xmlns:a16="http://schemas.microsoft.com/office/drawing/2014/main" id="{FAD59FBA-38C3-DC16-D0F6-FEA5E8A3A3FF}"/>
              </a:ext>
            </a:extLst>
          </p:cNvPr>
          <p:cNvSpPr/>
          <p:nvPr/>
        </p:nvSpPr>
        <p:spPr>
          <a:xfrm>
            <a:off x="4240126" y="2348880"/>
            <a:ext cx="973012" cy="893632"/>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123686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F289AA-5873-0301-F4A2-244996EF18B5}"/>
              </a:ext>
            </a:extLst>
          </p:cNvPr>
          <p:cNvSpPr>
            <a:spLocks noGrp="1"/>
          </p:cNvSpPr>
          <p:nvPr>
            <p:ph type="title"/>
          </p:nvPr>
        </p:nvSpPr>
        <p:spPr/>
        <p:txBody>
          <a:bodyPr anchor="t"/>
          <a:lstStyle/>
          <a:p>
            <a:pPr algn="ctr"/>
            <a:r>
              <a:rPr lang="en-GB" sz="2400" dirty="0" err="1">
                <a:solidFill>
                  <a:schemeClr val="accent1">
                    <a:lumMod val="20000"/>
                    <a:lumOff val="80000"/>
                  </a:schemeClr>
                </a:solidFill>
              </a:rPr>
              <a:t>Analiza</a:t>
            </a:r>
            <a:r>
              <a:rPr lang="en-GB" sz="2400" dirty="0">
                <a:solidFill>
                  <a:schemeClr val="accent1">
                    <a:lumMod val="20000"/>
                    <a:lumOff val="80000"/>
                  </a:schemeClr>
                </a:solidFill>
              </a:rPr>
              <a:t> </a:t>
            </a:r>
            <a:r>
              <a:rPr lang="en-GB" sz="2400" dirty="0" err="1">
                <a:solidFill>
                  <a:schemeClr val="accent1">
                    <a:lumMod val="20000"/>
                    <a:lumOff val="80000"/>
                  </a:schemeClr>
                </a:solidFill>
              </a:rPr>
              <a:t>instytucjonalna</a:t>
            </a:r>
            <a:r>
              <a:rPr lang="en-GB" sz="2400" dirty="0">
                <a:solidFill>
                  <a:schemeClr val="accent1">
                    <a:lumMod val="20000"/>
                    <a:lumOff val="80000"/>
                  </a:schemeClr>
                </a:solidFill>
              </a:rPr>
              <a:t>- </a:t>
            </a:r>
            <a:r>
              <a:rPr lang="en-GB" sz="2400" dirty="0" err="1">
                <a:solidFill>
                  <a:schemeClr val="accent1">
                    <a:lumMod val="20000"/>
                    <a:lumOff val="80000"/>
                  </a:schemeClr>
                </a:solidFill>
              </a:rPr>
              <a:t>wnioski</a:t>
            </a:r>
            <a:r>
              <a:rPr lang="en-GB" sz="2400" dirty="0">
                <a:solidFill>
                  <a:schemeClr val="accent1">
                    <a:lumMod val="20000"/>
                    <a:lumOff val="80000"/>
                  </a:schemeClr>
                </a:solidFill>
              </a:rPr>
              <a:t> –cd.</a:t>
            </a:r>
            <a:endParaRPr lang="en-GB" sz="2400" dirty="0"/>
          </a:p>
        </p:txBody>
      </p:sp>
      <p:sp>
        <p:nvSpPr>
          <p:cNvPr id="3" name="Symbol zastępczy zawartości 2">
            <a:extLst>
              <a:ext uri="{FF2B5EF4-FFF2-40B4-BE49-F238E27FC236}">
                <a16:creationId xmlns:a16="http://schemas.microsoft.com/office/drawing/2014/main" id="{2447D6D6-5C62-A6FE-2ADE-58C841D118CE}"/>
              </a:ext>
            </a:extLst>
          </p:cNvPr>
          <p:cNvSpPr>
            <a:spLocks noGrp="1"/>
          </p:cNvSpPr>
          <p:nvPr>
            <p:ph idx="1"/>
          </p:nvPr>
        </p:nvSpPr>
        <p:spPr>
          <a:xfrm>
            <a:off x="457200" y="980728"/>
            <a:ext cx="8507288" cy="5145435"/>
          </a:xfrm>
        </p:spPr>
        <p:txBody>
          <a:bodyPr/>
          <a:lstStyle/>
          <a:p>
            <a:pPr marL="36512" indent="0" algn="just">
              <a:lnSpc>
                <a:spcPct val="150000"/>
              </a:lnSpc>
              <a:buNone/>
            </a:pPr>
            <a:r>
              <a:rPr lang="pl-PL" sz="1800" dirty="0">
                <a:solidFill>
                  <a:srgbClr val="0070C0"/>
                </a:solidFill>
                <a:effectLst/>
                <a:latin typeface="+mj-lt"/>
                <a:ea typeface="Calibri" panose="020F0502020204030204" pitchFamily="34" charset="0"/>
                <a:cs typeface="Arial" panose="020B0604020202020204" pitchFamily="34" charset="0"/>
              </a:rPr>
              <a:t>5. Wśród studentów struktura płci jest podobna do tendencji ogólnych. Mało jest kobiet studiujących kierunki techniczne i mało mężczyzn na kierunkach humanistycznych. Należy zintensyfikować działania w zakresie promowania kierunków technicznych wśród kobiet i </a:t>
            </a:r>
            <a:r>
              <a:rPr lang="pl-PL" sz="1800" dirty="0">
                <a:solidFill>
                  <a:srgbClr val="0070C0"/>
                </a:solidFill>
                <a:effectLst/>
                <a:latin typeface="+mj-lt"/>
                <a:ea typeface="Times New Roman" panose="02020603050405020304" pitchFamily="18" charset="0"/>
                <a:cs typeface="Arial" panose="020B0604020202020204" pitchFamily="34" charset="0"/>
              </a:rPr>
              <a:t>kierunków humanistycznych wśród mężczyzn </a:t>
            </a:r>
            <a:endParaRPr lang="pl-PL" sz="1800" dirty="0">
              <a:solidFill>
                <a:srgbClr val="0070C0"/>
              </a:solidFill>
              <a:latin typeface="+mj-lt"/>
              <a:ea typeface="Times New Roman" panose="02020603050405020304" pitchFamily="18" charset="0"/>
            </a:endParaRPr>
          </a:p>
          <a:p>
            <a:pPr marL="36512" indent="0" algn="just">
              <a:lnSpc>
                <a:spcPct val="150000"/>
              </a:lnSpc>
              <a:buNone/>
            </a:pPr>
            <a:r>
              <a:rPr lang="pl-PL" sz="1800" dirty="0">
                <a:solidFill>
                  <a:srgbClr val="0070C0"/>
                </a:solidFill>
                <a:effectLst/>
                <a:latin typeface="+mj-lt"/>
                <a:ea typeface="Times New Roman" panose="02020603050405020304" pitchFamily="18" charset="0"/>
                <a:cs typeface="Arial" panose="020B0604020202020204" pitchFamily="34" charset="0"/>
              </a:rPr>
              <a:t>6. Zwraca uwagę duża różnorodność aktów prawnych oraz komisji, które poruszają problematykę równości płci. Należy uporządkować i zgromadzić informacje z nią związane w jednym miejscu</a:t>
            </a:r>
          </a:p>
          <a:p>
            <a:pPr marL="0" indent="0" algn="just">
              <a:lnSpc>
                <a:spcPct val="150000"/>
              </a:lnSpc>
              <a:buNone/>
            </a:pPr>
            <a:r>
              <a:rPr lang="pl-PL" sz="1800" dirty="0">
                <a:solidFill>
                  <a:srgbClr val="0070C0"/>
                </a:solidFill>
                <a:latin typeface="+mj-lt"/>
                <a:ea typeface="Times New Roman" panose="02020603050405020304" pitchFamily="18" charset="0"/>
                <a:cs typeface="Arial" panose="020B0604020202020204" pitchFamily="34" charset="0"/>
              </a:rPr>
              <a:t>7. </a:t>
            </a:r>
            <a:r>
              <a:rPr lang="pl-PL" sz="1800" dirty="0">
                <a:solidFill>
                  <a:srgbClr val="0070C0"/>
                </a:solidFill>
                <a:effectLst/>
                <a:latin typeface="+mj-lt"/>
                <a:ea typeface="Times New Roman" panose="02020603050405020304" pitchFamily="18" charset="0"/>
                <a:cs typeface="Arial" panose="020B0604020202020204" pitchFamily="34" charset="0"/>
              </a:rPr>
              <a:t>Należy stworzyć proste schematy informujące o ścieżce postępowania w przypadku doświadczenia dyskryminacji lub innych przejawów nierównego traktowania, np. </a:t>
            </a:r>
            <a:br>
              <a:rPr lang="pl-PL" sz="1800" dirty="0">
                <a:solidFill>
                  <a:srgbClr val="0070C0"/>
                </a:solidFill>
                <a:effectLst/>
                <a:latin typeface="+mj-lt"/>
                <a:ea typeface="Times New Roman" panose="02020603050405020304" pitchFamily="18" charset="0"/>
                <a:cs typeface="Arial" panose="020B0604020202020204" pitchFamily="34" charset="0"/>
              </a:rPr>
            </a:br>
            <a:r>
              <a:rPr lang="pl-PL" sz="1800" dirty="0">
                <a:solidFill>
                  <a:srgbClr val="0070C0"/>
                </a:solidFill>
                <a:effectLst/>
                <a:latin typeface="+mj-lt"/>
                <a:ea typeface="Times New Roman" panose="02020603050405020304" pitchFamily="18" charset="0"/>
                <a:cs typeface="Arial" panose="020B0604020202020204" pitchFamily="34" charset="0"/>
              </a:rPr>
              <a:t>z wykorzystaniem infografiki, zarówno dla osób pracujących jak i studiujących w ATH</a:t>
            </a:r>
            <a:endParaRPr lang="pl-PL" sz="1800" dirty="0">
              <a:solidFill>
                <a:srgbClr val="0070C0"/>
              </a:solidFill>
              <a:effectLst/>
              <a:latin typeface="+mj-lt"/>
              <a:ea typeface="Times New Roman" panose="02020603050405020304" pitchFamily="18" charset="0"/>
            </a:endParaRPr>
          </a:p>
          <a:p>
            <a:pPr algn="just">
              <a:lnSpc>
                <a:spcPct val="150000"/>
              </a:lnSpc>
            </a:pPr>
            <a:endParaRPr lang="en-GB" sz="1800" dirty="0">
              <a:solidFill>
                <a:srgbClr val="0070C0"/>
              </a:solidFill>
            </a:endParaRPr>
          </a:p>
        </p:txBody>
      </p:sp>
    </p:spTree>
    <p:extLst>
      <p:ext uri="{BB962C8B-B14F-4D97-AF65-F5344CB8AC3E}">
        <p14:creationId xmlns:p14="http://schemas.microsoft.com/office/powerpoint/2010/main" val="304247702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3A450C-2FE1-85CA-CB56-7701B1E34D86}"/>
              </a:ext>
            </a:extLst>
          </p:cNvPr>
          <p:cNvSpPr>
            <a:spLocks noGrp="1"/>
          </p:cNvSpPr>
          <p:nvPr>
            <p:ph type="title"/>
          </p:nvPr>
        </p:nvSpPr>
        <p:spPr/>
        <p:txBody>
          <a:bodyPr anchor="t"/>
          <a:lstStyle/>
          <a:p>
            <a:pPr algn="ctr"/>
            <a:r>
              <a:rPr lang="en-GB" sz="2400" dirty="0" err="1">
                <a:solidFill>
                  <a:schemeClr val="accent1">
                    <a:lumMod val="20000"/>
                    <a:lumOff val="80000"/>
                  </a:schemeClr>
                </a:solidFill>
              </a:rPr>
              <a:t>Analiza</a:t>
            </a:r>
            <a:r>
              <a:rPr lang="en-GB" sz="2400" dirty="0">
                <a:solidFill>
                  <a:schemeClr val="accent1">
                    <a:lumMod val="20000"/>
                    <a:lumOff val="80000"/>
                  </a:schemeClr>
                </a:solidFill>
              </a:rPr>
              <a:t> </a:t>
            </a:r>
            <a:r>
              <a:rPr lang="en-GB" sz="2400" dirty="0" err="1">
                <a:solidFill>
                  <a:schemeClr val="accent1">
                    <a:lumMod val="20000"/>
                    <a:lumOff val="80000"/>
                  </a:schemeClr>
                </a:solidFill>
              </a:rPr>
              <a:t>społeczna</a:t>
            </a:r>
            <a:r>
              <a:rPr lang="en-GB" sz="2400" dirty="0">
                <a:solidFill>
                  <a:schemeClr val="accent1">
                    <a:lumMod val="20000"/>
                    <a:lumOff val="80000"/>
                  </a:schemeClr>
                </a:solidFill>
              </a:rPr>
              <a:t>- </a:t>
            </a:r>
            <a:r>
              <a:rPr lang="en-GB" sz="2400" dirty="0" err="1">
                <a:solidFill>
                  <a:schemeClr val="accent1">
                    <a:lumMod val="20000"/>
                    <a:lumOff val="80000"/>
                  </a:schemeClr>
                </a:solidFill>
              </a:rPr>
              <a:t>badania</a:t>
            </a:r>
            <a:r>
              <a:rPr lang="en-GB" sz="2400" dirty="0">
                <a:solidFill>
                  <a:schemeClr val="accent1">
                    <a:lumMod val="20000"/>
                    <a:lumOff val="80000"/>
                  </a:schemeClr>
                </a:solidFill>
              </a:rPr>
              <a:t> </a:t>
            </a:r>
            <a:r>
              <a:rPr lang="en-GB" sz="2400" dirty="0" err="1">
                <a:solidFill>
                  <a:schemeClr val="accent1">
                    <a:lumMod val="20000"/>
                    <a:lumOff val="80000"/>
                  </a:schemeClr>
                </a:solidFill>
              </a:rPr>
              <a:t>ankietowe</a:t>
            </a:r>
            <a:endParaRPr lang="en-GB" sz="2400" dirty="0">
              <a:solidFill>
                <a:schemeClr val="accent1">
                  <a:lumMod val="20000"/>
                  <a:lumOff val="80000"/>
                </a:schemeClr>
              </a:solidFill>
            </a:endParaRPr>
          </a:p>
        </p:txBody>
      </p:sp>
      <p:graphicFrame>
        <p:nvGraphicFramePr>
          <p:cNvPr id="4" name="Symbol zastępczy zawartości 3">
            <a:extLst>
              <a:ext uri="{FF2B5EF4-FFF2-40B4-BE49-F238E27FC236}">
                <a16:creationId xmlns:a16="http://schemas.microsoft.com/office/drawing/2014/main" id="{AA4AEB4E-A462-3D2A-F05D-D618981333A0}"/>
              </a:ext>
            </a:extLst>
          </p:cNvPr>
          <p:cNvGraphicFramePr>
            <a:graphicFrameLocks noGrp="1"/>
          </p:cNvGraphicFramePr>
          <p:nvPr>
            <p:ph idx="1"/>
            <p:extLst>
              <p:ext uri="{D42A27DB-BD31-4B8C-83A1-F6EECF244321}">
                <p14:modId xmlns:p14="http://schemas.microsoft.com/office/powerpoint/2010/main" val="1845503413"/>
              </p:ext>
            </p:extLst>
          </p:nvPr>
        </p:nvGraphicFramePr>
        <p:xfrm>
          <a:off x="457200" y="1124744"/>
          <a:ext cx="7467600"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1815953"/>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3ACE1D-272D-D234-48B9-3E3B0E1109A4}"/>
              </a:ext>
            </a:extLst>
          </p:cNvPr>
          <p:cNvSpPr>
            <a:spLocks noGrp="1"/>
          </p:cNvSpPr>
          <p:nvPr>
            <p:ph type="title"/>
          </p:nvPr>
        </p:nvSpPr>
        <p:spPr/>
        <p:txBody>
          <a:bodyPr anchor="t"/>
          <a:lstStyle/>
          <a:p>
            <a:pPr algn="ctr"/>
            <a:r>
              <a:rPr lang="en-GB" sz="2400" dirty="0" err="1">
                <a:solidFill>
                  <a:schemeClr val="accent1">
                    <a:lumMod val="20000"/>
                    <a:lumOff val="80000"/>
                  </a:schemeClr>
                </a:solidFill>
              </a:rPr>
              <a:t>Badanie</a:t>
            </a:r>
            <a:r>
              <a:rPr lang="en-GB" sz="2400" dirty="0">
                <a:solidFill>
                  <a:schemeClr val="accent1">
                    <a:lumMod val="20000"/>
                    <a:lumOff val="80000"/>
                  </a:schemeClr>
                </a:solidFill>
              </a:rPr>
              <a:t> </a:t>
            </a:r>
            <a:r>
              <a:rPr lang="en-GB" sz="2400" dirty="0" err="1">
                <a:solidFill>
                  <a:schemeClr val="accent1">
                    <a:lumMod val="20000"/>
                    <a:lumOff val="80000"/>
                  </a:schemeClr>
                </a:solidFill>
              </a:rPr>
              <a:t>ankietowe</a:t>
            </a:r>
            <a:r>
              <a:rPr lang="en-GB" sz="2400" dirty="0">
                <a:solidFill>
                  <a:schemeClr val="accent1">
                    <a:lumMod val="20000"/>
                    <a:lumOff val="80000"/>
                  </a:schemeClr>
                </a:solidFill>
              </a:rPr>
              <a:t>- </a:t>
            </a:r>
            <a:r>
              <a:rPr lang="en-GB" sz="2400" dirty="0" err="1">
                <a:solidFill>
                  <a:schemeClr val="accent1">
                    <a:lumMod val="20000"/>
                    <a:lumOff val="80000"/>
                  </a:schemeClr>
                </a:solidFill>
              </a:rPr>
              <a:t>problemy</a:t>
            </a:r>
            <a:endParaRPr lang="en-GB" sz="2400" dirty="0">
              <a:solidFill>
                <a:schemeClr val="accent1">
                  <a:lumMod val="20000"/>
                  <a:lumOff val="80000"/>
                </a:schemeClr>
              </a:solidFill>
            </a:endParaRPr>
          </a:p>
        </p:txBody>
      </p:sp>
      <p:sp>
        <p:nvSpPr>
          <p:cNvPr id="3" name="Symbol zastępczy zawartości 2">
            <a:extLst>
              <a:ext uri="{FF2B5EF4-FFF2-40B4-BE49-F238E27FC236}">
                <a16:creationId xmlns:a16="http://schemas.microsoft.com/office/drawing/2014/main" id="{FA86BDD6-813D-11C0-11FA-C45CE68528F7}"/>
              </a:ext>
            </a:extLst>
          </p:cNvPr>
          <p:cNvSpPr>
            <a:spLocks noGrp="1"/>
          </p:cNvSpPr>
          <p:nvPr>
            <p:ph idx="1"/>
          </p:nvPr>
        </p:nvSpPr>
        <p:spPr>
          <a:xfrm>
            <a:off x="457200" y="1124744"/>
            <a:ext cx="8229600" cy="5001419"/>
          </a:xfrm>
        </p:spPr>
        <p:txBody>
          <a:bodyPr/>
          <a:lstStyle/>
          <a:p>
            <a:pPr marL="550862" indent="-514350" algn="just">
              <a:lnSpc>
                <a:spcPct val="150000"/>
              </a:lnSpc>
              <a:buAutoNum type="arabicPeriod"/>
            </a:pPr>
            <a:r>
              <a:rPr lang="en-GB" sz="2000" dirty="0" err="1">
                <a:solidFill>
                  <a:srgbClr val="0070C0"/>
                </a:solidFill>
                <a:latin typeface="+mj-lt"/>
              </a:rPr>
              <a:t>Pracownicy</a:t>
            </a:r>
            <a:r>
              <a:rPr lang="en-GB" sz="2000" dirty="0">
                <a:solidFill>
                  <a:srgbClr val="0070C0"/>
                </a:solidFill>
                <a:latin typeface="+mj-lt"/>
              </a:rPr>
              <a:t>: </a:t>
            </a:r>
            <a:r>
              <a:rPr lang="en-GB" sz="2000" dirty="0" err="1">
                <a:solidFill>
                  <a:srgbClr val="0070C0"/>
                </a:solidFill>
                <a:latin typeface="+mj-lt"/>
              </a:rPr>
              <a:t>podporządkowanie</a:t>
            </a:r>
            <a:r>
              <a:rPr lang="en-GB" sz="2000" dirty="0">
                <a:solidFill>
                  <a:srgbClr val="0070C0"/>
                </a:solidFill>
                <a:latin typeface="+mj-lt"/>
              </a:rPr>
              <a:t> </a:t>
            </a:r>
            <a:r>
              <a:rPr lang="en-GB" sz="2000" dirty="0" err="1">
                <a:solidFill>
                  <a:srgbClr val="0070C0"/>
                </a:solidFill>
                <a:latin typeface="+mj-lt"/>
              </a:rPr>
              <a:t>życia</a:t>
            </a:r>
            <a:r>
              <a:rPr lang="en-GB" sz="2000" dirty="0">
                <a:solidFill>
                  <a:srgbClr val="0070C0"/>
                </a:solidFill>
                <a:latin typeface="+mj-lt"/>
              </a:rPr>
              <a:t> </a:t>
            </a:r>
            <a:r>
              <a:rPr lang="en-GB" sz="2000" dirty="0" err="1">
                <a:solidFill>
                  <a:srgbClr val="0070C0"/>
                </a:solidFill>
                <a:latin typeface="+mj-lt"/>
              </a:rPr>
              <a:t>zawodowego</a:t>
            </a:r>
            <a:r>
              <a:rPr lang="en-GB" sz="2000" dirty="0">
                <a:solidFill>
                  <a:srgbClr val="0070C0"/>
                </a:solidFill>
                <a:latin typeface="+mj-lt"/>
              </a:rPr>
              <a:t> </a:t>
            </a:r>
            <a:r>
              <a:rPr lang="en-GB" sz="2000" dirty="0" err="1">
                <a:solidFill>
                  <a:srgbClr val="0070C0"/>
                </a:solidFill>
                <a:latin typeface="+mj-lt"/>
              </a:rPr>
              <a:t>pracy</a:t>
            </a:r>
            <a:r>
              <a:rPr lang="en-GB" sz="2000" dirty="0">
                <a:solidFill>
                  <a:srgbClr val="0070C0"/>
                </a:solidFill>
                <a:latin typeface="+mj-lt"/>
              </a:rPr>
              <a:t>, </a:t>
            </a:r>
            <a:r>
              <a:rPr lang="pl-PL" sz="2000" dirty="0">
                <a:solidFill>
                  <a:srgbClr val="0070C0"/>
                </a:solidFill>
                <a:latin typeface="+mj-lt"/>
                <a:cs typeface="Calibri" panose="020F0502020204030204" pitchFamily="34" charset="0"/>
              </a:rPr>
              <a:t>w</a:t>
            </a:r>
            <a:r>
              <a:rPr lang="pl-PL" sz="2000" dirty="0">
                <a:solidFill>
                  <a:srgbClr val="0070C0"/>
                </a:solidFill>
                <a:effectLst/>
                <a:latin typeface="+mj-lt"/>
                <a:ea typeface="Calibri" panose="020F0502020204030204" pitchFamily="34" charset="0"/>
                <a:cs typeface="Calibri" panose="020F0502020204030204" pitchFamily="34" charset="0"/>
              </a:rPr>
              <a:t>pływ pracy zawodowej na decyzje prokreacyjne, wpływ płci na pracę zawodową, </a:t>
            </a:r>
            <a:r>
              <a:rPr lang="pl-PL" sz="2000" dirty="0">
                <a:solidFill>
                  <a:srgbClr val="0070C0"/>
                </a:solidFill>
                <a:latin typeface="+mj-lt"/>
                <a:ea typeface="Calibri" panose="020F0502020204030204" pitchFamily="34" charset="0"/>
                <a:cs typeface="Times New Roman" panose="02020603050405020304" pitchFamily="18" charset="0"/>
              </a:rPr>
              <a:t>g</a:t>
            </a:r>
            <a:r>
              <a:rPr lang="pl-PL" sz="2000" dirty="0">
                <a:solidFill>
                  <a:srgbClr val="0070C0"/>
                </a:solidFill>
                <a:effectLst/>
                <a:latin typeface="+mj-lt"/>
                <a:ea typeface="Calibri" panose="020F0502020204030204" pitchFamily="34" charset="0"/>
                <a:cs typeface="Times New Roman" panose="02020603050405020304" pitchFamily="18" charset="0"/>
              </a:rPr>
              <a:t>odzenie obowiązków zawodowych z opieką nad osobami zależnymi, obszary wsparcia dla pracowników lub ich rodzin w ATH, przypadki i obszary gorszego traktowania, wiedza na temat równości i dyskryminacji, zainteresowanie szkoleniami</a:t>
            </a:r>
          </a:p>
          <a:p>
            <a:pPr marL="550862" indent="-514350" algn="just">
              <a:lnSpc>
                <a:spcPct val="150000"/>
              </a:lnSpc>
              <a:buAutoNum type="arabicPeriod"/>
            </a:pPr>
            <a:r>
              <a:rPr lang="pl-PL" sz="2000" dirty="0">
                <a:solidFill>
                  <a:srgbClr val="0070C0"/>
                </a:solidFill>
                <a:latin typeface="+mj-lt"/>
                <a:ea typeface="Calibri" panose="020F0502020204030204" pitchFamily="34" charset="0"/>
                <a:cs typeface="Times New Roman" panose="02020603050405020304" pitchFamily="18" charset="0"/>
              </a:rPr>
              <a:t>Studenci: d</a:t>
            </a:r>
            <a:r>
              <a:rPr lang="pl-PL" sz="2000" dirty="0">
                <a:solidFill>
                  <a:srgbClr val="0070C0"/>
                </a:solidFill>
                <a:effectLst/>
                <a:latin typeface="+mj-lt"/>
                <a:ea typeface="Calibri" panose="020F0502020204030204" pitchFamily="34" charset="0"/>
                <a:cs typeface="Times New Roman" panose="02020603050405020304" pitchFamily="18" charset="0"/>
              </a:rPr>
              <a:t>oświadczenie dyskryminacji ze względu na płeć, w tym rodzaje zdarzeń i ich  częstotliwość, doświadczenie dyskryminacji a płeć sprawców, wpływu płci na przebieg studiów</a:t>
            </a:r>
            <a:r>
              <a:rPr lang="pl-PL" sz="2000" dirty="0">
                <a:solidFill>
                  <a:srgbClr val="0070C0"/>
                </a:solidFill>
                <a:effectLst/>
                <a:latin typeface="+mj-lt"/>
              </a:rPr>
              <a:t>, wiedza na temat równości płci, zainteresowanie szkoleniami</a:t>
            </a:r>
            <a:endParaRPr lang="en-GB" sz="2000" dirty="0">
              <a:solidFill>
                <a:srgbClr val="0070C0"/>
              </a:solidFill>
              <a:latin typeface="+mj-lt"/>
            </a:endParaRPr>
          </a:p>
        </p:txBody>
      </p:sp>
    </p:spTree>
    <p:extLst>
      <p:ext uri="{BB962C8B-B14F-4D97-AF65-F5344CB8AC3E}">
        <p14:creationId xmlns:p14="http://schemas.microsoft.com/office/powerpoint/2010/main" val="1907951660"/>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upa 38">
            <a:extLst>
              <a:ext uri="{FF2B5EF4-FFF2-40B4-BE49-F238E27FC236}">
                <a16:creationId xmlns:a16="http://schemas.microsoft.com/office/drawing/2014/main" id="{5150FAA2-C17C-04B5-747B-58E957C038F6}"/>
              </a:ext>
            </a:extLst>
          </p:cNvPr>
          <p:cNvGrpSpPr/>
          <p:nvPr/>
        </p:nvGrpSpPr>
        <p:grpSpPr>
          <a:xfrm>
            <a:off x="683568" y="318135"/>
            <a:ext cx="7920880" cy="6221734"/>
            <a:chOff x="0" y="0"/>
            <a:chExt cx="6005503" cy="6221873"/>
          </a:xfrm>
        </p:grpSpPr>
        <p:sp>
          <p:nvSpPr>
            <p:cNvPr id="40" name="Text Box 16">
              <a:extLst>
                <a:ext uri="{FF2B5EF4-FFF2-40B4-BE49-F238E27FC236}">
                  <a16:creationId xmlns:a16="http://schemas.microsoft.com/office/drawing/2014/main" id="{9F1DFF25-BA2A-B213-9373-7FF2E53989CD}"/>
                </a:ext>
              </a:extLst>
            </p:cNvPr>
            <p:cNvSpPr txBox="1">
              <a:spLocks/>
            </p:cNvSpPr>
            <p:nvPr/>
          </p:nvSpPr>
          <p:spPr bwMode="auto">
            <a:xfrm>
              <a:off x="757084" y="5653548"/>
              <a:ext cx="2115185" cy="4521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pl-PL" sz="1000">
                  <a:effectLst/>
                  <a:latin typeface="Calibri" panose="020F0502020204030204" pitchFamily="34" charset="0"/>
                  <a:ea typeface="Calibri" panose="020F0502020204030204" pitchFamily="34" charset="0"/>
                  <a:cs typeface="Times New Roman" panose="02020603050405020304" pitchFamily="18" charset="0"/>
                </a:rPr>
                <a:t>Niedostatki instytucjonalne-brak koordynacji działań równościowych</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upa 40">
              <a:extLst>
                <a:ext uri="{FF2B5EF4-FFF2-40B4-BE49-F238E27FC236}">
                  <a16:creationId xmlns:a16="http://schemas.microsoft.com/office/drawing/2014/main" id="{905DEB63-D37F-196C-4C0D-7A73176A60B0}"/>
                </a:ext>
              </a:extLst>
            </p:cNvPr>
            <p:cNvGrpSpPr/>
            <p:nvPr/>
          </p:nvGrpSpPr>
          <p:grpSpPr>
            <a:xfrm>
              <a:off x="0" y="0"/>
              <a:ext cx="6005503" cy="6221873"/>
              <a:chOff x="0" y="0"/>
              <a:chExt cx="6005503" cy="6221873"/>
            </a:xfrm>
          </p:grpSpPr>
          <p:sp>
            <p:nvSpPr>
              <p:cNvPr id="42" name="Text Box 3">
                <a:extLst>
                  <a:ext uri="{FF2B5EF4-FFF2-40B4-BE49-F238E27FC236}">
                    <a16:creationId xmlns:a16="http://schemas.microsoft.com/office/drawing/2014/main" id="{5B6739CA-140A-BA12-24C5-343BBB370E62}"/>
                  </a:ext>
                </a:extLst>
              </p:cNvPr>
              <p:cNvSpPr txBox="1">
                <a:spLocks/>
              </p:cNvSpPr>
              <p:nvPr/>
            </p:nvSpPr>
            <p:spPr bwMode="auto">
              <a:xfrm>
                <a:off x="2202426" y="2340077"/>
                <a:ext cx="1671320" cy="8267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pl-PL" sz="1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Nierówne traktowanie ze względu na płeć </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4">
                <a:extLst>
                  <a:ext uri="{FF2B5EF4-FFF2-40B4-BE49-F238E27FC236}">
                    <a16:creationId xmlns:a16="http://schemas.microsoft.com/office/drawing/2014/main" id="{CA5E9CC9-944D-C7B4-93E4-801A23E287DA}"/>
                  </a:ext>
                </a:extLst>
              </p:cNvPr>
              <p:cNvSpPr txBox="1">
                <a:spLocks/>
              </p:cNvSpPr>
              <p:nvPr/>
            </p:nvSpPr>
            <p:spPr bwMode="auto">
              <a:xfrm>
                <a:off x="737420" y="4906297"/>
                <a:ext cx="2120900" cy="565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lgn="ctr"/>
                <a:r>
                  <a:rPr lang="pl-PL" sz="1000">
                    <a:effectLst/>
                    <a:latin typeface="Calibri" panose="020F0502020204030204" pitchFamily="34" charset="0"/>
                    <a:ea typeface="Calibri" panose="020F0502020204030204" pitchFamily="34" charset="0"/>
                    <a:cs typeface="Times New Roman" panose="02020603050405020304" pitchFamily="18" charset="0"/>
                  </a:rPr>
                  <a:t>Rozproszenie przepisów wewnętrznych dotyczących równego traktowania</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5">
                <a:extLst>
                  <a:ext uri="{FF2B5EF4-FFF2-40B4-BE49-F238E27FC236}">
                    <a16:creationId xmlns:a16="http://schemas.microsoft.com/office/drawing/2014/main" id="{FDD470D5-EE42-D326-902A-D116AA2D74FD}"/>
                  </a:ext>
                </a:extLst>
              </p:cNvPr>
              <p:cNvSpPr txBox="1">
                <a:spLocks/>
              </p:cNvSpPr>
              <p:nvPr/>
            </p:nvSpPr>
            <p:spPr bwMode="auto">
              <a:xfrm>
                <a:off x="825910" y="108155"/>
                <a:ext cx="2172970" cy="4394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pl-PL" sz="1000">
                    <a:effectLst/>
                    <a:latin typeface="Calibri" panose="020F0502020204030204" pitchFamily="34" charset="0"/>
                    <a:ea typeface="Calibri" panose="020F0502020204030204" pitchFamily="34" charset="0"/>
                    <a:cs typeface="Times New Roman" panose="02020603050405020304" pitchFamily="18" charset="0"/>
                  </a:rPr>
                  <a:t>Brak wiedzy na temat faktycznych cech i aspiracji osób o określonej płci</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6">
                <a:extLst>
                  <a:ext uri="{FF2B5EF4-FFF2-40B4-BE49-F238E27FC236}">
                    <a16:creationId xmlns:a16="http://schemas.microsoft.com/office/drawing/2014/main" id="{7D8B840F-51BE-49DA-D8BA-72A4EC954366}"/>
                  </a:ext>
                </a:extLst>
              </p:cNvPr>
              <p:cNvSpPr txBox="1">
                <a:spLocks/>
              </p:cNvSpPr>
              <p:nvPr/>
            </p:nvSpPr>
            <p:spPr bwMode="auto">
              <a:xfrm>
                <a:off x="3401962" y="0"/>
                <a:ext cx="2134235" cy="2552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lgn="ctr"/>
                <a:r>
                  <a:rPr lang="pl-PL" sz="1000">
                    <a:effectLst/>
                    <a:latin typeface="Calibri" panose="020F0502020204030204" pitchFamily="34" charset="0"/>
                    <a:ea typeface="Calibri" panose="020F0502020204030204" pitchFamily="34" charset="0"/>
                    <a:cs typeface="Times New Roman" panose="02020603050405020304" pitchFamily="18" charset="0"/>
                  </a:rPr>
                  <a:t>Uwarunkowania kulturowe</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7">
                <a:extLst>
                  <a:ext uri="{FF2B5EF4-FFF2-40B4-BE49-F238E27FC236}">
                    <a16:creationId xmlns:a16="http://schemas.microsoft.com/office/drawing/2014/main" id="{20D60692-D35C-4322-5072-9577AD13CADF}"/>
                  </a:ext>
                </a:extLst>
              </p:cNvPr>
              <p:cNvSpPr txBox="1">
                <a:spLocks/>
              </p:cNvSpPr>
              <p:nvPr/>
            </p:nvSpPr>
            <p:spPr bwMode="auto">
              <a:xfrm>
                <a:off x="3401962" y="403123"/>
                <a:ext cx="2129155" cy="4102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lgn="ctr"/>
                <a:r>
                  <a:rPr lang="pl-PL" sz="1000">
                    <a:effectLst/>
                    <a:latin typeface="Calibri" panose="020F0502020204030204" pitchFamily="34" charset="0"/>
                    <a:ea typeface="Calibri" panose="020F0502020204030204" pitchFamily="34" charset="0"/>
                    <a:cs typeface="Times New Roman" panose="02020603050405020304" pitchFamily="18" charset="0"/>
                  </a:rPr>
                  <a:t>Sposób definiowania ról społeczno-zawodowych</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 Box 8">
                <a:extLst>
                  <a:ext uri="{FF2B5EF4-FFF2-40B4-BE49-F238E27FC236}">
                    <a16:creationId xmlns:a16="http://schemas.microsoft.com/office/drawing/2014/main" id="{C7F50721-3A7C-A841-3AD4-9D85AC76D875}"/>
                  </a:ext>
                </a:extLst>
              </p:cNvPr>
              <p:cNvSpPr txBox="1">
                <a:spLocks/>
              </p:cNvSpPr>
              <p:nvPr/>
            </p:nvSpPr>
            <p:spPr bwMode="auto">
              <a:xfrm>
                <a:off x="3441291" y="953729"/>
                <a:ext cx="2134235" cy="4102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lgn="ctr"/>
                <a:r>
                  <a:rPr lang="pl-PL" sz="1000">
                    <a:effectLst/>
                    <a:latin typeface="Calibri" panose="020F0502020204030204" pitchFamily="34" charset="0"/>
                    <a:ea typeface="Calibri" panose="020F0502020204030204" pitchFamily="34" charset="0"/>
                    <a:cs typeface="Times New Roman" panose="02020603050405020304" pitchFamily="18" charset="0"/>
                  </a:rPr>
                  <a:t>Niedostatki instytucjonalizacji zasady równości</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 Box 9">
                <a:extLst>
                  <a:ext uri="{FF2B5EF4-FFF2-40B4-BE49-F238E27FC236}">
                    <a16:creationId xmlns:a16="http://schemas.microsoft.com/office/drawing/2014/main" id="{B5D847B3-59E5-E639-FD64-EF22A5AFB102}"/>
                  </a:ext>
                </a:extLst>
              </p:cNvPr>
              <p:cNvSpPr txBox="1">
                <a:spLocks/>
              </p:cNvSpPr>
              <p:nvPr/>
            </p:nvSpPr>
            <p:spPr bwMode="auto">
              <a:xfrm>
                <a:off x="825910" y="688258"/>
                <a:ext cx="2172970" cy="2552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lgn="ctr"/>
                <a:r>
                  <a:rPr lang="pl-PL" sz="1000">
                    <a:effectLst/>
                    <a:latin typeface="Calibri" panose="020F0502020204030204" pitchFamily="34" charset="0"/>
                    <a:ea typeface="Calibri" panose="020F0502020204030204" pitchFamily="34" charset="0"/>
                    <a:cs typeface="Times New Roman" panose="02020603050405020304" pitchFamily="18" charset="0"/>
                  </a:rPr>
                  <a:t>Stereotypy i uprzedzenia</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 Box 10">
                <a:extLst>
                  <a:ext uri="{FF2B5EF4-FFF2-40B4-BE49-F238E27FC236}">
                    <a16:creationId xmlns:a16="http://schemas.microsoft.com/office/drawing/2014/main" id="{F437CC90-AB93-7D9E-CF48-3A1E126A7C62}"/>
                  </a:ext>
                </a:extLst>
              </p:cNvPr>
              <p:cNvSpPr txBox="1">
                <a:spLocks/>
              </p:cNvSpPr>
              <p:nvPr/>
            </p:nvSpPr>
            <p:spPr bwMode="auto">
              <a:xfrm>
                <a:off x="825910" y="1101213"/>
                <a:ext cx="2172970" cy="2552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lgn="ctr"/>
                <a:r>
                  <a:rPr lang="pl-PL" sz="1000">
                    <a:effectLst/>
                    <a:latin typeface="Calibri" panose="020F0502020204030204" pitchFamily="34" charset="0"/>
                    <a:ea typeface="Calibri" panose="020F0502020204030204" pitchFamily="34" charset="0"/>
                    <a:cs typeface="Times New Roman" panose="02020603050405020304" pitchFamily="18" charset="0"/>
                  </a:rPr>
                  <a:t>Niska świadomość</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17">
                <a:extLst>
                  <a:ext uri="{FF2B5EF4-FFF2-40B4-BE49-F238E27FC236}">
                    <a16:creationId xmlns:a16="http://schemas.microsoft.com/office/drawing/2014/main" id="{16A6CE8B-C1D1-FA41-6B6C-DDB4ECEDDB94}"/>
                  </a:ext>
                </a:extLst>
              </p:cNvPr>
              <p:cNvSpPr txBox="1">
                <a:spLocks/>
              </p:cNvSpPr>
              <p:nvPr/>
            </p:nvSpPr>
            <p:spPr bwMode="auto">
              <a:xfrm>
                <a:off x="737420" y="4286864"/>
                <a:ext cx="2115185" cy="4521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pl-PL" sz="1000">
                    <a:effectLst/>
                    <a:latin typeface="Calibri" panose="020F0502020204030204" pitchFamily="34" charset="0"/>
                    <a:ea typeface="Calibri" panose="020F0502020204030204" pitchFamily="34" charset="0"/>
                    <a:cs typeface="Times New Roman" panose="02020603050405020304" pitchFamily="18" charset="0"/>
                  </a:rPr>
                  <a:t>Trudności w dostępie do informacji nt. polityki antydyskryminacyjnej</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19">
                <a:extLst>
                  <a:ext uri="{FF2B5EF4-FFF2-40B4-BE49-F238E27FC236}">
                    <a16:creationId xmlns:a16="http://schemas.microsoft.com/office/drawing/2014/main" id="{BC2AA8D1-6980-8752-B47F-652FF5C3C792}"/>
                  </a:ext>
                </a:extLst>
              </p:cNvPr>
              <p:cNvSpPr txBox="1">
                <a:spLocks/>
              </p:cNvSpPr>
              <p:nvPr/>
            </p:nvSpPr>
            <p:spPr bwMode="auto">
              <a:xfrm>
                <a:off x="3401962" y="4906297"/>
                <a:ext cx="2189480" cy="5657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pl-PL" sz="1000">
                    <a:effectLst/>
                    <a:latin typeface="Calibri" panose="020F0502020204030204" pitchFamily="34" charset="0"/>
                    <a:ea typeface="Calibri" panose="020F0502020204030204" pitchFamily="34" charset="0"/>
                    <a:cs typeface="Times New Roman" panose="02020603050405020304" pitchFamily="18" charset="0"/>
                  </a:rPr>
                  <a:t>Nieznajomość przepisów wewnętrznych przez osoby zatrudnione i studiujące</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20">
                <a:extLst>
                  <a:ext uri="{FF2B5EF4-FFF2-40B4-BE49-F238E27FC236}">
                    <a16:creationId xmlns:a16="http://schemas.microsoft.com/office/drawing/2014/main" id="{D11E60FB-51BF-948B-695F-869393A49163}"/>
                  </a:ext>
                </a:extLst>
              </p:cNvPr>
              <p:cNvSpPr txBox="1">
                <a:spLocks/>
              </p:cNvSpPr>
              <p:nvPr/>
            </p:nvSpPr>
            <p:spPr bwMode="auto">
              <a:xfrm>
                <a:off x="3401962" y="4257368"/>
                <a:ext cx="2164715" cy="4749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pl-PL" sz="1000">
                    <a:effectLst/>
                    <a:latin typeface="Calibri" panose="020F0502020204030204" pitchFamily="34" charset="0"/>
                    <a:ea typeface="Calibri" panose="020F0502020204030204" pitchFamily="34" charset="0"/>
                    <a:cs typeface="Times New Roman" panose="02020603050405020304" pitchFamily="18" charset="0"/>
                  </a:rPr>
                  <a:t>Niski poziom zaufania względem efektywności istniejących procedur </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 Box 21">
                <a:extLst>
                  <a:ext uri="{FF2B5EF4-FFF2-40B4-BE49-F238E27FC236}">
                    <a16:creationId xmlns:a16="http://schemas.microsoft.com/office/drawing/2014/main" id="{8E7DE85C-02C8-55BB-85A8-136C1485C4D5}"/>
                  </a:ext>
                </a:extLst>
              </p:cNvPr>
              <p:cNvSpPr txBox="1">
                <a:spLocks/>
              </p:cNvSpPr>
              <p:nvPr/>
            </p:nvSpPr>
            <p:spPr bwMode="auto">
              <a:xfrm>
                <a:off x="3460955" y="5653548"/>
                <a:ext cx="2189480" cy="5683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pl-PL" sz="1000">
                    <a:effectLst/>
                    <a:latin typeface="Calibri" panose="020F0502020204030204" pitchFamily="34" charset="0"/>
                    <a:ea typeface="Calibri" panose="020F0502020204030204" pitchFamily="34" charset="0"/>
                    <a:cs typeface="Times New Roman" panose="02020603050405020304" pitchFamily="18" charset="0"/>
                  </a:rPr>
                  <a:t>Brak szkoleń adresowanych do  pracowników i studentów nt. przeciwdziałania dyskryminacji</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AutoShape 33">
                <a:extLst>
                  <a:ext uri="{FF2B5EF4-FFF2-40B4-BE49-F238E27FC236}">
                    <a16:creationId xmlns:a16="http://schemas.microsoft.com/office/drawing/2014/main" id="{55317906-93B6-9E76-81E2-B82F463230FA}"/>
                  </a:ext>
                </a:extLst>
              </p:cNvPr>
              <p:cNvSpPr>
                <a:spLocks/>
              </p:cNvSpPr>
              <p:nvPr/>
            </p:nvSpPr>
            <p:spPr bwMode="auto">
              <a:xfrm>
                <a:off x="2477729" y="1553497"/>
                <a:ext cx="1339850" cy="602615"/>
              </a:xfrm>
              <a:prstGeom prst="downArrowCallout">
                <a:avLst>
                  <a:gd name="adj1" fmla="val 55585"/>
                  <a:gd name="adj2" fmla="val 55585"/>
                  <a:gd name="adj3" fmla="val 16667"/>
                  <a:gd name="adj4" fmla="val 6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pl-PL"/>
              </a:p>
            </p:txBody>
          </p:sp>
          <p:sp>
            <p:nvSpPr>
              <p:cNvPr id="55" name="AutoShape 34">
                <a:extLst>
                  <a:ext uri="{FF2B5EF4-FFF2-40B4-BE49-F238E27FC236}">
                    <a16:creationId xmlns:a16="http://schemas.microsoft.com/office/drawing/2014/main" id="{681F807F-8F20-27D6-3322-9F784763A1F4}"/>
                  </a:ext>
                </a:extLst>
              </p:cNvPr>
              <p:cNvSpPr>
                <a:spLocks/>
              </p:cNvSpPr>
              <p:nvPr/>
            </p:nvSpPr>
            <p:spPr bwMode="auto">
              <a:xfrm>
                <a:off x="2418736" y="3483487"/>
                <a:ext cx="1460500" cy="630555"/>
              </a:xfrm>
              <a:prstGeom prst="upArrowCallout">
                <a:avLst>
                  <a:gd name="adj1" fmla="val 57905"/>
                  <a:gd name="adj2" fmla="val 57905"/>
                  <a:gd name="adj3" fmla="val 16667"/>
                  <a:gd name="adj4" fmla="val 6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pl-PL"/>
              </a:p>
            </p:txBody>
          </p:sp>
          <p:sp>
            <p:nvSpPr>
              <p:cNvPr id="56" name="Text Box 39">
                <a:extLst>
                  <a:ext uri="{FF2B5EF4-FFF2-40B4-BE49-F238E27FC236}">
                    <a16:creationId xmlns:a16="http://schemas.microsoft.com/office/drawing/2014/main" id="{22FD310B-B4AC-2DD0-3F77-EE82D89FC296}"/>
                  </a:ext>
                </a:extLst>
              </p:cNvPr>
              <p:cNvSpPr txBox="1">
                <a:spLocks/>
              </p:cNvSpPr>
              <p:nvPr/>
            </p:nvSpPr>
            <p:spPr bwMode="auto">
              <a:xfrm>
                <a:off x="4277033" y="3342968"/>
                <a:ext cx="1728470" cy="3479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pl-PL" sz="1000">
                    <a:effectLst/>
                    <a:latin typeface="Calibri" panose="020F0502020204030204" pitchFamily="34" charset="0"/>
                    <a:ea typeface="Calibri" panose="020F0502020204030204" pitchFamily="34" charset="0"/>
                    <a:cs typeface="Times New Roman" panose="02020603050405020304" pitchFamily="18" charset="0"/>
                  </a:rPr>
                  <a:t>Decyzje prokreacyjne</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p>
                <a:r>
                  <a:rPr lang="pl-PL" sz="12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7" name="Text Box 40">
                <a:extLst>
                  <a:ext uri="{FF2B5EF4-FFF2-40B4-BE49-F238E27FC236}">
                    <a16:creationId xmlns:a16="http://schemas.microsoft.com/office/drawing/2014/main" id="{A60928F6-C8A7-7D7F-594B-5DB6039015B0}"/>
                  </a:ext>
                </a:extLst>
              </p:cNvPr>
              <p:cNvSpPr txBox="1">
                <a:spLocks/>
              </p:cNvSpPr>
              <p:nvPr/>
            </p:nvSpPr>
            <p:spPr bwMode="auto">
              <a:xfrm>
                <a:off x="4277033" y="2723535"/>
                <a:ext cx="1728470" cy="4425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pl-PL" sz="1000">
                    <a:effectLst/>
                    <a:latin typeface="Calibri" panose="020F0502020204030204" pitchFamily="34" charset="0"/>
                    <a:ea typeface="Calibri" panose="020F0502020204030204" pitchFamily="34" charset="0"/>
                    <a:cs typeface="Times New Roman" panose="02020603050405020304" pitchFamily="18" charset="0"/>
                  </a:rPr>
                  <a:t>Problemy z opieką nad dziećmi i osobami zależnymi</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p>
                <a:r>
                  <a:rPr lang="pl-PL" sz="12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8" name="Text Box 41">
                <a:extLst>
                  <a:ext uri="{FF2B5EF4-FFF2-40B4-BE49-F238E27FC236}">
                    <a16:creationId xmlns:a16="http://schemas.microsoft.com/office/drawing/2014/main" id="{9E5B1EF9-3980-5691-D8DF-7E1D4BB024B7}"/>
                  </a:ext>
                </a:extLst>
              </p:cNvPr>
              <p:cNvSpPr txBox="1">
                <a:spLocks/>
              </p:cNvSpPr>
              <p:nvPr/>
            </p:nvSpPr>
            <p:spPr bwMode="auto">
              <a:xfrm>
                <a:off x="4277033" y="1927123"/>
                <a:ext cx="1728470" cy="6826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pl-PL" sz="1000">
                    <a:effectLst/>
                    <a:latin typeface="Calibri" panose="020F0502020204030204" pitchFamily="34" charset="0"/>
                    <a:ea typeface="Calibri" panose="020F0502020204030204" pitchFamily="34" charset="0"/>
                    <a:cs typeface="Times New Roman" panose="02020603050405020304" pitchFamily="18" charset="0"/>
                  </a:rPr>
                  <a:t>Trudność z pogodzeniem obowiązków rodzicielskich, opiekuńczych i zawodowych</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p>
                <a:r>
                  <a:rPr lang="pl-PL" sz="12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9" name="AutoShape 44">
                <a:extLst>
                  <a:ext uri="{FF2B5EF4-FFF2-40B4-BE49-F238E27FC236}">
                    <a16:creationId xmlns:a16="http://schemas.microsoft.com/office/drawing/2014/main" id="{EBA3282D-1DA9-C68E-A111-FC529D8A5585}"/>
                  </a:ext>
                </a:extLst>
              </p:cNvPr>
              <p:cNvSpPr>
                <a:spLocks/>
              </p:cNvSpPr>
              <p:nvPr/>
            </p:nvSpPr>
            <p:spPr bwMode="auto">
              <a:xfrm>
                <a:off x="1870997" y="2489200"/>
                <a:ext cx="304800" cy="535940"/>
              </a:xfrm>
              <a:prstGeom prst="left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pl-PL"/>
              </a:p>
            </p:txBody>
          </p:sp>
          <p:sp>
            <p:nvSpPr>
              <p:cNvPr id="60" name="AutoShape 45">
                <a:extLst>
                  <a:ext uri="{FF2B5EF4-FFF2-40B4-BE49-F238E27FC236}">
                    <a16:creationId xmlns:a16="http://schemas.microsoft.com/office/drawing/2014/main" id="{7EE4BEDC-1C45-A72C-7484-1244BBA6765E}"/>
                  </a:ext>
                </a:extLst>
              </p:cNvPr>
              <p:cNvSpPr>
                <a:spLocks/>
              </p:cNvSpPr>
              <p:nvPr/>
            </p:nvSpPr>
            <p:spPr bwMode="auto">
              <a:xfrm>
                <a:off x="3932904" y="2473632"/>
                <a:ext cx="278765" cy="546735"/>
              </a:xfrm>
              <a:prstGeom prst="right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pl-PL"/>
              </a:p>
            </p:txBody>
          </p:sp>
          <p:sp>
            <p:nvSpPr>
              <p:cNvPr id="61" name="Text Box 47">
                <a:extLst>
                  <a:ext uri="{FF2B5EF4-FFF2-40B4-BE49-F238E27FC236}">
                    <a16:creationId xmlns:a16="http://schemas.microsoft.com/office/drawing/2014/main" id="{7CBE47E5-6417-AC62-87DC-517A006DA827}"/>
                  </a:ext>
                </a:extLst>
              </p:cNvPr>
              <p:cNvSpPr txBox="1">
                <a:spLocks/>
              </p:cNvSpPr>
              <p:nvPr/>
            </p:nvSpPr>
            <p:spPr bwMode="auto">
              <a:xfrm>
                <a:off x="0" y="1927123"/>
                <a:ext cx="1728470" cy="5486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pl-PL" sz="1000">
                    <a:effectLst/>
                    <a:latin typeface="Calibri" panose="020F0502020204030204" pitchFamily="34" charset="0"/>
                    <a:ea typeface="Calibri" panose="020F0502020204030204" pitchFamily="34" charset="0"/>
                    <a:cs typeface="Times New Roman" panose="02020603050405020304" pitchFamily="18" charset="0"/>
                  </a:rPr>
                  <a:t>Dostępne ścieżki awansu i planowanie kariery zawodowej</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p>
                <a:r>
                  <a:rPr lang="pl-PL" sz="12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2" name="Text Box 48">
                <a:extLst>
                  <a:ext uri="{FF2B5EF4-FFF2-40B4-BE49-F238E27FC236}">
                    <a16:creationId xmlns:a16="http://schemas.microsoft.com/office/drawing/2014/main" id="{29402A58-1A0D-6EF7-25F1-FE45261C01AD}"/>
                  </a:ext>
                </a:extLst>
              </p:cNvPr>
              <p:cNvSpPr txBox="1">
                <a:spLocks/>
              </p:cNvSpPr>
              <p:nvPr/>
            </p:nvSpPr>
            <p:spPr bwMode="auto">
              <a:xfrm>
                <a:off x="0" y="2566219"/>
                <a:ext cx="1728470" cy="6546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pl-PL" sz="1000" dirty="0">
                    <a:effectLst/>
                    <a:latin typeface="Calibri" panose="020F0502020204030204" pitchFamily="34" charset="0"/>
                    <a:ea typeface="Calibri" panose="020F0502020204030204" pitchFamily="34" charset="0"/>
                    <a:cs typeface="Times New Roman" panose="02020603050405020304" pitchFamily="18" charset="0"/>
                  </a:rPr>
                  <a:t>Ograniczone możliwości wyjazdów na konferencje, staże, wykłady</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p>
                <a:r>
                  <a:rPr lang="pl-PL" sz="1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3" name="Text Box 49">
                <a:extLst>
                  <a:ext uri="{FF2B5EF4-FFF2-40B4-BE49-F238E27FC236}">
                    <a16:creationId xmlns:a16="http://schemas.microsoft.com/office/drawing/2014/main" id="{7AB22791-949F-2508-3017-DAD6DF8A802C}"/>
                  </a:ext>
                </a:extLst>
              </p:cNvPr>
              <p:cNvSpPr txBox="1">
                <a:spLocks/>
              </p:cNvSpPr>
              <p:nvPr/>
            </p:nvSpPr>
            <p:spPr bwMode="auto">
              <a:xfrm>
                <a:off x="0" y="3293806"/>
                <a:ext cx="1728470" cy="4641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pl-PL" sz="1000">
                    <a:effectLst/>
                    <a:latin typeface="Calibri" panose="020F0502020204030204" pitchFamily="34" charset="0"/>
                    <a:ea typeface="Calibri" panose="020F0502020204030204" pitchFamily="34" charset="0"/>
                    <a:cs typeface="Times New Roman" panose="02020603050405020304" pitchFamily="18" charset="0"/>
                  </a:rPr>
                  <a:t>Zasady obsadzania najwyższych stanowisk</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p>
                <a:r>
                  <a:rPr lang="pl-PL" sz="12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64" name="AutoShape 51">
                <a:extLst>
                  <a:ext uri="{FF2B5EF4-FFF2-40B4-BE49-F238E27FC236}">
                    <a16:creationId xmlns:a16="http://schemas.microsoft.com/office/drawing/2014/main" id="{D5878CC4-020B-E20D-1A58-9BA7439510D6}"/>
                  </a:ext>
                </a:extLst>
              </p:cNvPr>
              <p:cNvCxnSpPr>
                <a:cxnSpLocks/>
              </p:cNvCxnSpPr>
              <p:nvPr/>
            </p:nvCxnSpPr>
            <p:spPr bwMode="auto">
              <a:xfrm>
                <a:off x="1872636" y="550606"/>
                <a:ext cx="635" cy="14478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5" name="AutoShape 52">
                <a:extLst>
                  <a:ext uri="{FF2B5EF4-FFF2-40B4-BE49-F238E27FC236}">
                    <a16:creationId xmlns:a16="http://schemas.microsoft.com/office/drawing/2014/main" id="{84425285-8149-42ED-7A17-ABCD0F1886F7}"/>
                  </a:ext>
                </a:extLst>
              </p:cNvPr>
              <p:cNvCxnSpPr>
                <a:cxnSpLocks/>
              </p:cNvCxnSpPr>
              <p:nvPr/>
            </p:nvCxnSpPr>
            <p:spPr bwMode="auto">
              <a:xfrm>
                <a:off x="1872636" y="953729"/>
                <a:ext cx="635" cy="14478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 name="AutoShape 53">
                <a:extLst>
                  <a:ext uri="{FF2B5EF4-FFF2-40B4-BE49-F238E27FC236}">
                    <a16:creationId xmlns:a16="http://schemas.microsoft.com/office/drawing/2014/main" id="{6025F093-CDEF-22AE-2284-828C5DC8F767}"/>
                  </a:ext>
                </a:extLst>
              </p:cNvPr>
              <p:cNvCxnSpPr>
                <a:cxnSpLocks/>
              </p:cNvCxnSpPr>
              <p:nvPr/>
            </p:nvCxnSpPr>
            <p:spPr bwMode="auto">
              <a:xfrm>
                <a:off x="4448687" y="275303"/>
                <a:ext cx="635" cy="14478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7" name="AutoShape 54">
                <a:extLst>
                  <a:ext uri="{FF2B5EF4-FFF2-40B4-BE49-F238E27FC236}">
                    <a16:creationId xmlns:a16="http://schemas.microsoft.com/office/drawing/2014/main" id="{FC26766A-9FB9-A19B-82DF-5236F7DF6EE3}"/>
                  </a:ext>
                </a:extLst>
              </p:cNvPr>
              <p:cNvCxnSpPr>
                <a:cxnSpLocks/>
              </p:cNvCxnSpPr>
              <p:nvPr/>
            </p:nvCxnSpPr>
            <p:spPr bwMode="auto">
              <a:xfrm>
                <a:off x="4448687" y="855406"/>
                <a:ext cx="635" cy="14478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8" name="AutoShape 59">
                <a:extLst>
                  <a:ext uri="{FF2B5EF4-FFF2-40B4-BE49-F238E27FC236}">
                    <a16:creationId xmlns:a16="http://schemas.microsoft.com/office/drawing/2014/main" id="{63F99072-1E9F-58D5-5068-B2BAD59000B5}"/>
                  </a:ext>
                </a:extLst>
              </p:cNvPr>
              <p:cNvCxnSpPr>
                <a:cxnSpLocks/>
              </p:cNvCxnSpPr>
              <p:nvPr/>
            </p:nvCxnSpPr>
            <p:spPr bwMode="auto">
              <a:xfrm flipV="1">
                <a:off x="1793978" y="5482303"/>
                <a:ext cx="0" cy="1733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9" name="AutoShape 60">
                <a:extLst>
                  <a:ext uri="{FF2B5EF4-FFF2-40B4-BE49-F238E27FC236}">
                    <a16:creationId xmlns:a16="http://schemas.microsoft.com/office/drawing/2014/main" id="{415B1CF7-4CF2-6CE7-3ADD-A2AE3CDB6B7E}"/>
                  </a:ext>
                </a:extLst>
              </p:cNvPr>
              <p:cNvCxnSpPr>
                <a:cxnSpLocks/>
              </p:cNvCxnSpPr>
              <p:nvPr/>
            </p:nvCxnSpPr>
            <p:spPr bwMode="auto">
              <a:xfrm flipV="1">
                <a:off x="1725152" y="4735052"/>
                <a:ext cx="0" cy="1733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0" name="AutoShape 61">
                <a:extLst>
                  <a:ext uri="{FF2B5EF4-FFF2-40B4-BE49-F238E27FC236}">
                    <a16:creationId xmlns:a16="http://schemas.microsoft.com/office/drawing/2014/main" id="{6B9A7F85-7755-D9C1-1E67-C773E7D9C0A4}"/>
                  </a:ext>
                </a:extLst>
              </p:cNvPr>
              <p:cNvCxnSpPr>
                <a:cxnSpLocks/>
              </p:cNvCxnSpPr>
              <p:nvPr/>
            </p:nvCxnSpPr>
            <p:spPr bwMode="auto">
              <a:xfrm flipV="1">
                <a:off x="1730478" y="3348703"/>
                <a:ext cx="535940" cy="8566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1" name="AutoShape 62">
                <a:extLst>
                  <a:ext uri="{FF2B5EF4-FFF2-40B4-BE49-F238E27FC236}">
                    <a16:creationId xmlns:a16="http://schemas.microsoft.com/office/drawing/2014/main" id="{F899FA96-EBB4-EB93-A691-CD1FEBBC1F80}"/>
                  </a:ext>
                </a:extLst>
              </p:cNvPr>
              <p:cNvCxnSpPr>
                <a:cxnSpLocks/>
              </p:cNvCxnSpPr>
              <p:nvPr/>
            </p:nvCxnSpPr>
            <p:spPr bwMode="auto">
              <a:xfrm flipH="1" flipV="1">
                <a:off x="4017297" y="3427361"/>
                <a:ext cx="341630" cy="77216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2" name="AutoShape 64">
                <a:extLst>
                  <a:ext uri="{FF2B5EF4-FFF2-40B4-BE49-F238E27FC236}">
                    <a16:creationId xmlns:a16="http://schemas.microsoft.com/office/drawing/2014/main" id="{9495DC58-FBA5-A738-0BA7-29AD31582415}"/>
                  </a:ext>
                </a:extLst>
              </p:cNvPr>
              <p:cNvCxnSpPr>
                <a:cxnSpLocks/>
              </p:cNvCxnSpPr>
              <p:nvPr/>
            </p:nvCxnSpPr>
            <p:spPr bwMode="auto">
              <a:xfrm flipV="1">
                <a:off x="4448687" y="5482303"/>
                <a:ext cx="0" cy="1733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3" name="AutoShape 65">
                <a:extLst>
                  <a:ext uri="{FF2B5EF4-FFF2-40B4-BE49-F238E27FC236}">
                    <a16:creationId xmlns:a16="http://schemas.microsoft.com/office/drawing/2014/main" id="{B92C9923-9AF7-5053-6304-F691BE9C9133}"/>
                  </a:ext>
                </a:extLst>
              </p:cNvPr>
              <p:cNvCxnSpPr>
                <a:cxnSpLocks/>
              </p:cNvCxnSpPr>
              <p:nvPr/>
            </p:nvCxnSpPr>
            <p:spPr bwMode="auto">
              <a:xfrm flipV="1">
                <a:off x="4448687" y="4735052"/>
                <a:ext cx="0" cy="1733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4" name="AutoShape 38">
                <a:extLst>
                  <a:ext uri="{FF2B5EF4-FFF2-40B4-BE49-F238E27FC236}">
                    <a16:creationId xmlns:a16="http://schemas.microsoft.com/office/drawing/2014/main" id="{3A18ECB6-CDF4-7EB9-562F-F4C9D3B39386}"/>
                  </a:ext>
                </a:extLst>
              </p:cNvPr>
              <p:cNvCxnSpPr>
                <a:cxnSpLocks/>
              </p:cNvCxnSpPr>
              <p:nvPr/>
            </p:nvCxnSpPr>
            <p:spPr bwMode="auto">
              <a:xfrm flipH="1">
                <a:off x="3879645" y="1553497"/>
                <a:ext cx="695960" cy="6026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5" name="AutoShape 39">
                <a:extLst>
                  <a:ext uri="{FF2B5EF4-FFF2-40B4-BE49-F238E27FC236}">
                    <a16:creationId xmlns:a16="http://schemas.microsoft.com/office/drawing/2014/main" id="{55B43C3D-B836-52CB-10FE-465C75ACA47C}"/>
                  </a:ext>
                </a:extLst>
              </p:cNvPr>
              <p:cNvCxnSpPr>
                <a:cxnSpLocks/>
              </p:cNvCxnSpPr>
              <p:nvPr/>
            </p:nvCxnSpPr>
            <p:spPr bwMode="auto">
              <a:xfrm>
                <a:off x="1789471" y="1484671"/>
                <a:ext cx="625475" cy="66484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2038664055"/>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C83864-A1EF-9655-355D-570BA4B9CBF3}"/>
              </a:ext>
            </a:extLst>
          </p:cNvPr>
          <p:cNvSpPr>
            <a:spLocks noGrp="1"/>
          </p:cNvSpPr>
          <p:nvPr>
            <p:ph type="title"/>
          </p:nvPr>
        </p:nvSpPr>
        <p:spPr/>
        <p:txBody>
          <a:bodyPr anchor="t"/>
          <a:lstStyle/>
          <a:p>
            <a:pPr algn="ctr"/>
            <a:r>
              <a:rPr lang="en-GB" sz="2400" dirty="0" err="1">
                <a:solidFill>
                  <a:schemeClr val="accent1">
                    <a:lumMod val="20000"/>
                    <a:lumOff val="80000"/>
                  </a:schemeClr>
                </a:solidFill>
              </a:rPr>
              <a:t>Badania</a:t>
            </a:r>
            <a:r>
              <a:rPr lang="en-GB" sz="2400" dirty="0">
                <a:solidFill>
                  <a:schemeClr val="accent1">
                    <a:lumMod val="20000"/>
                    <a:lumOff val="80000"/>
                  </a:schemeClr>
                </a:solidFill>
              </a:rPr>
              <a:t> </a:t>
            </a:r>
            <a:r>
              <a:rPr lang="en-GB" sz="2400" dirty="0" err="1">
                <a:solidFill>
                  <a:schemeClr val="accent1">
                    <a:lumMod val="20000"/>
                    <a:lumOff val="80000"/>
                  </a:schemeClr>
                </a:solidFill>
              </a:rPr>
              <a:t>ankietowe</a:t>
            </a:r>
            <a:r>
              <a:rPr lang="en-GB" sz="2400" dirty="0">
                <a:solidFill>
                  <a:schemeClr val="accent1">
                    <a:lumMod val="20000"/>
                    <a:lumOff val="80000"/>
                  </a:schemeClr>
                </a:solidFill>
              </a:rPr>
              <a:t>- </a:t>
            </a:r>
            <a:r>
              <a:rPr lang="en-GB" sz="2400" dirty="0" err="1">
                <a:solidFill>
                  <a:schemeClr val="accent1">
                    <a:lumMod val="20000"/>
                    <a:lumOff val="80000"/>
                  </a:schemeClr>
                </a:solidFill>
              </a:rPr>
              <a:t>rekomendacje</a:t>
            </a:r>
            <a:endParaRPr lang="en-GB" sz="2400" dirty="0">
              <a:solidFill>
                <a:schemeClr val="accent1">
                  <a:lumMod val="20000"/>
                  <a:lumOff val="80000"/>
                </a:schemeClr>
              </a:solidFill>
            </a:endParaRPr>
          </a:p>
        </p:txBody>
      </p:sp>
      <p:graphicFrame>
        <p:nvGraphicFramePr>
          <p:cNvPr id="8" name="Symbol zastępczy zawartości 7">
            <a:extLst>
              <a:ext uri="{FF2B5EF4-FFF2-40B4-BE49-F238E27FC236}">
                <a16:creationId xmlns:a16="http://schemas.microsoft.com/office/drawing/2014/main" id="{79B55F4F-72D3-5AA2-BD2B-DF93CDE0CE4A}"/>
              </a:ext>
            </a:extLst>
          </p:cNvPr>
          <p:cNvGraphicFramePr>
            <a:graphicFrameLocks noGrp="1"/>
          </p:cNvGraphicFramePr>
          <p:nvPr>
            <p:ph idx="1"/>
            <p:extLst>
              <p:ext uri="{D42A27DB-BD31-4B8C-83A1-F6EECF244321}">
                <p14:modId xmlns:p14="http://schemas.microsoft.com/office/powerpoint/2010/main" val="2923780770"/>
              </p:ext>
            </p:extLst>
          </p:nvPr>
        </p:nvGraphicFramePr>
        <p:xfrm>
          <a:off x="457200" y="764704"/>
          <a:ext cx="8229600" cy="5361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5476071"/>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DA9805-F3B6-D05B-8FEC-3ECF01CD9075}"/>
              </a:ext>
            </a:extLst>
          </p:cNvPr>
          <p:cNvSpPr>
            <a:spLocks noGrp="1"/>
          </p:cNvSpPr>
          <p:nvPr>
            <p:ph type="title"/>
          </p:nvPr>
        </p:nvSpPr>
        <p:spPr/>
        <p:txBody>
          <a:bodyPr anchor="t"/>
          <a:lstStyle/>
          <a:p>
            <a:pPr algn="ctr"/>
            <a:r>
              <a:rPr lang="en-GB" sz="2400" dirty="0" err="1">
                <a:solidFill>
                  <a:schemeClr val="accent1">
                    <a:lumMod val="20000"/>
                    <a:lumOff val="80000"/>
                  </a:schemeClr>
                </a:solidFill>
              </a:rPr>
              <a:t>Badania</a:t>
            </a:r>
            <a:r>
              <a:rPr lang="en-GB" sz="2400" dirty="0">
                <a:solidFill>
                  <a:schemeClr val="accent1">
                    <a:lumMod val="20000"/>
                    <a:lumOff val="80000"/>
                  </a:schemeClr>
                </a:solidFill>
              </a:rPr>
              <a:t> </a:t>
            </a:r>
            <a:r>
              <a:rPr lang="en-GB" sz="2400" dirty="0" err="1">
                <a:solidFill>
                  <a:schemeClr val="accent1">
                    <a:lumMod val="20000"/>
                    <a:lumOff val="80000"/>
                  </a:schemeClr>
                </a:solidFill>
              </a:rPr>
              <a:t>ankietowe</a:t>
            </a:r>
            <a:r>
              <a:rPr lang="en-GB" sz="2400" dirty="0">
                <a:solidFill>
                  <a:schemeClr val="accent1">
                    <a:lumMod val="20000"/>
                    <a:lumOff val="80000"/>
                  </a:schemeClr>
                </a:solidFill>
              </a:rPr>
              <a:t>- </a:t>
            </a:r>
            <a:r>
              <a:rPr lang="en-GB" sz="2400" dirty="0" err="1">
                <a:solidFill>
                  <a:schemeClr val="accent1">
                    <a:lumMod val="20000"/>
                    <a:lumOff val="80000"/>
                  </a:schemeClr>
                </a:solidFill>
              </a:rPr>
              <a:t>rekomendacje</a:t>
            </a:r>
            <a:endParaRPr lang="en-GB" sz="2400" dirty="0"/>
          </a:p>
        </p:txBody>
      </p:sp>
      <p:graphicFrame>
        <p:nvGraphicFramePr>
          <p:cNvPr id="5" name="Symbol zastępczy zawartości 4">
            <a:extLst>
              <a:ext uri="{FF2B5EF4-FFF2-40B4-BE49-F238E27FC236}">
                <a16:creationId xmlns:a16="http://schemas.microsoft.com/office/drawing/2014/main" id="{865BCCA4-DE24-F968-F186-3E8DDCC3AAB3}"/>
              </a:ext>
            </a:extLst>
          </p:cNvPr>
          <p:cNvGraphicFramePr>
            <a:graphicFrameLocks noGrp="1"/>
          </p:cNvGraphicFramePr>
          <p:nvPr>
            <p:ph idx="1"/>
            <p:extLst>
              <p:ext uri="{D42A27DB-BD31-4B8C-83A1-F6EECF244321}">
                <p14:modId xmlns:p14="http://schemas.microsoft.com/office/powerpoint/2010/main" val="2719727957"/>
              </p:ext>
            </p:extLst>
          </p:nvPr>
        </p:nvGraphicFramePr>
        <p:xfrm>
          <a:off x="457200" y="980728"/>
          <a:ext cx="8229600"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6085905"/>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677A3E-1176-C995-F49D-6F23A237EB84}"/>
              </a:ext>
            </a:extLst>
          </p:cNvPr>
          <p:cNvSpPr>
            <a:spLocks noGrp="1"/>
          </p:cNvSpPr>
          <p:nvPr>
            <p:ph type="title"/>
          </p:nvPr>
        </p:nvSpPr>
        <p:spPr>
          <a:xfrm>
            <a:off x="457200" y="274638"/>
            <a:ext cx="7467600" cy="1143000"/>
          </a:xfrm>
        </p:spPr>
        <p:txBody>
          <a:bodyPr wrap="square" anchor="t">
            <a:normAutofit/>
          </a:bodyPr>
          <a:lstStyle/>
          <a:p>
            <a:pPr algn="ctr">
              <a:lnSpc>
                <a:spcPct val="90000"/>
              </a:lnSpc>
            </a:pPr>
            <a:r>
              <a:rPr lang="en-GB" sz="2400" dirty="0">
                <a:solidFill>
                  <a:schemeClr val="accent1">
                    <a:lumMod val="20000"/>
                    <a:lumOff val="80000"/>
                  </a:schemeClr>
                </a:solidFill>
              </a:rPr>
              <a:t>Cele w 5 </a:t>
            </a:r>
            <a:r>
              <a:rPr lang="en-GB" sz="2400" dirty="0" err="1">
                <a:solidFill>
                  <a:schemeClr val="accent1">
                    <a:lumMod val="20000"/>
                    <a:lumOff val="80000"/>
                  </a:schemeClr>
                </a:solidFill>
              </a:rPr>
              <a:t>rekomendowanych</a:t>
            </a:r>
            <a:r>
              <a:rPr lang="en-GB" sz="2400" dirty="0">
                <a:solidFill>
                  <a:schemeClr val="accent1">
                    <a:lumMod val="20000"/>
                    <a:lumOff val="80000"/>
                  </a:schemeClr>
                </a:solidFill>
              </a:rPr>
              <a:t> </a:t>
            </a:r>
            <a:r>
              <a:rPr lang="en-GB" sz="2400" dirty="0" err="1">
                <a:solidFill>
                  <a:schemeClr val="accent1">
                    <a:lumMod val="20000"/>
                    <a:lumOff val="80000"/>
                  </a:schemeClr>
                </a:solidFill>
              </a:rPr>
              <a:t>obszarach</a:t>
            </a:r>
            <a:endParaRPr lang="en-GB" sz="2400" dirty="0">
              <a:solidFill>
                <a:schemeClr val="accent1">
                  <a:lumMod val="20000"/>
                  <a:lumOff val="80000"/>
                </a:schemeClr>
              </a:solidFill>
            </a:endParaRPr>
          </a:p>
        </p:txBody>
      </p:sp>
      <p:graphicFrame>
        <p:nvGraphicFramePr>
          <p:cNvPr id="5" name="Symbol zastępczy zawartości 2">
            <a:extLst>
              <a:ext uri="{FF2B5EF4-FFF2-40B4-BE49-F238E27FC236}">
                <a16:creationId xmlns:a16="http://schemas.microsoft.com/office/drawing/2014/main" id="{5E9D9224-555C-8B57-C302-AAFD9A92ECB0}"/>
              </a:ext>
            </a:extLst>
          </p:cNvPr>
          <p:cNvGraphicFramePr>
            <a:graphicFrameLocks noGrp="1"/>
          </p:cNvGraphicFramePr>
          <p:nvPr>
            <p:ph idx="1"/>
            <p:extLst>
              <p:ext uri="{D42A27DB-BD31-4B8C-83A1-F6EECF244321}">
                <p14:modId xmlns:p14="http://schemas.microsoft.com/office/powerpoint/2010/main" val="3642475701"/>
              </p:ext>
            </p:extLst>
          </p:nvPr>
        </p:nvGraphicFramePr>
        <p:xfrm>
          <a:off x="457200" y="1052736"/>
          <a:ext cx="807524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300527"/>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7BF343-E7C2-DE85-251A-697F482D50A8}"/>
              </a:ext>
            </a:extLst>
          </p:cNvPr>
          <p:cNvSpPr>
            <a:spLocks noGrp="1"/>
          </p:cNvSpPr>
          <p:nvPr>
            <p:ph type="title"/>
          </p:nvPr>
        </p:nvSpPr>
        <p:spPr/>
        <p:txBody>
          <a:bodyPr anchor="t"/>
          <a:lstStyle/>
          <a:p>
            <a:pPr algn="ctr"/>
            <a:r>
              <a:rPr lang="en-GB" sz="2400" dirty="0" err="1">
                <a:solidFill>
                  <a:schemeClr val="accent1">
                    <a:lumMod val="20000"/>
                    <a:lumOff val="80000"/>
                  </a:schemeClr>
                </a:solidFill>
              </a:rPr>
              <a:t>Elementy</a:t>
            </a:r>
            <a:r>
              <a:rPr lang="en-GB" sz="2400" dirty="0">
                <a:solidFill>
                  <a:schemeClr val="accent1">
                    <a:lumMod val="20000"/>
                    <a:lumOff val="80000"/>
                  </a:schemeClr>
                </a:solidFill>
              </a:rPr>
              <a:t> </a:t>
            </a:r>
            <a:r>
              <a:rPr lang="en-GB" sz="2400" dirty="0" err="1">
                <a:solidFill>
                  <a:schemeClr val="accent1">
                    <a:lumMod val="20000"/>
                    <a:lumOff val="80000"/>
                  </a:schemeClr>
                </a:solidFill>
              </a:rPr>
              <a:t>struktury</a:t>
            </a:r>
            <a:r>
              <a:rPr lang="en-GB" sz="2400" dirty="0">
                <a:solidFill>
                  <a:schemeClr val="accent1">
                    <a:lumMod val="20000"/>
                    <a:lumOff val="80000"/>
                  </a:schemeClr>
                </a:solidFill>
              </a:rPr>
              <a:t> </a:t>
            </a:r>
            <a:r>
              <a:rPr lang="en-GB" sz="2400" dirty="0" err="1">
                <a:solidFill>
                  <a:schemeClr val="accent1">
                    <a:lumMod val="20000"/>
                    <a:lumOff val="80000"/>
                  </a:schemeClr>
                </a:solidFill>
              </a:rPr>
              <a:t>Planu</a:t>
            </a:r>
            <a:r>
              <a:rPr lang="en-GB" sz="2400" dirty="0">
                <a:solidFill>
                  <a:schemeClr val="accent1">
                    <a:lumMod val="20000"/>
                    <a:lumOff val="80000"/>
                  </a:schemeClr>
                </a:solidFill>
              </a:rPr>
              <a:t> </a:t>
            </a:r>
            <a:r>
              <a:rPr lang="en-GB" sz="2400" dirty="0" err="1">
                <a:solidFill>
                  <a:schemeClr val="accent1">
                    <a:lumMod val="20000"/>
                    <a:lumOff val="80000"/>
                  </a:schemeClr>
                </a:solidFill>
              </a:rPr>
              <a:t>Działania</a:t>
            </a:r>
            <a:endParaRPr lang="en-GB" sz="2400" dirty="0">
              <a:solidFill>
                <a:schemeClr val="accent1">
                  <a:lumMod val="20000"/>
                  <a:lumOff val="80000"/>
                </a:schemeClr>
              </a:solidFill>
            </a:endParaRPr>
          </a:p>
        </p:txBody>
      </p:sp>
      <p:graphicFrame>
        <p:nvGraphicFramePr>
          <p:cNvPr id="18" name="Symbol zastępczy zawartości 17">
            <a:extLst>
              <a:ext uri="{FF2B5EF4-FFF2-40B4-BE49-F238E27FC236}">
                <a16:creationId xmlns:a16="http://schemas.microsoft.com/office/drawing/2014/main" id="{470BEA14-7061-2AC7-C95D-8A037AFFC33B}"/>
              </a:ext>
            </a:extLst>
          </p:cNvPr>
          <p:cNvGraphicFramePr>
            <a:graphicFrameLocks noGrp="1"/>
          </p:cNvGraphicFramePr>
          <p:nvPr>
            <p:ph idx="1"/>
            <p:extLst>
              <p:ext uri="{D42A27DB-BD31-4B8C-83A1-F6EECF244321}">
                <p14:modId xmlns:p14="http://schemas.microsoft.com/office/powerpoint/2010/main" val="305621229"/>
              </p:ext>
            </p:extLst>
          </p:nvPr>
        </p:nvGraphicFramePr>
        <p:xfrm>
          <a:off x="457200" y="908720"/>
          <a:ext cx="8003232" cy="5217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527843"/>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ED3D49-F9E7-A4CC-6C55-9C3F46CCCD12}"/>
              </a:ext>
            </a:extLst>
          </p:cNvPr>
          <p:cNvSpPr>
            <a:spLocks noGrp="1"/>
          </p:cNvSpPr>
          <p:nvPr>
            <p:ph type="title"/>
          </p:nvPr>
        </p:nvSpPr>
        <p:spPr>
          <a:xfrm>
            <a:off x="457200" y="274638"/>
            <a:ext cx="7467600" cy="1143000"/>
          </a:xfrm>
        </p:spPr>
        <p:txBody>
          <a:bodyPr wrap="square" anchor="t">
            <a:normAutofit/>
          </a:bodyPr>
          <a:lstStyle/>
          <a:p>
            <a:pPr algn="ctr">
              <a:lnSpc>
                <a:spcPct val="90000"/>
              </a:lnSpc>
            </a:pPr>
            <a:r>
              <a:rPr lang="pl-PL" sz="2400" dirty="0">
                <a:solidFill>
                  <a:schemeClr val="accent1">
                    <a:lumMod val="20000"/>
                    <a:lumOff val="80000"/>
                  </a:schemeClr>
                </a:solidFill>
                <a:effectLst/>
              </a:rPr>
              <a:t>Cele -Kultura organizacyjna oraz równowaga między życiem zawodowym i prywatnym</a:t>
            </a:r>
            <a:br>
              <a:rPr lang="pl-PL" sz="2400" dirty="0">
                <a:solidFill>
                  <a:schemeClr val="accent1">
                    <a:lumMod val="20000"/>
                    <a:lumOff val="80000"/>
                  </a:schemeClr>
                </a:solidFill>
                <a:effectLst/>
              </a:rPr>
            </a:br>
            <a:endParaRPr lang="en-GB" sz="2400" dirty="0">
              <a:solidFill>
                <a:schemeClr val="accent1">
                  <a:lumMod val="20000"/>
                  <a:lumOff val="80000"/>
                </a:schemeClr>
              </a:solidFill>
            </a:endParaRPr>
          </a:p>
        </p:txBody>
      </p:sp>
      <p:graphicFrame>
        <p:nvGraphicFramePr>
          <p:cNvPr id="8" name="Symbol zastępczy zawartości 5">
            <a:extLst>
              <a:ext uri="{FF2B5EF4-FFF2-40B4-BE49-F238E27FC236}">
                <a16:creationId xmlns:a16="http://schemas.microsoft.com/office/drawing/2014/main" id="{1EA46072-BF6E-D1C6-D171-5157252CFE30}"/>
              </a:ext>
            </a:extLst>
          </p:cNvPr>
          <p:cNvGraphicFramePr>
            <a:graphicFrameLocks noGrp="1"/>
          </p:cNvGraphicFramePr>
          <p:nvPr>
            <p:ph idx="1"/>
            <p:extLst>
              <p:ext uri="{D42A27DB-BD31-4B8C-83A1-F6EECF244321}">
                <p14:modId xmlns:p14="http://schemas.microsoft.com/office/powerpoint/2010/main" val="2934072160"/>
              </p:ext>
            </p:extLst>
          </p:nvPr>
        </p:nvGraphicFramePr>
        <p:xfrm>
          <a:off x="457200" y="1600200"/>
          <a:ext cx="807524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5014509"/>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5CB6DF5-962D-9518-B94F-0014B129D901}"/>
              </a:ext>
            </a:extLst>
          </p:cNvPr>
          <p:cNvSpPr>
            <a:spLocks noGrp="1"/>
          </p:cNvSpPr>
          <p:nvPr>
            <p:ph idx="1"/>
          </p:nvPr>
        </p:nvSpPr>
        <p:spPr>
          <a:xfrm>
            <a:off x="421344" y="1124744"/>
            <a:ext cx="8147248" cy="5073427"/>
          </a:xfrm>
        </p:spPr>
        <p:txBody>
          <a:bodyPr/>
          <a:lstStyle/>
          <a:p>
            <a:pPr algn="just"/>
            <a:r>
              <a:rPr lang="pl-PL" sz="2000" dirty="0">
                <a:solidFill>
                  <a:srgbClr val="0070C0"/>
                </a:solidFill>
                <a:effectLst/>
                <a:latin typeface="+mj-lt"/>
                <a:ea typeface="Calibri" panose="020F0502020204030204" pitchFamily="34" charset="0"/>
                <a:cs typeface="Times New Roman" panose="02020603050405020304" pitchFamily="18" charset="0"/>
              </a:rPr>
              <a:t>Powołanie Pełnomocnika ds. równego traktowania </a:t>
            </a:r>
          </a:p>
          <a:p>
            <a:pPr algn="just"/>
            <a:r>
              <a:rPr lang="pl-PL" sz="2000" dirty="0">
                <a:solidFill>
                  <a:srgbClr val="0070C0"/>
                </a:solidFill>
                <a:effectLst/>
                <a:latin typeface="+mj-lt"/>
                <a:ea typeface="Calibri" panose="020F0502020204030204" pitchFamily="34" charset="0"/>
                <a:cs typeface="Times New Roman" panose="02020603050405020304" pitchFamily="18" charset="0"/>
              </a:rPr>
              <a:t>Weryfikacja istniejących zapisów wewnętrznych  w kontekście równości płci </a:t>
            </a:r>
            <a:endParaRPr lang="pl-PL" sz="2000" dirty="0">
              <a:solidFill>
                <a:srgbClr val="0070C0"/>
              </a:solidFill>
              <a:latin typeface="+mj-lt"/>
              <a:ea typeface="Calibri" panose="020F0502020204030204" pitchFamily="34" charset="0"/>
              <a:cs typeface="Times New Roman" panose="02020603050405020304" pitchFamily="18" charset="0"/>
            </a:endParaRPr>
          </a:p>
          <a:p>
            <a:pPr algn="just"/>
            <a:r>
              <a:rPr lang="pl-PL" sz="2000" dirty="0">
                <a:solidFill>
                  <a:srgbClr val="0070C0"/>
                </a:solidFill>
                <a:effectLst/>
                <a:latin typeface="+mj-lt"/>
                <a:ea typeface="Calibri" panose="020F0502020204030204" pitchFamily="34" charset="0"/>
                <a:cs typeface="Times New Roman" panose="02020603050405020304" pitchFamily="18" charset="0"/>
              </a:rPr>
              <a:t>Opracowanie programów i harmonogramu szkoleń z zakresu równości płci dla Wspólnoty Akademii </a:t>
            </a:r>
          </a:p>
          <a:p>
            <a:pPr algn="just"/>
            <a:r>
              <a:rPr lang="pl-PL" sz="2000" dirty="0">
                <a:solidFill>
                  <a:srgbClr val="0070C0"/>
                </a:solidFill>
                <a:effectLst/>
                <a:latin typeface="+mj-lt"/>
                <a:ea typeface="Calibri" panose="020F0502020204030204" pitchFamily="34" charset="0"/>
                <a:cs typeface="Times New Roman" panose="02020603050405020304" pitchFamily="18" charset="0"/>
              </a:rPr>
              <a:t>Przygotowanie i uruchomienie zakładki/ strony internetowej informującej o Planie Równości Płci w ATH w języku polskim i angielskim</a:t>
            </a:r>
            <a:r>
              <a:rPr lang="pl-PL" sz="2000" dirty="0">
                <a:solidFill>
                  <a:srgbClr val="0070C0"/>
                </a:solidFill>
                <a:effectLst/>
                <a:latin typeface="+mj-lt"/>
              </a:rPr>
              <a:t> </a:t>
            </a:r>
            <a:endParaRPr lang="pl-PL" sz="2000" dirty="0">
              <a:solidFill>
                <a:srgbClr val="0070C0"/>
              </a:solidFill>
              <a:latin typeface="+mj-lt"/>
              <a:cs typeface="Times New Roman" panose="02020603050405020304" pitchFamily="18" charset="0"/>
            </a:endParaRPr>
          </a:p>
          <a:p>
            <a:pPr algn="just"/>
            <a:r>
              <a:rPr lang="pl-PL" sz="2000" dirty="0">
                <a:solidFill>
                  <a:srgbClr val="0070C0"/>
                </a:solidFill>
                <a:effectLst/>
                <a:latin typeface="+mj-lt"/>
                <a:ea typeface="Calibri" panose="020F0502020204030204" pitchFamily="34" charset="0"/>
                <a:cs typeface="Times New Roman" panose="02020603050405020304" pitchFamily="18" charset="0"/>
              </a:rPr>
              <a:t>Uporządkowanie/aktualizacja informacji (o dokumentacji, procedurach antydyskryminacyjnych i równościowych)  w ramach centralnego portalu informacyjnego</a:t>
            </a:r>
            <a:r>
              <a:rPr lang="pl-PL" sz="2000" dirty="0">
                <a:solidFill>
                  <a:srgbClr val="0070C0"/>
                </a:solidFill>
                <a:effectLst/>
                <a:latin typeface="+mj-lt"/>
              </a:rPr>
              <a:t> </a:t>
            </a:r>
            <a:endParaRPr lang="pl-PL" sz="2000" dirty="0">
              <a:solidFill>
                <a:srgbClr val="0070C0"/>
              </a:solidFill>
              <a:effectLst/>
              <a:latin typeface="+mj-lt"/>
              <a:cs typeface="Times New Roman" panose="02020603050405020304" pitchFamily="18" charset="0"/>
            </a:endParaRPr>
          </a:p>
          <a:p>
            <a:pPr algn="just"/>
            <a:r>
              <a:rPr lang="pl-PL" sz="2000" dirty="0">
                <a:solidFill>
                  <a:srgbClr val="0070C0"/>
                </a:solidFill>
                <a:effectLst/>
                <a:latin typeface="+mj-lt"/>
                <a:ea typeface="Calibri" panose="020F0502020204030204" pitchFamily="34" charset="0"/>
                <a:cs typeface="Times New Roman" panose="02020603050405020304" pitchFamily="18" charset="0"/>
              </a:rPr>
              <a:t>Opracowanie poradnika antydyskryminacyjnego</a:t>
            </a:r>
            <a:r>
              <a:rPr lang="pl-PL" sz="2000" dirty="0">
                <a:solidFill>
                  <a:srgbClr val="0070C0"/>
                </a:solidFill>
                <a:effectLst/>
                <a:latin typeface="+mj-lt"/>
              </a:rPr>
              <a:t> </a:t>
            </a:r>
            <a:endParaRPr lang="pl-PL" sz="2000" dirty="0">
              <a:solidFill>
                <a:srgbClr val="0070C0"/>
              </a:solidFill>
              <a:latin typeface="+mj-lt"/>
              <a:cs typeface="Times New Roman" panose="02020603050405020304" pitchFamily="18" charset="0"/>
            </a:endParaRPr>
          </a:p>
          <a:p>
            <a:pPr algn="just"/>
            <a:r>
              <a:rPr lang="pl-PL" sz="2000" dirty="0">
                <a:solidFill>
                  <a:srgbClr val="0070C0"/>
                </a:solidFill>
                <a:effectLst/>
                <a:latin typeface="+mj-lt"/>
                <a:ea typeface="Calibri" panose="020F0502020204030204" pitchFamily="34" charset="0"/>
                <a:cs typeface="Times New Roman" panose="02020603050405020304" pitchFamily="18" charset="0"/>
              </a:rPr>
              <a:t>Włączenie tematyki dotyczącej równego traktowania  do wydarzeń kulturalnych takich jak Dni Otwarte ATH, Festiwal Nauki i Sztuki, a także konferencji naukowych</a:t>
            </a:r>
            <a:r>
              <a:rPr lang="pl-PL" sz="2000" dirty="0">
                <a:solidFill>
                  <a:srgbClr val="0070C0"/>
                </a:solidFill>
                <a:effectLst/>
                <a:latin typeface="+mj-lt"/>
              </a:rPr>
              <a:t> </a:t>
            </a:r>
            <a:endParaRPr lang="pl-PL" sz="2000" dirty="0">
              <a:solidFill>
                <a:srgbClr val="0070C0"/>
              </a:solidFill>
              <a:effectLst/>
              <a:latin typeface="+mj-lt"/>
              <a:cs typeface="Times New Roman" panose="02020603050405020304" pitchFamily="18" charset="0"/>
            </a:endParaRPr>
          </a:p>
        </p:txBody>
      </p:sp>
      <p:sp>
        <p:nvSpPr>
          <p:cNvPr id="4" name="Tytuł 1">
            <a:extLst>
              <a:ext uri="{FF2B5EF4-FFF2-40B4-BE49-F238E27FC236}">
                <a16:creationId xmlns:a16="http://schemas.microsoft.com/office/drawing/2014/main" id="{9CC63BF4-A4E5-AFC1-93D9-09B2A5F6A92C}"/>
              </a:ext>
            </a:extLst>
          </p:cNvPr>
          <p:cNvSpPr>
            <a:spLocks noGrp="1"/>
          </p:cNvSpPr>
          <p:nvPr>
            <p:ph type="title"/>
          </p:nvPr>
        </p:nvSpPr>
        <p:spPr>
          <a:xfrm>
            <a:off x="761168" y="260648"/>
            <a:ext cx="7467600" cy="1143000"/>
          </a:xfrm>
        </p:spPr>
        <p:txBody>
          <a:bodyPr anchor="t"/>
          <a:lstStyle/>
          <a:p>
            <a:pPr algn="ctr"/>
            <a:r>
              <a:rPr lang="pl-PL" sz="2400" dirty="0">
                <a:solidFill>
                  <a:schemeClr val="accent1">
                    <a:lumMod val="20000"/>
                    <a:lumOff val="80000"/>
                  </a:schemeClr>
                </a:solidFill>
                <a:effectLst/>
                <a:ea typeface="Calibri" panose="020F0502020204030204" pitchFamily="34" charset="0"/>
                <a:cs typeface="Times New Roman" panose="02020603050405020304" pitchFamily="18" charset="0"/>
              </a:rPr>
              <a:t>Działania - Kultura organizacyjna oraz równowaga między życiem zawodowym i prywatnym </a:t>
            </a:r>
            <a:endParaRPr lang="en-GB" sz="2400" dirty="0">
              <a:solidFill>
                <a:schemeClr val="accent1">
                  <a:lumMod val="20000"/>
                  <a:lumOff val="80000"/>
                </a:schemeClr>
              </a:solidFill>
            </a:endParaRPr>
          </a:p>
        </p:txBody>
      </p:sp>
    </p:spTree>
    <p:extLst>
      <p:ext uri="{BB962C8B-B14F-4D97-AF65-F5344CB8AC3E}">
        <p14:creationId xmlns:p14="http://schemas.microsoft.com/office/powerpoint/2010/main" val="24743725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B8609C-51A8-6C2D-41B5-AA038999BAD9}"/>
              </a:ext>
            </a:extLst>
          </p:cNvPr>
          <p:cNvSpPr>
            <a:spLocks noGrp="1"/>
          </p:cNvSpPr>
          <p:nvPr>
            <p:ph type="title"/>
          </p:nvPr>
        </p:nvSpPr>
        <p:spPr/>
        <p:txBody>
          <a:bodyPr anchor="t"/>
          <a:lstStyle/>
          <a:p>
            <a:pPr algn="ctr"/>
            <a:r>
              <a:rPr lang="en-GB" sz="2400" dirty="0" err="1">
                <a:solidFill>
                  <a:schemeClr val="accent1">
                    <a:lumMod val="20000"/>
                    <a:lumOff val="80000"/>
                  </a:schemeClr>
                </a:solidFill>
              </a:rPr>
              <a:t>Indeks</a:t>
            </a:r>
            <a:r>
              <a:rPr lang="en-GB" sz="2400" dirty="0">
                <a:solidFill>
                  <a:schemeClr val="accent1">
                    <a:lumMod val="20000"/>
                    <a:lumOff val="80000"/>
                  </a:schemeClr>
                </a:solidFill>
              </a:rPr>
              <a:t> </a:t>
            </a:r>
            <a:r>
              <a:rPr lang="en-GB" sz="2400" dirty="0" err="1">
                <a:solidFill>
                  <a:schemeClr val="accent1">
                    <a:lumMod val="20000"/>
                    <a:lumOff val="80000"/>
                  </a:schemeClr>
                </a:solidFill>
              </a:rPr>
              <a:t>równości</a:t>
            </a:r>
            <a:r>
              <a:rPr lang="en-GB" sz="2400" dirty="0">
                <a:solidFill>
                  <a:schemeClr val="accent1">
                    <a:lumMod val="20000"/>
                    <a:lumOff val="80000"/>
                  </a:schemeClr>
                </a:solidFill>
              </a:rPr>
              <a:t> </a:t>
            </a:r>
            <a:r>
              <a:rPr lang="en-GB" sz="2400" dirty="0" err="1">
                <a:solidFill>
                  <a:schemeClr val="accent1">
                    <a:lumMod val="20000"/>
                    <a:lumOff val="80000"/>
                  </a:schemeClr>
                </a:solidFill>
              </a:rPr>
              <a:t>płci</a:t>
            </a:r>
            <a:r>
              <a:rPr lang="en-GB" sz="2400" dirty="0">
                <a:solidFill>
                  <a:schemeClr val="accent1">
                    <a:lumMod val="20000"/>
                    <a:lumOff val="80000"/>
                  </a:schemeClr>
                </a:solidFill>
              </a:rPr>
              <a:t> 2021 </a:t>
            </a:r>
            <a:br>
              <a:rPr lang="en-GB" sz="2400" dirty="0">
                <a:solidFill>
                  <a:schemeClr val="accent1">
                    <a:lumMod val="20000"/>
                    <a:lumOff val="80000"/>
                  </a:schemeClr>
                </a:solidFill>
              </a:rPr>
            </a:br>
            <a:r>
              <a:rPr lang="en-GB" sz="2400" dirty="0">
                <a:solidFill>
                  <a:schemeClr val="accent1">
                    <a:lumMod val="20000"/>
                    <a:lumOff val="80000"/>
                  </a:schemeClr>
                </a:solidFill>
              </a:rPr>
              <a:t>(</a:t>
            </a:r>
            <a:r>
              <a:rPr lang="en-GB" sz="2400" dirty="0" err="1">
                <a:solidFill>
                  <a:schemeClr val="accent1">
                    <a:lumMod val="20000"/>
                    <a:lumOff val="80000"/>
                  </a:schemeClr>
                </a:solidFill>
              </a:rPr>
              <a:t>Europejski</a:t>
            </a:r>
            <a:r>
              <a:rPr lang="en-GB" sz="2400" dirty="0">
                <a:solidFill>
                  <a:schemeClr val="accent1">
                    <a:lumMod val="20000"/>
                    <a:lumOff val="80000"/>
                  </a:schemeClr>
                </a:solidFill>
              </a:rPr>
              <a:t> </a:t>
            </a:r>
            <a:r>
              <a:rPr lang="en-GB" sz="2400" dirty="0" err="1">
                <a:solidFill>
                  <a:schemeClr val="accent1">
                    <a:lumMod val="20000"/>
                    <a:lumOff val="80000"/>
                  </a:schemeClr>
                </a:solidFill>
              </a:rPr>
              <a:t>Instytut</a:t>
            </a:r>
            <a:r>
              <a:rPr lang="en-GB" sz="2400" dirty="0">
                <a:solidFill>
                  <a:schemeClr val="accent1">
                    <a:lumMod val="20000"/>
                    <a:lumOff val="80000"/>
                  </a:schemeClr>
                </a:solidFill>
              </a:rPr>
              <a:t> </a:t>
            </a:r>
            <a:r>
              <a:rPr lang="en-GB" sz="2400" dirty="0" err="1">
                <a:solidFill>
                  <a:schemeClr val="accent1">
                    <a:lumMod val="20000"/>
                    <a:lumOff val="80000"/>
                  </a:schemeClr>
                </a:solidFill>
              </a:rPr>
              <a:t>Równości</a:t>
            </a:r>
            <a:r>
              <a:rPr lang="en-GB" sz="2400" dirty="0">
                <a:solidFill>
                  <a:schemeClr val="accent1">
                    <a:lumMod val="20000"/>
                    <a:lumOff val="80000"/>
                  </a:schemeClr>
                </a:solidFill>
              </a:rPr>
              <a:t> </a:t>
            </a:r>
            <a:r>
              <a:rPr lang="en-GB" sz="2400" dirty="0" err="1">
                <a:solidFill>
                  <a:schemeClr val="accent1">
                    <a:lumMod val="20000"/>
                    <a:lumOff val="80000"/>
                  </a:schemeClr>
                </a:solidFill>
              </a:rPr>
              <a:t>Płci</a:t>
            </a:r>
            <a:r>
              <a:rPr lang="en-GB" sz="2400" dirty="0">
                <a:solidFill>
                  <a:schemeClr val="accent1">
                    <a:lumMod val="20000"/>
                    <a:lumOff val="80000"/>
                  </a:schemeClr>
                </a:solidFill>
              </a:rPr>
              <a:t> –EIGE)</a:t>
            </a:r>
          </a:p>
        </p:txBody>
      </p:sp>
      <p:graphicFrame>
        <p:nvGraphicFramePr>
          <p:cNvPr id="6" name="Symbol zastępczy zawartości 5">
            <a:extLst>
              <a:ext uri="{FF2B5EF4-FFF2-40B4-BE49-F238E27FC236}">
                <a16:creationId xmlns:a16="http://schemas.microsoft.com/office/drawing/2014/main" id="{F2CAF51E-2F3D-7F41-82D9-2E8B7457FEF8}"/>
              </a:ext>
            </a:extLst>
          </p:cNvPr>
          <p:cNvGraphicFramePr>
            <a:graphicFrameLocks noGrp="1"/>
          </p:cNvGraphicFramePr>
          <p:nvPr>
            <p:ph idx="1"/>
            <p:extLst>
              <p:ext uri="{D42A27DB-BD31-4B8C-83A1-F6EECF244321}">
                <p14:modId xmlns:p14="http://schemas.microsoft.com/office/powerpoint/2010/main" val="1858547291"/>
              </p:ext>
            </p:extLst>
          </p:nvPr>
        </p:nvGraphicFramePr>
        <p:xfrm>
          <a:off x="838200" y="1484784"/>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9435738"/>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195250-AE9D-1418-E6AC-99B5092688A3}"/>
              </a:ext>
            </a:extLst>
          </p:cNvPr>
          <p:cNvSpPr>
            <a:spLocks noGrp="1"/>
          </p:cNvSpPr>
          <p:nvPr>
            <p:ph type="title"/>
          </p:nvPr>
        </p:nvSpPr>
        <p:spPr>
          <a:xfrm>
            <a:off x="941040" y="242286"/>
            <a:ext cx="7467600" cy="1143000"/>
          </a:xfrm>
        </p:spPr>
        <p:txBody>
          <a:bodyPr anchor="t"/>
          <a:lstStyle/>
          <a:p>
            <a:pPr algn="ctr"/>
            <a:r>
              <a:rPr lang="pl-PL" sz="2400" dirty="0">
                <a:solidFill>
                  <a:schemeClr val="accent1">
                    <a:lumMod val="20000"/>
                    <a:lumOff val="80000"/>
                  </a:schemeClr>
                </a:solidFill>
                <a:effectLst/>
                <a:ea typeface="Calibri" panose="020F0502020204030204" pitchFamily="34" charset="0"/>
                <a:cs typeface="Times New Roman" panose="02020603050405020304" pitchFamily="18" charset="0"/>
              </a:rPr>
              <a:t>Działania - Kultura organizacyjna oraz równowaga między życiem zawodowym i prywatnym –cd.</a:t>
            </a:r>
            <a:endParaRPr lang="en-GB" sz="2400" dirty="0"/>
          </a:p>
        </p:txBody>
      </p:sp>
      <p:sp>
        <p:nvSpPr>
          <p:cNvPr id="3" name="Symbol zastępczy zawartości 2">
            <a:extLst>
              <a:ext uri="{FF2B5EF4-FFF2-40B4-BE49-F238E27FC236}">
                <a16:creationId xmlns:a16="http://schemas.microsoft.com/office/drawing/2014/main" id="{B3947645-5F40-F3BB-3579-102DB563B605}"/>
              </a:ext>
            </a:extLst>
          </p:cNvPr>
          <p:cNvSpPr>
            <a:spLocks noGrp="1"/>
          </p:cNvSpPr>
          <p:nvPr>
            <p:ph idx="1"/>
          </p:nvPr>
        </p:nvSpPr>
        <p:spPr>
          <a:xfrm>
            <a:off x="457200" y="1417638"/>
            <a:ext cx="8435280" cy="4819674"/>
          </a:xfrm>
        </p:spPr>
        <p:txBody>
          <a:bodyPr/>
          <a:lstStyle/>
          <a:p>
            <a:pPr algn="just"/>
            <a:r>
              <a:rPr lang="pl-PL" sz="2000" dirty="0">
                <a:solidFill>
                  <a:srgbClr val="0070C0"/>
                </a:solidFill>
                <a:effectLst/>
                <a:latin typeface="+mj-lt"/>
                <a:ea typeface="Calibri" panose="020F0502020204030204" pitchFamily="34" charset="0"/>
                <a:cs typeface="Times New Roman" panose="02020603050405020304" pitchFamily="18" charset="0"/>
              </a:rPr>
              <a:t>Monitoring i okresowe badanie stanu równości płci w ATH i upowszechnienie wyników badań na stronie/w zakładce w ramach centralnego portalu informacyjnego</a:t>
            </a:r>
          </a:p>
          <a:p>
            <a:pPr algn="just"/>
            <a:r>
              <a:rPr lang="pl-PL" sz="2000" dirty="0">
                <a:solidFill>
                  <a:srgbClr val="0070C0"/>
                </a:solidFill>
                <a:effectLst/>
                <a:latin typeface="+mj-lt"/>
                <a:ea typeface="Calibri" panose="020F0502020204030204" pitchFamily="34" charset="0"/>
                <a:cs typeface="Times New Roman" panose="02020603050405020304" pitchFamily="18" charset="0"/>
              </a:rPr>
              <a:t>Przegląd wysokości wynagrodzeń na poszczególnych stanowiskach z uwzględnieniem płci </a:t>
            </a:r>
            <a:endParaRPr lang="pl-PL" sz="2000" dirty="0">
              <a:solidFill>
                <a:srgbClr val="0070C0"/>
              </a:solidFill>
              <a:latin typeface="+mj-lt"/>
              <a:ea typeface="Calibri" panose="020F0502020204030204" pitchFamily="34" charset="0"/>
              <a:cs typeface="Times New Roman" panose="02020603050405020304" pitchFamily="18" charset="0"/>
            </a:endParaRPr>
          </a:p>
          <a:p>
            <a:pPr algn="just"/>
            <a:r>
              <a:rPr lang="pl-PL" sz="2000" dirty="0">
                <a:solidFill>
                  <a:srgbClr val="0070C0"/>
                </a:solidFill>
                <a:effectLst/>
                <a:latin typeface="+mj-lt"/>
                <a:ea typeface="Calibri" panose="020F0502020204030204" pitchFamily="34" charset="0"/>
                <a:cs typeface="Times New Roman" panose="02020603050405020304" pitchFamily="18" charset="0"/>
              </a:rPr>
              <a:t>Analiza udziału płci w prowadzonych w ATH badaniach naukowych i zespołach projektowych </a:t>
            </a:r>
          </a:p>
          <a:p>
            <a:pPr algn="just"/>
            <a:r>
              <a:rPr lang="pl-PL" sz="2000" dirty="0">
                <a:solidFill>
                  <a:srgbClr val="0070C0"/>
                </a:solidFill>
                <a:effectLst/>
                <a:latin typeface="+mj-lt"/>
                <a:ea typeface="Times New Roman" panose="02020603050405020304" pitchFamily="18" charset="0"/>
                <a:cs typeface="Times New Roman" panose="02020603050405020304" pitchFamily="18" charset="0"/>
              </a:rPr>
              <a:t>Promowanie aspektu równoważenia reprezentacji płci wśród kandydatów na studia oraz w materiałach i działaniach prowadzonych w kampaniach rekrutacyjnych</a:t>
            </a:r>
            <a:r>
              <a:rPr lang="pl-PL" sz="2000" dirty="0">
                <a:solidFill>
                  <a:srgbClr val="0070C0"/>
                </a:solidFill>
                <a:effectLst/>
                <a:latin typeface="+mj-lt"/>
              </a:rPr>
              <a:t> </a:t>
            </a:r>
            <a:endParaRPr lang="pl-PL" sz="2000" dirty="0">
              <a:solidFill>
                <a:srgbClr val="0070C0"/>
              </a:solidFill>
              <a:latin typeface="+mj-lt"/>
              <a:cs typeface="Times New Roman" panose="02020603050405020304" pitchFamily="18" charset="0"/>
            </a:endParaRPr>
          </a:p>
          <a:p>
            <a:pPr algn="just"/>
            <a:r>
              <a:rPr lang="pl-PL" sz="2000" dirty="0">
                <a:solidFill>
                  <a:srgbClr val="0070C0"/>
                </a:solidFill>
                <a:effectLst/>
                <a:latin typeface="+mj-lt"/>
                <a:ea typeface="Calibri" panose="020F0502020204030204" pitchFamily="34" charset="0"/>
                <a:cs typeface="Times New Roman" panose="02020603050405020304" pitchFamily="18" charset="0"/>
              </a:rPr>
              <a:t>Analiza możliwości utworzenia punktu opieki nad dziećmi działającego w godzinach pracy uczelni</a:t>
            </a:r>
            <a:r>
              <a:rPr lang="pl-PL" sz="2000" dirty="0">
                <a:solidFill>
                  <a:srgbClr val="0070C0"/>
                </a:solidFill>
                <a:effectLst/>
                <a:latin typeface="+mj-lt"/>
              </a:rPr>
              <a:t> </a:t>
            </a:r>
            <a:endParaRPr lang="pl-PL" sz="2000" dirty="0">
              <a:solidFill>
                <a:srgbClr val="0070C0"/>
              </a:solidFill>
              <a:effectLst/>
              <a:latin typeface="+mj-lt"/>
              <a:cs typeface="Times New Roman" panose="02020603050405020304" pitchFamily="18" charset="0"/>
            </a:endParaRPr>
          </a:p>
          <a:p>
            <a:pPr algn="just"/>
            <a:r>
              <a:rPr lang="pl-PL" sz="2000" dirty="0">
                <a:solidFill>
                  <a:srgbClr val="0070C0"/>
                </a:solidFill>
                <a:effectLst/>
                <a:latin typeface="+mj-lt"/>
                <a:ea typeface="Calibri" panose="020F0502020204030204" pitchFamily="34" charset="0"/>
                <a:cs typeface="Times New Roman" panose="02020603050405020304" pitchFamily="18" charset="0"/>
              </a:rPr>
              <a:t>Analiza potrzeb osób powracających do pracy po opiece rodzicielskiej oraz sprawujących opiekę nad osobami zależnymi </a:t>
            </a:r>
            <a:endParaRPr lang="en-GB" sz="2000" dirty="0">
              <a:solidFill>
                <a:srgbClr val="0070C0"/>
              </a:solidFill>
              <a:latin typeface="+mj-lt"/>
            </a:endParaRPr>
          </a:p>
          <a:p>
            <a:pPr algn="just"/>
            <a:endParaRPr lang="en-GB" sz="2000" dirty="0">
              <a:solidFill>
                <a:srgbClr val="0070C0"/>
              </a:solidFill>
              <a:latin typeface="+mj-lt"/>
            </a:endParaRPr>
          </a:p>
        </p:txBody>
      </p:sp>
    </p:spTree>
    <p:extLst>
      <p:ext uri="{BB962C8B-B14F-4D97-AF65-F5344CB8AC3E}">
        <p14:creationId xmlns:p14="http://schemas.microsoft.com/office/powerpoint/2010/main" val="2299644796"/>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D4DF16-BAA0-E889-FB2E-2B827909CE39}"/>
              </a:ext>
            </a:extLst>
          </p:cNvPr>
          <p:cNvSpPr>
            <a:spLocks noGrp="1"/>
          </p:cNvSpPr>
          <p:nvPr>
            <p:ph type="title"/>
          </p:nvPr>
        </p:nvSpPr>
        <p:spPr>
          <a:xfrm>
            <a:off x="457200" y="274638"/>
            <a:ext cx="7467600" cy="1143000"/>
          </a:xfrm>
        </p:spPr>
        <p:txBody>
          <a:bodyPr wrap="square" anchor="t">
            <a:normAutofit/>
          </a:bodyPr>
          <a:lstStyle/>
          <a:p>
            <a:pPr algn="ctr">
              <a:lnSpc>
                <a:spcPct val="90000"/>
              </a:lnSpc>
            </a:pPr>
            <a:r>
              <a:rPr lang="pl-PL" sz="2400" dirty="0">
                <a:solidFill>
                  <a:schemeClr val="accent1">
                    <a:lumMod val="20000"/>
                    <a:lumOff val="80000"/>
                  </a:schemeClr>
                </a:solidFill>
                <a:effectLst/>
              </a:rPr>
              <a:t>Cel i działania -Równowaga płci na szczeblu kierowniczym i decyzyjnym</a:t>
            </a:r>
            <a:br>
              <a:rPr lang="pl-PL" sz="2400" dirty="0">
                <a:solidFill>
                  <a:schemeClr val="accent1">
                    <a:lumMod val="20000"/>
                    <a:lumOff val="80000"/>
                  </a:schemeClr>
                </a:solidFill>
                <a:effectLst/>
              </a:rPr>
            </a:br>
            <a:endParaRPr lang="en-GB" sz="2400" dirty="0">
              <a:solidFill>
                <a:schemeClr val="accent1">
                  <a:lumMod val="20000"/>
                  <a:lumOff val="80000"/>
                </a:schemeClr>
              </a:solidFill>
            </a:endParaRPr>
          </a:p>
        </p:txBody>
      </p:sp>
      <p:graphicFrame>
        <p:nvGraphicFramePr>
          <p:cNvPr id="8" name="Symbol zastępczy zawartości 5">
            <a:extLst>
              <a:ext uri="{FF2B5EF4-FFF2-40B4-BE49-F238E27FC236}">
                <a16:creationId xmlns:a16="http://schemas.microsoft.com/office/drawing/2014/main" id="{D4702B76-50C7-06F5-8F49-76FF3B576BD2}"/>
              </a:ext>
            </a:extLst>
          </p:cNvPr>
          <p:cNvGraphicFramePr>
            <a:graphicFrameLocks noGrp="1"/>
          </p:cNvGraphicFramePr>
          <p:nvPr>
            <p:ph idx="1"/>
            <p:extLst>
              <p:ext uri="{D42A27DB-BD31-4B8C-83A1-F6EECF244321}">
                <p14:modId xmlns:p14="http://schemas.microsoft.com/office/powerpoint/2010/main" val="2687233531"/>
              </p:ext>
            </p:extLst>
          </p:nvPr>
        </p:nvGraphicFramePr>
        <p:xfrm>
          <a:off x="457200" y="1052736"/>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8726265"/>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E95456-577F-372E-7DD9-5C203029F4D2}"/>
              </a:ext>
            </a:extLst>
          </p:cNvPr>
          <p:cNvSpPr>
            <a:spLocks noGrp="1"/>
          </p:cNvSpPr>
          <p:nvPr>
            <p:ph type="title"/>
          </p:nvPr>
        </p:nvSpPr>
        <p:spPr>
          <a:xfrm>
            <a:off x="457200" y="274638"/>
            <a:ext cx="7859216" cy="1143000"/>
          </a:xfrm>
        </p:spPr>
        <p:txBody>
          <a:bodyPr wrap="square" anchor="t">
            <a:normAutofit/>
          </a:bodyPr>
          <a:lstStyle/>
          <a:p>
            <a:pPr algn="ctr">
              <a:lnSpc>
                <a:spcPct val="90000"/>
              </a:lnSpc>
            </a:pPr>
            <a:r>
              <a:rPr lang="pl-PL" sz="2400" dirty="0">
                <a:solidFill>
                  <a:schemeClr val="accent1">
                    <a:lumMod val="20000"/>
                    <a:lumOff val="80000"/>
                  </a:schemeClr>
                </a:solidFill>
                <a:effectLst/>
              </a:rPr>
              <a:t>Cel i działania - Równowaga płci w procesie rekrutacji i rozwoju kariery zawodowej</a:t>
            </a:r>
            <a:br>
              <a:rPr lang="pl-PL" sz="2400" dirty="0">
                <a:solidFill>
                  <a:schemeClr val="accent1">
                    <a:lumMod val="20000"/>
                    <a:lumOff val="80000"/>
                  </a:schemeClr>
                </a:solidFill>
                <a:effectLst/>
              </a:rPr>
            </a:br>
            <a:endParaRPr lang="en-GB" sz="2400" dirty="0">
              <a:solidFill>
                <a:schemeClr val="accent1">
                  <a:lumMod val="20000"/>
                  <a:lumOff val="80000"/>
                </a:schemeClr>
              </a:solidFill>
            </a:endParaRPr>
          </a:p>
        </p:txBody>
      </p:sp>
      <p:graphicFrame>
        <p:nvGraphicFramePr>
          <p:cNvPr id="7" name="Symbol zastępczy zawartości 2">
            <a:extLst>
              <a:ext uri="{FF2B5EF4-FFF2-40B4-BE49-F238E27FC236}">
                <a16:creationId xmlns:a16="http://schemas.microsoft.com/office/drawing/2014/main" id="{A46A808D-8B54-A09E-9A6A-A4A9FE4CC71A}"/>
              </a:ext>
            </a:extLst>
          </p:cNvPr>
          <p:cNvGraphicFramePr>
            <a:graphicFrameLocks noGrp="1"/>
          </p:cNvGraphicFramePr>
          <p:nvPr>
            <p:ph idx="1"/>
            <p:extLst>
              <p:ext uri="{D42A27DB-BD31-4B8C-83A1-F6EECF244321}">
                <p14:modId xmlns:p14="http://schemas.microsoft.com/office/powerpoint/2010/main" val="3723610070"/>
              </p:ext>
            </p:extLst>
          </p:nvPr>
        </p:nvGraphicFramePr>
        <p:xfrm>
          <a:off x="457200" y="1124744"/>
          <a:ext cx="8363272"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0619722"/>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8775C9-63F8-623E-BA0E-128E8778AC9C}"/>
              </a:ext>
            </a:extLst>
          </p:cNvPr>
          <p:cNvSpPr>
            <a:spLocks noGrp="1"/>
          </p:cNvSpPr>
          <p:nvPr>
            <p:ph type="title"/>
          </p:nvPr>
        </p:nvSpPr>
        <p:spPr>
          <a:xfrm>
            <a:off x="457200" y="274638"/>
            <a:ext cx="7467600" cy="1143000"/>
          </a:xfrm>
        </p:spPr>
        <p:txBody>
          <a:bodyPr wrap="square" anchor="t">
            <a:normAutofit/>
          </a:bodyPr>
          <a:lstStyle/>
          <a:p>
            <a:pPr algn="ctr">
              <a:lnSpc>
                <a:spcPct val="90000"/>
              </a:lnSpc>
            </a:pPr>
            <a:r>
              <a:rPr lang="pl-PL" sz="2400" dirty="0">
                <a:solidFill>
                  <a:schemeClr val="accent1">
                    <a:lumMod val="20000"/>
                    <a:lumOff val="80000"/>
                  </a:schemeClr>
                </a:solidFill>
                <a:effectLst/>
              </a:rPr>
              <a:t>Cel i działania - Włączenie wymiaru płci do treści badawczych i dydaktycznych</a:t>
            </a:r>
            <a:br>
              <a:rPr lang="pl-PL" sz="2400" dirty="0">
                <a:solidFill>
                  <a:schemeClr val="accent1">
                    <a:lumMod val="20000"/>
                    <a:lumOff val="80000"/>
                  </a:schemeClr>
                </a:solidFill>
                <a:effectLst/>
              </a:rPr>
            </a:br>
            <a:endParaRPr lang="en-GB" sz="2400" dirty="0">
              <a:solidFill>
                <a:schemeClr val="accent1">
                  <a:lumMod val="20000"/>
                  <a:lumOff val="80000"/>
                </a:schemeClr>
              </a:solidFill>
            </a:endParaRPr>
          </a:p>
        </p:txBody>
      </p:sp>
      <p:graphicFrame>
        <p:nvGraphicFramePr>
          <p:cNvPr id="5" name="Symbol zastępczy zawartości 2">
            <a:extLst>
              <a:ext uri="{FF2B5EF4-FFF2-40B4-BE49-F238E27FC236}">
                <a16:creationId xmlns:a16="http://schemas.microsoft.com/office/drawing/2014/main" id="{40498289-3F82-EF26-40E3-B27F98BEB171}"/>
              </a:ext>
            </a:extLst>
          </p:cNvPr>
          <p:cNvGraphicFramePr>
            <a:graphicFrameLocks noGrp="1"/>
          </p:cNvGraphicFramePr>
          <p:nvPr>
            <p:ph idx="1"/>
            <p:extLst>
              <p:ext uri="{D42A27DB-BD31-4B8C-83A1-F6EECF244321}">
                <p14:modId xmlns:p14="http://schemas.microsoft.com/office/powerpoint/2010/main" val="1865916090"/>
              </p:ext>
            </p:extLst>
          </p:nvPr>
        </p:nvGraphicFramePr>
        <p:xfrm>
          <a:off x="457200" y="1600200"/>
          <a:ext cx="814724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1714760"/>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8343D1-1AAE-2EBD-D8F4-D307BCBC23CA}"/>
              </a:ext>
            </a:extLst>
          </p:cNvPr>
          <p:cNvSpPr>
            <a:spLocks noGrp="1"/>
          </p:cNvSpPr>
          <p:nvPr>
            <p:ph type="title"/>
          </p:nvPr>
        </p:nvSpPr>
        <p:spPr>
          <a:xfrm>
            <a:off x="683568" y="548680"/>
            <a:ext cx="7848872" cy="730250"/>
          </a:xfrm>
        </p:spPr>
        <p:txBody>
          <a:bodyPr wrap="square" anchor="t">
            <a:noAutofit/>
          </a:bodyPr>
          <a:lstStyle/>
          <a:p>
            <a:pPr algn="ctr">
              <a:lnSpc>
                <a:spcPct val="90000"/>
              </a:lnSpc>
            </a:pPr>
            <a:r>
              <a:rPr lang="pl-PL" sz="2400" b="0" dirty="0">
                <a:solidFill>
                  <a:schemeClr val="accent1">
                    <a:lumMod val="20000"/>
                    <a:lumOff val="80000"/>
                  </a:schemeClr>
                </a:solidFill>
                <a:effectLst/>
              </a:rPr>
              <a:t>Cel i działania - Przeciwdziałanie przemocy ze względu na płeć, w tym w szczególności przeciwdziałanie molestowaniu seksualnemu</a:t>
            </a:r>
            <a:br>
              <a:rPr lang="pl-PL" sz="2400" b="0" dirty="0">
                <a:solidFill>
                  <a:schemeClr val="accent1">
                    <a:lumMod val="20000"/>
                    <a:lumOff val="80000"/>
                  </a:schemeClr>
                </a:solidFill>
                <a:effectLst/>
              </a:rPr>
            </a:br>
            <a:endParaRPr lang="en-GB" sz="2400" b="0" dirty="0">
              <a:solidFill>
                <a:schemeClr val="accent1">
                  <a:lumMod val="20000"/>
                  <a:lumOff val="80000"/>
                </a:schemeClr>
              </a:solidFill>
            </a:endParaRPr>
          </a:p>
        </p:txBody>
      </p:sp>
      <p:graphicFrame>
        <p:nvGraphicFramePr>
          <p:cNvPr id="5" name="Symbol zastępczy zawartości 2">
            <a:extLst>
              <a:ext uri="{FF2B5EF4-FFF2-40B4-BE49-F238E27FC236}">
                <a16:creationId xmlns:a16="http://schemas.microsoft.com/office/drawing/2014/main" id="{1AF46058-E02C-77B3-BBE6-CD977DE0BA48}"/>
              </a:ext>
            </a:extLst>
          </p:cNvPr>
          <p:cNvGraphicFramePr>
            <a:graphicFrameLocks noGrp="1"/>
          </p:cNvGraphicFramePr>
          <p:nvPr>
            <p:ph sz="half" idx="1"/>
            <p:extLst>
              <p:ext uri="{D42A27DB-BD31-4B8C-83A1-F6EECF244321}">
                <p14:modId xmlns:p14="http://schemas.microsoft.com/office/powerpoint/2010/main" val="1794517577"/>
              </p:ext>
            </p:extLst>
          </p:nvPr>
        </p:nvGraphicFramePr>
        <p:xfrm>
          <a:off x="457200" y="1556792"/>
          <a:ext cx="821925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063655"/>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4F0953-D937-2C8D-8B13-BD9E58E95CD2}"/>
              </a:ext>
            </a:extLst>
          </p:cNvPr>
          <p:cNvSpPr>
            <a:spLocks noGrp="1"/>
          </p:cNvSpPr>
          <p:nvPr>
            <p:ph type="title"/>
          </p:nvPr>
        </p:nvSpPr>
        <p:spPr/>
        <p:txBody>
          <a:bodyPr anchor="t"/>
          <a:lstStyle/>
          <a:p>
            <a:pPr algn="ctr"/>
            <a:r>
              <a:rPr lang="en-GB" sz="2400" dirty="0">
                <a:solidFill>
                  <a:schemeClr val="accent1">
                    <a:lumMod val="20000"/>
                    <a:lumOff val="80000"/>
                  </a:schemeClr>
                </a:solidFill>
              </a:rPr>
              <a:t>Human Resources STRATEGY FOR RESEARCHERS (HRS4R)  LOGO HR EXCELLENCE IN RESEARCH (HRE–R)</a:t>
            </a:r>
          </a:p>
        </p:txBody>
      </p:sp>
      <p:sp>
        <p:nvSpPr>
          <p:cNvPr id="3" name="Symbol zastępczy zawartości 2">
            <a:extLst>
              <a:ext uri="{FF2B5EF4-FFF2-40B4-BE49-F238E27FC236}">
                <a16:creationId xmlns:a16="http://schemas.microsoft.com/office/drawing/2014/main" id="{5FEEE462-94C1-FDBD-AE27-73E773212F31}"/>
              </a:ext>
            </a:extLst>
          </p:cNvPr>
          <p:cNvSpPr>
            <a:spLocks noGrp="1"/>
          </p:cNvSpPr>
          <p:nvPr>
            <p:ph idx="1"/>
          </p:nvPr>
        </p:nvSpPr>
        <p:spPr>
          <a:xfrm>
            <a:off x="457200" y="1268760"/>
            <a:ext cx="8147248" cy="4857403"/>
          </a:xfrm>
        </p:spPr>
        <p:txBody>
          <a:bodyPr/>
          <a:lstStyle/>
          <a:p>
            <a:pPr algn="just">
              <a:lnSpc>
                <a:spcPct val="150000"/>
              </a:lnSpc>
            </a:pPr>
            <a:r>
              <a:rPr lang="pl-PL" sz="2000" dirty="0">
                <a:solidFill>
                  <a:srgbClr val="0070C0"/>
                </a:solidFill>
                <a:effectLst/>
                <a:latin typeface="+mj-lt"/>
                <a:ea typeface="Calibri" panose="020F0502020204030204" pitchFamily="34" charset="0"/>
                <a:cs typeface="Times New Roman" panose="02020603050405020304" pitchFamily="18" charset="0"/>
              </a:rPr>
              <a:t>Logo HR Excellence in </a:t>
            </a:r>
            <a:r>
              <a:rPr lang="pl-PL" sz="2000" dirty="0" err="1">
                <a:solidFill>
                  <a:srgbClr val="0070C0"/>
                </a:solidFill>
                <a:effectLst/>
                <a:latin typeface="+mj-lt"/>
                <a:ea typeface="Calibri" panose="020F0502020204030204" pitchFamily="34" charset="0"/>
                <a:cs typeface="Times New Roman" panose="02020603050405020304" pitchFamily="18" charset="0"/>
              </a:rPr>
              <a:t>Research</a:t>
            </a:r>
            <a:r>
              <a:rPr lang="pl-PL" sz="2000" dirty="0">
                <a:solidFill>
                  <a:srgbClr val="0070C0"/>
                </a:solidFill>
                <a:effectLst/>
                <a:latin typeface="+mj-lt"/>
                <a:ea typeface="Calibri" panose="020F0502020204030204" pitchFamily="34" charset="0"/>
                <a:cs typeface="Times New Roman" panose="02020603050405020304" pitchFamily="18" charset="0"/>
              </a:rPr>
              <a:t> przyznawane jest instytucjom zapewniającym naukowcom najlepsze warunki pracy oraz rozwoju karier naukowych</a:t>
            </a:r>
          </a:p>
          <a:p>
            <a:pPr algn="just">
              <a:lnSpc>
                <a:spcPct val="150000"/>
              </a:lnSpc>
            </a:pPr>
            <a:r>
              <a:rPr lang="pl-PL" sz="2000" dirty="0">
                <a:solidFill>
                  <a:srgbClr val="0070C0"/>
                </a:solidFill>
                <a:effectLst/>
                <a:latin typeface="+mj-lt"/>
                <a:ea typeface="Calibri" panose="020F0502020204030204" pitchFamily="34" charset="0"/>
                <a:cs typeface="Times New Roman" panose="02020603050405020304" pitchFamily="18" charset="0"/>
              </a:rPr>
              <a:t>Realizacja HRS4R wiąże się z wdrożeniem zasad określonych w Europejskiej Karcie Naukowca oraz określonych w Kodeksie postępowania przy rekrutacji pracowników naukowych (Charter and </a:t>
            </a:r>
            <a:r>
              <a:rPr lang="pl-PL" sz="2000" dirty="0" err="1">
                <a:solidFill>
                  <a:srgbClr val="0070C0"/>
                </a:solidFill>
                <a:effectLst/>
                <a:latin typeface="+mj-lt"/>
                <a:ea typeface="Calibri" panose="020F0502020204030204" pitchFamily="34" charset="0"/>
                <a:cs typeface="Times New Roman" panose="02020603050405020304" pitchFamily="18" charset="0"/>
              </a:rPr>
              <a:t>Code</a:t>
            </a:r>
            <a:r>
              <a:rPr lang="pl-PL" sz="2000" dirty="0">
                <a:solidFill>
                  <a:srgbClr val="0070C0"/>
                </a:solidFill>
                <a:effectLst/>
                <a:latin typeface="+mj-lt"/>
                <a:ea typeface="Calibri" panose="020F0502020204030204" pitchFamily="34" charset="0"/>
                <a:cs typeface="Times New Roman" panose="02020603050405020304" pitchFamily="18" charset="0"/>
              </a:rPr>
              <a:t>)</a:t>
            </a:r>
          </a:p>
          <a:p>
            <a:pPr algn="just">
              <a:lnSpc>
                <a:spcPct val="150000"/>
              </a:lnSpc>
            </a:pPr>
            <a:r>
              <a:rPr lang="pl-PL" sz="2000" dirty="0">
                <a:solidFill>
                  <a:srgbClr val="0070C0"/>
                </a:solidFill>
                <a:latin typeface="+mj-lt"/>
                <a:ea typeface="Calibri" panose="020F0502020204030204" pitchFamily="34" charset="0"/>
                <a:cs typeface="Times New Roman" panose="02020603050405020304" pitchFamily="18" charset="0"/>
              </a:rPr>
              <a:t>Obecnie prawo do używania Logo posiada 700 instytucji, w tym 99 z Polski (14,1%). Jest to drugi, po Hiszpanii, wynik w Europie</a:t>
            </a:r>
            <a:endParaRPr lang="pl-PL" sz="2000" dirty="0">
              <a:solidFill>
                <a:srgbClr val="0070C0"/>
              </a:solidFill>
              <a:effectLst/>
              <a:latin typeface="+mj-lt"/>
              <a:ea typeface="Calibri" panose="020F0502020204030204" pitchFamily="34" charset="0"/>
              <a:cs typeface="Times New Roman" panose="02020603050405020304" pitchFamily="18" charset="0"/>
            </a:endParaRPr>
          </a:p>
          <a:p>
            <a:pPr marL="36512" indent="0">
              <a:buNone/>
            </a:pPr>
            <a:endParaRPr lang="en-GB" sz="2000" dirty="0">
              <a:solidFill>
                <a:srgbClr val="0070C0"/>
              </a:solidFill>
              <a:latin typeface="+mj-lt"/>
            </a:endParaRPr>
          </a:p>
        </p:txBody>
      </p:sp>
    </p:spTree>
    <p:extLst>
      <p:ext uri="{BB962C8B-B14F-4D97-AF65-F5344CB8AC3E}">
        <p14:creationId xmlns:p14="http://schemas.microsoft.com/office/powerpoint/2010/main" val="2075675175"/>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F1A184-D30D-A8F9-AE8F-E1F5DCCF60AE}"/>
              </a:ext>
            </a:extLst>
          </p:cNvPr>
          <p:cNvSpPr>
            <a:spLocks noGrp="1"/>
          </p:cNvSpPr>
          <p:nvPr>
            <p:ph type="title"/>
          </p:nvPr>
        </p:nvSpPr>
        <p:spPr/>
        <p:txBody>
          <a:bodyPr anchor="t"/>
          <a:lstStyle/>
          <a:p>
            <a:pPr algn="ctr"/>
            <a:r>
              <a:rPr lang="en-GB" sz="2400" dirty="0">
                <a:solidFill>
                  <a:schemeClr val="accent1">
                    <a:lumMod val="20000"/>
                    <a:lumOff val="80000"/>
                  </a:schemeClr>
                </a:solidFill>
              </a:rPr>
              <a:t>HRE-R – </a:t>
            </a:r>
            <a:r>
              <a:rPr lang="en-GB" sz="2400" dirty="0" err="1">
                <a:solidFill>
                  <a:schemeClr val="accent1">
                    <a:lumMod val="20000"/>
                    <a:lumOff val="80000"/>
                  </a:schemeClr>
                </a:solidFill>
              </a:rPr>
              <a:t>Instytucje</a:t>
            </a:r>
            <a:r>
              <a:rPr lang="en-GB" sz="2400" dirty="0">
                <a:solidFill>
                  <a:schemeClr val="accent1">
                    <a:lumMod val="20000"/>
                    <a:lumOff val="80000"/>
                  </a:schemeClr>
                </a:solidFill>
              </a:rPr>
              <a:t> w </a:t>
            </a:r>
            <a:r>
              <a:rPr lang="en-GB" sz="2400" dirty="0" err="1">
                <a:solidFill>
                  <a:schemeClr val="accent1">
                    <a:lumMod val="20000"/>
                    <a:lumOff val="80000"/>
                  </a:schemeClr>
                </a:solidFill>
              </a:rPr>
              <a:t>poszczególnych</a:t>
            </a:r>
            <a:r>
              <a:rPr lang="en-GB" sz="2400" dirty="0">
                <a:solidFill>
                  <a:schemeClr val="accent1">
                    <a:lumMod val="20000"/>
                    <a:lumOff val="80000"/>
                  </a:schemeClr>
                </a:solidFill>
              </a:rPr>
              <a:t> </a:t>
            </a:r>
            <a:r>
              <a:rPr lang="en-GB" sz="2400" dirty="0" err="1">
                <a:solidFill>
                  <a:schemeClr val="accent1">
                    <a:lumMod val="20000"/>
                    <a:lumOff val="80000"/>
                  </a:schemeClr>
                </a:solidFill>
              </a:rPr>
              <a:t>krajach</a:t>
            </a:r>
            <a:endParaRPr lang="en-GB" sz="2400" dirty="0">
              <a:solidFill>
                <a:schemeClr val="accent1">
                  <a:lumMod val="20000"/>
                  <a:lumOff val="80000"/>
                </a:schemeClr>
              </a:solidFill>
            </a:endParaRPr>
          </a:p>
        </p:txBody>
      </p:sp>
      <p:sp>
        <p:nvSpPr>
          <p:cNvPr id="3" name="Symbol zastępczy zawartości 2">
            <a:extLst>
              <a:ext uri="{FF2B5EF4-FFF2-40B4-BE49-F238E27FC236}">
                <a16:creationId xmlns:a16="http://schemas.microsoft.com/office/drawing/2014/main" id="{D96649A6-6C59-0677-E66F-9FF3241CA4AF}"/>
              </a:ext>
            </a:extLst>
          </p:cNvPr>
          <p:cNvSpPr>
            <a:spLocks noGrp="1"/>
          </p:cNvSpPr>
          <p:nvPr>
            <p:ph idx="1"/>
          </p:nvPr>
        </p:nvSpPr>
        <p:spPr/>
        <p:txBody>
          <a:bodyPr/>
          <a:lstStyle/>
          <a:p>
            <a:endParaRPr lang="en-GB"/>
          </a:p>
        </p:txBody>
      </p:sp>
      <p:pic>
        <p:nvPicPr>
          <p:cNvPr id="4" name="Obraz 3">
            <a:extLst>
              <a:ext uri="{FF2B5EF4-FFF2-40B4-BE49-F238E27FC236}">
                <a16:creationId xmlns:a16="http://schemas.microsoft.com/office/drawing/2014/main" id="{5FF189E6-4C4F-717F-7467-5B918051A890}"/>
              </a:ext>
            </a:extLst>
          </p:cNvPr>
          <p:cNvPicPr>
            <a:picLocks noChangeAspect="1"/>
          </p:cNvPicPr>
          <p:nvPr/>
        </p:nvPicPr>
        <p:blipFill>
          <a:blip r:embed="rId2"/>
          <a:stretch>
            <a:fillRect/>
          </a:stretch>
        </p:blipFill>
        <p:spPr>
          <a:xfrm>
            <a:off x="457200" y="944563"/>
            <a:ext cx="8001000" cy="5181600"/>
          </a:xfrm>
          <a:prstGeom prst="rect">
            <a:avLst/>
          </a:prstGeom>
        </p:spPr>
      </p:pic>
    </p:spTree>
    <p:extLst>
      <p:ext uri="{BB962C8B-B14F-4D97-AF65-F5344CB8AC3E}">
        <p14:creationId xmlns:p14="http://schemas.microsoft.com/office/powerpoint/2010/main" val="811114732"/>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1117F6-C107-408B-D7DF-53300148DE37}"/>
              </a:ext>
            </a:extLst>
          </p:cNvPr>
          <p:cNvSpPr>
            <a:spLocks noGrp="1"/>
          </p:cNvSpPr>
          <p:nvPr>
            <p:ph type="title"/>
          </p:nvPr>
        </p:nvSpPr>
        <p:spPr>
          <a:xfrm>
            <a:off x="833028" y="260648"/>
            <a:ext cx="7467600" cy="1143000"/>
          </a:xfrm>
        </p:spPr>
        <p:txBody>
          <a:bodyPr wrap="square" anchor="t">
            <a:normAutofit/>
          </a:bodyPr>
          <a:lstStyle/>
          <a:p>
            <a:pPr algn="ctr">
              <a:lnSpc>
                <a:spcPct val="90000"/>
              </a:lnSpc>
            </a:pPr>
            <a:r>
              <a:rPr lang="en-GB" sz="2400" dirty="0">
                <a:solidFill>
                  <a:schemeClr val="accent1">
                    <a:lumMod val="20000"/>
                    <a:lumOff val="80000"/>
                  </a:schemeClr>
                </a:solidFill>
              </a:rPr>
              <a:t>HRS4R I LOGO HR EXCELLENCE IN RESEARCH (HRE–R) - KROKI</a:t>
            </a:r>
          </a:p>
        </p:txBody>
      </p:sp>
      <p:graphicFrame>
        <p:nvGraphicFramePr>
          <p:cNvPr id="5" name="Symbol zastępczy zawartości 2">
            <a:extLst>
              <a:ext uri="{FF2B5EF4-FFF2-40B4-BE49-F238E27FC236}">
                <a16:creationId xmlns:a16="http://schemas.microsoft.com/office/drawing/2014/main" id="{34B71E45-5F94-C90A-777A-5A45113F27F9}"/>
              </a:ext>
            </a:extLst>
          </p:cNvPr>
          <p:cNvGraphicFramePr>
            <a:graphicFrameLocks noGrp="1"/>
          </p:cNvGraphicFramePr>
          <p:nvPr>
            <p:ph idx="1"/>
            <p:extLst>
              <p:ext uri="{D42A27DB-BD31-4B8C-83A1-F6EECF244321}">
                <p14:modId xmlns:p14="http://schemas.microsoft.com/office/powerpoint/2010/main" val="870307039"/>
              </p:ext>
            </p:extLst>
          </p:nvPr>
        </p:nvGraphicFramePr>
        <p:xfrm>
          <a:off x="457200" y="1268760"/>
          <a:ext cx="8219256"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6576720"/>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5D0857-264D-0BB4-3476-B459948479A8}"/>
              </a:ext>
            </a:extLst>
          </p:cNvPr>
          <p:cNvSpPr>
            <a:spLocks noGrp="1"/>
          </p:cNvSpPr>
          <p:nvPr>
            <p:ph type="title"/>
          </p:nvPr>
        </p:nvSpPr>
        <p:spPr>
          <a:xfrm>
            <a:off x="755576" y="332656"/>
            <a:ext cx="7467600" cy="1143000"/>
          </a:xfrm>
        </p:spPr>
        <p:txBody>
          <a:bodyPr wrap="square" anchor="t">
            <a:normAutofit/>
          </a:bodyPr>
          <a:lstStyle/>
          <a:p>
            <a:pPr algn="ctr">
              <a:lnSpc>
                <a:spcPct val="90000"/>
              </a:lnSpc>
            </a:pPr>
            <a:r>
              <a:rPr lang="en-GB" sz="2400" dirty="0">
                <a:solidFill>
                  <a:schemeClr val="accent1">
                    <a:lumMod val="20000"/>
                    <a:lumOff val="80000"/>
                  </a:schemeClr>
                </a:solidFill>
              </a:rPr>
              <a:t>HRS4R I LOGO HR EXCELLENCE IN RESEARCH (HRE–R) -DZIAŁANIA</a:t>
            </a:r>
          </a:p>
        </p:txBody>
      </p:sp>
      <p:graphicFrame>
        <p:nvGraphicFramePr>
          <p:cNvPr id="5" name="Symbol zastępczy zawartości 2">
            <a:extLst>
              <a:ext uri="{FF2B5EF4-FFF2-40B4-BE49-F238E27FC236}">
                <a16:creationId xmlns:a16="http://schemas.microsoft.com/office/drawing/2014/main" id="{F7C9C214-C289-8F46-9BB7-983038444380}"/>
              </a:ext>
            </a:extLst>
          </p:cNvPr>
          <p:cNvGraphicFramePr>
            <a:graphicFrameLocks noGrp="1"/>
          </p:cNvGraphicFramePr>
          <p:nvPr>
            <p:ph idx="1"/>
            <p:extLst>
              <p:ext uri="{D42A27DB-BD31-4B8C-83A1-F6EECF244321}">
                <p14:modId xmlns:p14="http://schemas.microsoft.com/office/powerpoint/2010/main" val="877215372"/>
              </p:ext>
            </p:extLst>
          </p:nvPr>
        </p:nvGraphicFramePr>
        <p:xfrm>
          <a:off x="457200" y="1340768"/>
          <a:ext cx="8363272"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2272204"/>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536" y="133244"/>
            <a:ext cx="2214485" cy="381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chemeClr val="tx1"/>
                </a:solidFill>
              </a:rPr>
              <a:t>INITIAL PHASE</a:t>
            </a:r>
          </a:p>
        </p:txBody>
      </p:sp>
      <p:sp>
        <p:nvSpPr>
          <p:cNvPr id="4" name="Rectangle 3"/>
          <p:cNvSpPr/>
          <p:nvPr/>
        </p:nvSpPr>
        <p:spPr>
          <a:xfrm>
            <a:off x="2435433" y="133244"/>
            <a:ext cx="2826881" cy="381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chemeClr val="tx1"/>
                </a:solidFill>
              </a:rPr>
              <a:t>IMPLEMENTATION PHASE</a:t>
            </a:r>
          </a:p>
        </p:txBody>
      </p:sp>
      <p:sp>
        <p:nvSpPr>
          <p:cNvPr id="5" name="Rectangle 4"/>
          <p:cNvSpPr/>
          <p:nvPr/>
        </p:nvSpPr>
        <p:spPr>
          <a:xfrm>
            <a:off x="5441984" y="133208"/>
            <a:ext cx="328637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chemeClr val="tx1"/>
                </a:solidFill>
              </a:rPr>
              <a:t>AWARD RENEWAL PHASE</a:t>
            </a:r>
          </a:p>
        </p:txBody>
      </p:sp>
      <p:pic>
        <p:nvPicPr>
          <p:cNvPr id="7" name="Picture 6"/>
          <p:cNvPicPr>
            <a:picLocks noChangeAspect="1"/>
          </p:cNvPicPr>
          <p:nvPr/>
        </p:nvPicPr>
        <p:blipFill>
          <a:blip r:embed="rId2"/>
          <a:stretch>
            <a:fillRect/>
          </a:stretch>
        </p:blipFill>
        <p:spPr>
          <a:xfrm>
            <a:off x="2422012" y="4032703"/>
            <a:ext cx="248155" cy="256856"/>
          </a:xfrm>
          <a:prstGeom prst="rect">
            <a:avLst/>
          </a:prstGeom>
        </p:spPr>
      </p:pic>
      <p:pic>
        <p:nvPicPr>
          <p:cNvPr id="8" name="Picture 7"/>
          <p:cNvPicPr>
            <a:picLocks noChangeAspect="1"/>
          </p:cNvPicPr>
          <p:nvPr/>
        </p:nvPicPr>
        <p:blipFill>
          <a:blip r:embed="rId3"/>
          <a:stretch>
            <a:fillRect/>
          </a:stretch>
        </p:blipFill>
        <p:spPr>
          <a:xfrm>
            <a:off x="3781711" y="1927521"/>
            <a:ext cx="276521" cy="241956"/>
          </a:xfrm>
          <a:prstGeom prst="rect">
            <a:avLst/>
          </a:prstGeom>
        </p:spPr>
      </p:pic>
      <p:pic>
        <p:nvPicPr>
          <p:cNvPr id="9" name="Picture 8"/>
          <p:cNvPicPr>
            <a:picLocks noChangeAspect="1"/>
          </p:cNvPicPr>
          <p:nvPr/>
        </p:nvPicPr>
        <p:blipFill>
          <a:blip r:embed="rId4"/>
          <a:stretch>
            <a:fillRect/>
          </a:stretch>
        </p:blipFill>
        <p:spPr>
          <a:xfrm>
            <a:off x="89536" y="1224671"/>
            <a:ext cx="248459" cy="263517"/>
          </a:xfrm>
          <a:prstGeom prst="rect">
            <a:avLst/>
          </a:prstGeom>
        </p:spPr>
      </p:pic>
      <p:sp>
        <p:nvSpPr>
          <p:cNvPr id="10" name="TextBox 9"/>
          <p:cNvSpPr txBox="1"/>
          <p:nvPr/>
        </p:nvSpPr>
        <p:spPr>
          <a:xfrm>
            <a:off x="294884" y="1246247"/>
            <a:ext cx="2743200" cy="246221"/>
          </a:xfrm>
          <a:prstGeom prst="rect">
            <a:avLst/>
          </a:prstGeom>
          <a:noFill/>
        </p:spPr>
        <p:txBody>
          <a:bodyPr wrap="square" rtlCol="0">
            <a:spAutoFit/>
          </a:bodyPr>
          <a:lstStyle/>
          <a:p>
            <a:r>
              <a:rPr lang="fr-BE" sz="1000" b="1" dirty="0"/>
              <a:t>Endorsement of the C&amp;C</a:t>
            </a:r>
          </a:p>
        </p:txBody>
      </p:sp>
      <p:pic>
        <p:nvPicPr>
          <p:cNvPr id="11" name="Picture 10"/>
          <p:cNvPicPr>
            <a:picLocks noChangeAspect="1"/>
          </p:cNvPicPr>
          <p:nvPr/>
        </p:nvPicPr>
        <p:blipFill>
          <a:blip r:embed="rId4"/>
          <a:stretch>
            <a:fillRect/>
          </a:stretch>
        </p:blipFill>
        <p:spPr>
          <a:xfrm>
            <a:off x="94052" y="2010786"/>
            <a:ext cx="248459" cy="263517"/>
          </a:xfrm>
          <a:prstGeom prst="rect">
            <a:avLst/>
          </a:prstGeom>
        </p:spPr>
      </p:pic>
      <p:sp>
        <p:nvSpPr>
          <p:cNvPr id="12" name="TextBox 11"/>
          <p:cNvSpPr txBox="1"/>
          <p:nvPr/>
        </p:nvSpPr>
        <p:spPr>
          <a:xfrm>
            <a:off x="312584" y="2034170"/>
            <a:ext cx="1778051" cy="861774"/>
          </a:xfrm>
          <a:prstGeom prst="rect">
            <a:avLst/>
          </a:prstGeom>
          <a:noFill/>
        </p:spPr>
        <p:txBody>
          <a:bodyPr wrap="none" rtlCol="0">
            <a:spAutoFit/>
          </a:bodyPr>
          <a:lstStyle/>
          <a:p>
            <a:r>
              <a:rPr lang="fr-BE" sz="1000" b="1" dirty="0"/>
              <a:t>Application for the HR Award:</a:t>
            </a:r>
          </a:p>
          <a:p>
            <a:endParaRPr lang="fr-BE" sz="1000" b="1" dirty="0"/>
          </a:p>
          <a:p>
            <a:pPr marL="171450" indent="-171450">
              <a:buFont typeface="Wingdings" panose="05000000000000000000" pitchFamily="2" charset="2"/>
              <a:buChar char="ü"/>
            </a:pPr>
            <a:r>
              <a:rPr lang="fr-BE" sz="1000" dirty="0"/>
              <a:t>Gap Analysis</a:t>
            </a:r>
          </a:p>
          <a:p>
            <a:pPr marL="171450" indent="-171450">
              <a:buFont typeface="Wingdings" panose="05000000000000000000" pitchFamily="2" charset="2"/>
              <a:buChar char="ü"/>
            </a:pPr>
            <a:r>
              <a:rPr lang="fr-BE" sz="1000" dirty="0"/>
              <a:t>OTM-R Checklist</a:t>
            </a:r>
          </a:p>
          <a:p>
            <a:pPr marL="171450" indent="-171450">
              <a:buFont typeface="Wingdings" panose="05000000000000000000" pitchFamily="2" charset="2"/>
              <a:buChar char="ü"/>
            </a:pPr>
            <a:r>
              <a:rPr lang="fr-BE" sz="1000" dirty="0"/>
              <a:t>Initial Action Plan Design </a:t>
            </a:r>
          </a:p>
        </p:txBody>
      </p:sp>
      <p:cxnSp>
        <p:nvCxnSpPr>
          <p:cNvPr id="13" name="Straight Arrow Connector 12"/>
          <p:cNvCxnSpPr/>
          <p:nvPr/>
        </p:nvCxnSpPr>
        <p:spPr>
          <a:xfrm>
            <a:off x="451806" y="3962400"/>
            <a:ext cx="1228213" cy="0"/>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9849" y="3610253"/>
            <a:ext cx="752129" cy="246221"/>
          </a:xfrm>
          <a:prstGeom prst="rect">
            <a:avLst/>
          </a:prstGeom>
          <a:noFill/>
        </p:spPr>
        <p:txBody>
          <a:bodyPr wrap="none" rtlCol="0">
            <a:spAutoFit/>
          </a:bodyPr>
          <a:lstStyle/>
          <a:p>
            <a:r>
              <a:rPr lang="fr-BE" sz="1000" b="1" dirty="0"/>
              <a:t>12 months</a:t>
            </a:r>
          </a:p>
        </p:txBody>
      </p:sp>
      <p:sp>
        <p:nvSpPr>
          <p:cNvPr id="16" name="Rectangle 15"/>
          <p:cNvSpPr/>
          <p:nvPr/>
        </p:nvSpPr>
        <p:spPr>
          <a:xfrm>
            <a:off x="2074410" y="1140570"/>
            <a:ext cx="229611" cy="32525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8" name="TextBox 17"/>
          <p:cNvSpPr txBox="1"/>
          <p:nvPr/>
        </p:nvSpPr>
        <p:spPr>
          <a:xfrm rot="16200000">
            <a:off x="1448838" y="2369446"/>
            <a:ext cx="1524905" cy="276999"/>
          </a:xfrm>
          <a:prstGeom prst="rect">
            <a:avLst/>
          </a:prstGeom>
          <a:noFill/>
        </p:spPr>
        <p:txBody>
          <a:bodyPr wrap="none" rtlCol="0">
            <a:spAutoFit/>
          </a:bodyPr>
          <a:lstStyle/>
          <a:p>
            <a:r>
              <a:rPr lang="fr-BE" sz="1200" b="1" dirty="0"/>
              <a:t>INITIAL ASSESSMENT</a:t>
            </a:r>
          </a:p>
        </p:txBody>
      </p:sp>
      <p:pic>
        <p:nvPicPr>
          <p:cNvPr id="19" name="Picture 6" descr="G:\uffici\Europoli\HRSR\LOGO AWARDED\mail con LOGO\HR_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2124" y="5062729"/>
            <a:ext cx="604047" cy="48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2"/>
          <a:stretch>
            <a:fillRect/>
          </a:stretch>
        </p:blipFill>
        <p:spPr>
          <a:xfrm>
            <a:off x="2080576" y="556403"/>
            <a:ext cx="261427" cy="296284"/>
          </a:xfrm>
          <a:prstGeom prst="rect">
            <a:avLst/>
          </a:prstGeom>
        </p:spPr>
      </p:pic>
      <p:pic>
        <p:nvPicPr>
          <p:cNvPr id="21" name="Picture 20"/>
          <p:cNvPicPr>
            <a:picLocks noChangeAspect="1"/>
          </p:cNvPicPr>
          <p:nvPr/>
        </p:nvPicPr>
        <p:blipFill>
          <a:blip r:embed="rId4"/>
          <a:stretch>
            <a:fillRect/>
          </a:stretch>
        </p:blipFill>
        <p:spPr>
          <a:xfrm>
            <a:off x="2692931" y="1613733"/>
            <a:ext cx="248459" cy="263517"/>
          </a:xfrm>
          <a:prstGeom prst="rect">
            <a:avLst/>
          </a:prstGeom>
        </p:spPr>
      </p:pic>
      <p:sp>
        <p:nvSpPr>
          <p:cNvPr id="22" name="TextBox 21"/>
          <p:cNvSpPr txBox="1"/>
          <p:nvPr/>
        </p:nvSpPr>
        <p:spPr>
          <a:xfrm>
            <a:off x="2372224" y="1883919"/>
            <a:ext cx="1072658" cy="553998"/>
          </a:xfrm>
          <a:prstGeom prst="rect">
            <a:avLst/>
          </a:prstGeom>
          <a:noFill/>
        </p:spPr>
        <p:txBody>
          <a:bodyPr wrap="square" rtlCol="0">
            <a:spAutoFit/>
          </a:bodyPr>
          <a:lstStyle/>
          <a:p>
            <a:r>
              <a:rPr lang="fr-BE" sz="1000" b="1" dirty="0"/>
              <a:t>Implementation </a:t>
            </a:r>
          </a:p>
          <a:p>
            <a:r>
              <a:rPr lang="fr-BE" sz="1000" b="1" dirty="0"/>
              <a:t>of the Action Plan</a:t>
            </a:r>
          </a:p>
        </p:txBody>
      </p:sp>
      <p:sp>
        <p:nvSpPr>
          <p:cNvPr id="23" name="Rectangle 22"/>
          <p:cNvSpPr/>
          <p:nvPr/>
        </p:nvSpPr>
        <p:spPr>
          <a:xfrm rot="16200000">
            <a:off x="2817300" y="3190809"/>
            <a:ext cx="2189456" cy="2381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a:solidFill>
                  <a:schemeClr val="tx1"/>
                </a:solidFill>
              </a:rPr>
              <a:t>INTERIM ASSESSMENT </a:t>
            </a:r>
          </a:p>
        </p:txBody>
      </p:sp>
      <p:cxnSp>
        <p:nvCxnSpPr>
          <p:cNvPr id="24" name="Straight Arrow Connector 23"/>
          <p:cNvCxnSpPr/>
          <p:nvPr/>
        </p:nvCxnSpPr>
        <p:spPr>
          <a:xfrm>
            <a:off x="2933993" y="4386728"/>
            <a:ext cx="778130"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98665" y="4043338"/>
            <a:ext cx="752129" cy="246221"/>
          </a:xfrm>
          <a:prstGeom prst="rect">
            <a:avLst/>
          </a:prstGeom>
          <a:noFill/>
        </p:spPr>
        <p:txBody>
          <a:bodyPr wrap="none" rtlCol="0">
            <a:spAutoFit/>
          </a:bodyPr>
          <a:lstStyle/>
          <a:p>
            <a:r>
              <a:rPr lang="fr-BE" sz="1000" b="1" dirty="0"/>
              <a:t>24 months</a:t>
            </a:r>
          </a:p>
        </p:txBody>
      </p:sp>
      <p:pic>
        <p:nvPicPr>
          <p:cNvPr id="27" name="Picture 26"/>
          <p:cNvPicPr>
            <a:picLocks noChangeAspect="1"/>
          </p:cNvPicPr>
          <p:nvPr/>
        </p:nvPicPr>
        <p:blipFill>
          <a:blip r:embed="rId2"/>
          <a:stretch>
            <a:fillRect/>
          </a:stretch>
        </p:blipFill>
        <p:spPr>
          <a:xfrm>
            <a:off x="3773035" y="1613733"/>
            <a:ext cx="253836" cy="287681"/>
          </a:xfrm>
          <a:prstGeom prst="rect">
            <a:avLst/>
          </a:prstGeom>
        </p:spPr>
      </p:pic>
      <p:pic>
        <p:nvPicPr>
          <p:cNvPr id="28" name="Picture 27"/>
          <p:cNvPicPr>
            <a:picLocks noChangeAspect="1"/>
          </p:cNvPicPr>
          <p:nvPr/>
        </p:nvPicPr>
        <p:blipFill>
          <a:blip r:embed="rId3"/>
          <a:stretch>
            <a:fillRect/>
          </a:stretch>
        </p:blipFill>
        <p:spPr>
          <a:xfrm>
            <a:off x="2073171" y="860637"/>
            <a:ext cx="299230" cy="261826"/>
          </a:xfrm>
          <a:prstGeom prst="rect">
            <a:avLst/>
          </a:prstGeom>
        </p:spPr>
      </p:pic>
      <p:sp>
        <p:nvSpPr>
          <p:cNvPr id="32" name="Rectangle 31"/>
          <p:cNvSpPr/>
          <p:nvPr/>
        </p:nvSpPr>
        <p:spPr>
          <a:xfrm>
            <a:off x="4160337" y="1919294"/>
            <a:ext cx="1116306" cy="553998"/>
          </a:xfrm>
          <a:prstGeom prst="rect">
            <a:avLst/>
          </a:prstGeom>
        </p:spPr>
        <p:txBody>
          <a:bodyPr wrap="square">
            <a:spAutoFit/>
          </a:bodyPr>
          <a:lstStyle/>
          <a:p>
            <a:r>
              <a:rPr lang="fr-BE" sz="1000" b="1" dirty="0"/>
              <a:t>Implementation </a:t>
            </a:r>
          </a:p>
          <a:p>
            <a:r>
              <a:rPr lang="fr-BE" sz="1000" b="1" dirty="0"/>
              <a:t>of the Revised Action Plan</a:t>
            </a:r>
          </a:p>
        </p:txBody>
      </p:sp>
      <p:pic>
        <p:nvPicPr>
          <p:cNvPr id="34" name="Picture 33"/>
          <p:cNvPicPr>
            <a:picLocks noChangeAspect="1"/>
          </p:cNvPicPr>
          <p:nvPr/>
        </p:nvPicPr>
        <p:blipFill>
          <a:blip r:embed="rId4"/>
          <a:stretch>
            <a:fillRect/>
          </a:stretch>
        </p:blipFill>
        <p:spPr>
          <a:xfrm>
            <a:off x="4493177" y="1603413"/>
            <a:ext cx="248459" cy="263517"/>
          </a:xfrm>
          <a:prstGeom prst="rect">
            <a:avLst/>
          </a:prstGeom>
        </p:spPr>
      </p:pic>
      <p:cxnSp>
        <p:nvCxnSpPr>
          <p:cNvPr id="35" name="Straight Arrow Connector 34"/>
          <p:cNvCxnSpPr/>
          <p:nvPr/>
        </p:nvCxnSpPr>
        <p:spPr>
          <a:xfrm flipV="1">
            <a:off x="4263228" y="4379216"/>
            <a:ext cx="750853" cy="7512"/>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192077" y="4085281"/>
            <a:ext cx="752129" cy="246221"/>
          </a:xfrm>
          <a:prstGeom prst="rect">
            <a:avLst/>
          </a:prstGeom>
          <a:noFill/>
        </p:spPr>
        <p:txBody>
          <a:bodyPr wrap="none" rtlCol="0">
            <a:spAutoFit/>
          </a:bodyPr>
          <a:lstStyle/>
          <a:p>
            <a:r>
              <a:rPr lang="fr-BE" sz="1000" b="1" dirty="0"/>
              <a:t>36 months</a:t>
            </a:r>
          </a:p>
        </p:txBody>
      </p:sp>
      <p:sp>
        <p:nvSpPr>
          <p:cNvPr id="37" name="Rectangle 36"/>
          <p:cNvSpPr/>
          <p:nvPr/>
        </p:nvSpPr>
        <p:spPr>
          <a:xfrm>
            <a:off x="5262314" y="1089397"/>
            <a:ext cx="273543" cy="332698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46" name="Picture 45"/>
          <p:cNvPicPr>
            <a:picLocks noChangeAspect="1"/>
          </p:cNvPicPr>
          <p:nvPr/>
        </p:nvPicPr>
        <p:blipFill>
          <a:blip r:embed="rId2"/>
          <a:stretch>
            <a:fillRect/>
          </a:stretch>
        </p:blipFill>
        <p:spPr>
          <a:xfrm>
            <a:off x="5811705" y="3487556"/>
            <a:ext cx="222720" cy="256856"/>
          </a:xfrm>
          <a:prstGeom prst="rect">
            <a:avLst/>
          </a:prstGeom>
        </p:spPr>
      </p:pic>
      <p:sp>
        <p:nvSpPr>
          <p:cNvPr id="48" name="TextBox 47"/>
          <p:cNvSpPr txBox="1"/>
          <p:nvPr/>
        </p:nvSpPr>
        <p:spPr>
          <a:xfrm rot="16200000">
            <a:off x="4275495" y="2670340"/>
            <a:ext cx="2235474" cy="276999"/>
          </a:xfrm>
          <a:prstGeom prst="rect">
            <a:avLst/>
          </a:prstGeom>
          <a:noFill/>
        </p:spPr>
        <p:txBody>
          <a:bodyPr wrap="square" rtlCol="0">
            <a:spAutoFit/>
          </a:bodyPr>
          <a:lstStyle/>
          <a:p>
            <a:r>
              <a:rPr lang="fr-BE" sz="1200" b="1" dirty="0"/>
              <a:t>RENEWAL WITH SITE VISIT </a:t>
            </a:r>
          </a:p>
        </p:txBody>
      </p:sp>
      <p:sp>
        <p:nvSpPr>
          <p:cNvPr id="50" name="Rectangle 49"/>
          <p:cNvSpPr/>
          <p:nvPr/>
        </p:nvSpPr>
        <p:spPr>
          <a:xfrm>
            <a:off x="6954053" y="1140570"/>
            <a:ext cx="273543" cy="382830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1" name="Rectangle 50"/>
          <p:cNvSpPr/>
          <p:nvPr/>
        </p:nvSpPr>
        <p:spPr>
          <a:xfrm>
            <a:off x="8487262" y="1125415"/>
            <a:ext cx="273543" cy="378779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3" name="TextBox 52"/>
          <p:cNvSpPr txBox="1"/>
          <p:nvPr/>
        </p:nvSpPr>
        <p:spPr>
          <a:xfrm rot="16200000">
            <a:off x="5955850" y="2614391"/>
            <a:ext cx="2235474" cy="276999"/>
          </a:xfrm>
          <a:prstGeom prst="rect">
            <a:avLst/>
          </a:prstGeom>
          <a:noFill/>
        </p:spPr>
        <p:txBody>
          <a:bodyPr wrap="square" rtlCol="0">
            <a:spAutoFit/>
          </a:bodyPr>
          <a:lstStyle/>
          <a:p>
            <a:r>
              <a:rPr lang="fr-BE" sz="1200" b="1" dirty="0"/>
              <a:t>RENEWAL WITHOUT SITE VISIT </a:t>
            </a:r>
          </a:p>
        </p:txBody>
      </p:sp>
      <p:sp>
        <p:nvSpPr>
          <p:cNvPr id="54" name="TextBox 53"/>
          <p:cNvSpPr txBox="1"/>
          <p:nvPr/>
        </p:nvSpPr>
        <p:spPr>
          <a:xfrm rot="16200000">
            <a:off x="7504569" y="2614390"/>
            <a:ext cx="2235474" cy="276999"/>
          </a:xfrm>
          <a:prstGeom prst="rect">
            <a:avLst/>
          </a:prstGeom>
          <a:noFill/>
        </p:spPr>
        <p:txBody>
          <a:bodyPr wrap="square" rtlCol="0">
            <a:spAutoFit/>
          </a:bodyPr>
          <a:lstStyle/>
          <a:p>
            <a:r>
              <a:rPr lang="fr-BE" sz="1200" b="1" dirty="0"/>
              <a:t>RENEWAL WITH SITE VISIT </a:t>
            </a:r>
          </a:p>
        </p:txBody>
      </p:sp>
      <p:pic>
        <p:nvPicPr>
          <p:cNvPr id="55" name="Picture 54"/>
          <p:cNvPicPr>
            <a:picLocks noChangeAspect="1"/>
          </p:cNvPicPr>
          <p:nvPr/>
        </p:nvPicPr>
        <p:blipFill>
          <a:blip r:embed="rId2"/>
          <a:stretch>
            <a:fillRect/>
          </a:stretch>
        </p:blipFill>
        <p:spPr>
          <a:xfrm>
            <a:off x="5269614" y="537362"/>
            <a:ext cx="253836" cy="287681"/>
          </a:xfrm>
          <a:prstGeom prst="rect">
            <a:avLst/>
          </a:prstGeom>
        </p:spPr>
      </p:pic>
      <p:pic>
        <p:nvPicPr>
          <p:cNvPr id="56" name="Picture 55"/>
          <p:cNvPicPr>
            <a:picLocks noChangeAspect="1"/>
          </p:cNvPicPr>
          <p:nvPr/>
        </p:nvPicPr>
        <p:blipFill>
          <a:blip r:embed="rId3"/>
          <a:stretch>
            <a:fillRect/>
          </a:stretch>
        </p:blipFill>
        <p:spPr>
          <a:xfrm>
            <a:off x="5276309" y="835418"/>
            <a:ext cx="276521" cy="241956"/>
          </a:xfrm>
          <a:prstGeom prst="rect">
            <a:avLst/>
          </a:prstGeom>
        </p:spPr>
      </p:pic>
      <p:pic>
        <p:nvPicPr>
          <p:cNvPr id="57" name="Picture 56"/>
          <p:cNvPicPr>
            <a:picLocks noChangeAspect="1"/>
          </p:cNvPicPr>
          <p:nvPr/>
        </p:nvPicPr>
        <p:blipFill>
          <a:blip r:embed="rId3"/>
          <a:stretch>
            <a:fillRect/>
          </a:stretch>
        </p:blipFill>
        <p:spPr>
          <a:xfrm>
            <a:off x="6951075" y="854268"/>
            <a:ext cx="276521" cy="241956"/>
          </a:xfrm>
          <a:prstGeom prst="rect">
            <a:avLst/>
          </a:prstGeom>
        </p:spPr>
      </p:pic>
      <p:pic>
        <p:nvPicPr>
          <p:cNvPr id="58" name="Picture 57"/>
          <p:cNvPicPr>
            <a:picLocks noChangeAspect="1"/>
          </p:cNvPicPr>
          <p:nvPr/>
        </p:nvPicPr>
        <p:blipFill>
          <a:blip r:embed="rId3"/>
          <a:stretch>
            <a:fillRect/>
          </a:stretch>
        </p:blipFill>
        <p:spPr>
          <a:xfrm>
            <a:off x="8483806" y="854268"/>
            <a:ext cx="276521" cy="241956"/>
          </a:xfrm>
          <a:prstGeom prst="rect">
            <a:avLst/>
          </a:prstGeom>
        </p:spPr>
      </p:pic>
      <p:pic>
        <p:nvPicPr>
          <p:cNvPr id="59" name="Picture 58"/>
          <p:cNvPicPr>
            <a:picLocks noChangeAspect="1"/>
          </p:cNvPicPr>
          <p:nvPr/>
        </p:nvPicPr>
        <p:blipFill>
          <a:blip r:embed="rId2"/>
          <a:stretch>
            <a:fillRect/>
          </a:stretch>
        </p:blipFill>
        <p:spPr>
          <a:xfrm>
            <a:off x="6958251" y="547737"/>
            <a:ext cx="253836" cy="287681"/>
          </a:xfrm>
          <a:prstGeom prst="rect">
            <a:avLst/>
          </a:prstGeom>
        </p:spPr>
      </p:pic>
      <p:pic>
        <p:nvPicPr>
          <p:cNvPr id="60" name="Picture 59"/>
          <p:cNvPicPr>
            <a:picLocks noChangeAspect="1"/>
          </p:cNvPicPr>
          <p:nvPr/>
        </p:nvPicPr>
        <p:blipFill>
          <a:blip r:embed="rId2"/>
          <a:stretch>
            <a:fillRect/>
          </a:stretch>
        </p:blipFill>
        <p:spPr>
          <a:xfrm>
            <a:off x="8494150" y="563416"/>
            <a:ext cx="253836" cy="287681"/>
          </a:xfrm>
          <a:prstGeom prst="rect">
            <a:avLst/>
          </a:prstGeom>
        </p:spPr>
      </p:pic>
      <p:sp>
        <p:nvSpPr>
          <p:cNvPr id="61" name="Rectangle 60"/>
          <p:cNvSpPr/>
          <p:nvPr/>
        </p:nvSpPr>
        <p:spPr>
          <a:xfrm>
            <a:off x="7341582" y="1871312"/>
            <a:ext cx="1116306" cy="707886"/>
          </a:xfrm>
          <a:prstGeom prst="rect">
            <a:avLst/>
          </a:prstGeom>
        </p:spPr>
        <p:txBody>
          <a:bodyPr wrap="square">
            <a:spAutoFit/>
          </a:bodyPr>
          <a:lstStyle/>
          <a:p>
            <a:r>
              <a:rPr lang="fr-BE" sz="1000" b="1" dirty="0"/>
              <a:t>Implementation </a:t>
            </a:r>
          </a:p>
          <a:p>
            <a:r>
              <a:rPr lang="fr-BE" sz="1000" b="1" dirty="0"/>
              <a:t>of the Further Improved Action Plan </a:t>
            </a:r>
          </a:p>
        </p:txBody>
      </p:sp>
      <p:pic>
        <p:nvPicPr>
          <p:cNvPr id="62" name="Picture 61"/>
          <p:cNvPicPr>
            <a:picLocks noChangeAspect="1"/>
          </p:cNvPicPr>
          <p:nvPr/>
        </p:nvPicPr>
        <p:blipFill>
          <a:blip r:embed="rId4"/>
          <a:stretch>
            <a:fillRect/>
          </a:stretch>
        </p:blipFill>
        <p:spPr>
          <a:xfrm>
            <a:off x="7721798" y="1572856"/>
            <a:ext cx="248459" cy="263517"/>
          </a:xfrm>
          <a:prstGeom prst="rect">
            <a:avLst/>
          </a:prstGeom>
        </p:spPr>
      </p:pic>
      <p:sp>
        <p:nvSpPr>
          <p:cNvPr id="63" name="Rectangle 62"/>
          <p:cNvSpPr/>
          <p:nvPr/>
        </p:nvSpPr>
        <p:spPr>
          <a:xfrm>
            <a:off x="5712328" y="1907077"/>
            <a:ext cx="1116306" cy="553998"/>
          </a:xfrm>
          <a:prstGeom prst="rect">
            <a:avLst/>
          </a:prstGeom>
        </p:spPr>
        <p:txBody>
          <a:bodyPr wrap="square">
            <a:spAutoFit/>
          </a:bodyPr>
          <a:lstStyle/>
          <a:p>
            <a:r>
              <a:rPr lang="fr-BE" sz="1000" b="1" dirty="0"/>
              <a:t>Implementation </a:t>
            </a:r>
          </a:p>
          <a:p>
            <a:r>
              <a:rPr lang="fr-BE" sz="1000" b="1" dirty="0"/>
              <a:t>of the Improved Action Plan </a:t>
            </a:r>
          </a:p>
        </p:txBody>
      </p:sp>
      <p:pic>
        <p:nvPicPr>
          <p:cNvPr id="64" name="Picture 63"/>
          <p:cNvPicPr>
            <a:picLocks noChangeAspect="1"/>
          </p:cNvPicPr>
          <p:nvPr/>
        </p:nvPicPr>
        <p:blipFill>
          <a:blip r:embed="rId4"/>
          <a:stretch>
            <a:fillRect/>
          </a:stretch>
        </p:blipFill>
        <p:spPr>
          <a:xfrm>
            <a:off x="6069379" y="1572857"/>
            <a:ext cx="248459" cy="263517"/>
          </a:xfrm>
          <a:prstGeom prst="rect">
            <a:avLst/>
          </a:prstGeom>
        </p:spPr>
      </p:pic>
      <p:cxnSp>
        <p:nvCxnSpPr>
          <p:cNvPr id="65" name="Straight Arrow Connector 64"/>
          <p:cNvCxnSpPr/>
          <p:nvPr/>
        </p:nvCxnSpPr>
        <p:spPr>
          <a:xfrm flipV="1">
            <a:off x="6144267" y="4920719"/>
            <a:ext cx="750853" cy="7512"/>
          </a:xfrm>
          <a:prstGeom prst="straightConnector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2056021" y="4417859"/>
            <a:ext cx="818089" cy="5366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b="1" dirty="0">
                <a:solidFill>
                  <a:schemeClr val="tx1"/>
                </a:solidFill>
              </a:rPr>
              <a:t>HR AWARD GRANTING</a:t>
            </a:r>
          </a:p>
        </p:txBody>
      </p:sp>
      <p:sp>
        <p:nvSpPr>
          <p:cNvPr id="67" name="Rectangle 66"/>
          <p:cNvSpPr/>
          <p:nvPr/>
        </p:nvSpPr>
        <p:spPr>
          <a:xfrm>
            <a:off x="5263364" y="4411184"/>
            <a:ext cx="818089" cy="53661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b="1" dirty="0">
                <a:solidFill>
                  <a:schemeClr val="tx1"/>
                </a:solidFill>
              </a:rPr>
              <a:t>HR AWARD GRANTING</a:t>
            </a:r>
          </a:p>
        </p:txBody>
      </p:sp>
      <p:pic>
        <p:nvPicPr>
          <p:cNvPr id="68" name="Picture 6" descr="G:\uffici\Europoli\HRSR\LOGO AWARDED\mail con LOGO\HR_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0384" y="5083157"/>
            <a:ext cx="604047" cy="48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Box 68"/>
          <p:cNvSpPr txBox="1"/>
          <p:nvPr/>
        </p:nvSpPr>
        <p:spPr>
          <a:xfrm>
            <a:off x="6111712" y="4594999"/>
            <a:ext cx="752129" cy="246221"/>
          </a:xfrm>
          <a:prstGeom prst="rect">
            <a:avLst/>
          </a:prstGeom>
          <a:noFill/>
        </p:spPr>
        <p:txBody>
          <a:bodyPr wrap="none" rtlCol="0">
            <a:spAutoFit/>
          </a:bodyPr>
          <a:lstStyle/>
          <a:p>
            <a:r>
              <a:rPr lang="fr-BE" sz="1000" b="1" dirty="0"/>
              <a:t>36 months</a:t>
            </a:r>
          </a:p>
        </p:txBody>
      </p:sp>
      <p:cxnSp>
        <p:nvCxnSpPr>
          <p:cNvPr id="70" name="Straight Arrow Connector 69"/>
          <p:cNvCxnSpPr/>
          <p:nvPr/>
        </p:nvCxnSpPr>
        <p:spPr>
          <a:xfrm flipV="1">
            <a:off x="7511861" y="4913207"/>
            <a:ext cx="750853" cy="7512"/>
          </a:xfrm>
          <a:prstGeom prst="straightConnector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418628" y="4594999"/>
            <a:ext cx="752129" cy="246221"/>
          </a:xfrm>
          <a:prstGeom prst="rect">
            <a:avLst/>
          </a:prstGeom>
          <a:noFill/>
        </p:spPr>
        <p:txBody>
          <a:bodyPr wrap="none" rtlCol="0">
            <a:spAutoFit/>
          </a:bodyPr>
          <a:lstStyle/>
          <a:p>
            <a:r>
              <a:rPr lang="fr-BE" sz="1000" b="1" dirty="0"/>
              <a:t>36 months</a:t>
            </a:r>
          </a:p>
        </p:txBody>
      </p:sp>
      <p:pic>
        <p:nvPicPr>
          <p:cNvPr id="72" name="Picture 6" descr="G:\uffici\Europoli\HRSR\LOGO AWARDED\mail con LOGO\HR_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1563" y="5075043"/>
            <a:ext cx="604047" cy="48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6" descr="G:\uffici\Europoli\HRSR\LOGO AWARDED\mail con LOGO\HR_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5335" y="5010373"/>
            <a:ext cx="604047" cy="48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ight Arrow 73"/>
          <p:cNvSpPr/>
          <p:nvPr/>
        </p:nvSpPr>
        <p:spPr>
          <a:xfrm>
            <a:off x="464147" y="5915250"/>
            <a:ext cx="8296180" cy="47123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chemeClr val="tx1"/>
                </a:solidFill>
              </a:rPr>
              <a:t>HRS4R – from PROGRESS to</a:t>
            </a:r>
            <a:r>
              <a:rPr lang="fr-BE" sz="1400" dirty="0">
                <a:solidFill>
                  <a:schemeClr val="tx1"/>
                </a:solidFill>
              </a:rPr>
              <a:t> </a:t>
            </a:r>
            <a:r>
              <a:rPr lang="fr-BE" sz="1400" b="1" dirty="0">
                <a:solidFill>
                  <a:schemeClr val="tx1"/>
                </a:solidFill>
              </a:rPr>
              <a:t>QUALITY</a:t>
            </a:r>
          </a:p>
        </p:txBody>
      </p:sp>
      <p:pic>
        <p:nvPicPr>
          <p:cNvPr id="75" name="Picture 74"/>
          <p:cNvPicPr>
            <a:picLocks noChangeAspect="1"/>
          </p:cNvPicPr>
          <p:nvPr/>
        </p:nvPicPr>
        <p:blipFill>
          <a:blip r:embed="rId4"/>
          <a:stretch>
            <a:fillRect/>
          </a:stretch>
        </p:blipFill>
        <p:spPr>
          <a:xfrm>
            <a:off x="2297630" y="6424543"/>
            <a:ext cx="248459" cy="263517"/>
          </a:xfrm>
          <a:prstGeom prst="rect">
            <a:avLst/>
          </a:prstGeom>
        </p:spPr>
      </p:pic>
      <p:sp>
        <p:nvSpPr>
          <p:cNvPr id="76" name="TextBox 75"/>
          <p:cNvSpPr txBox="1"/>
          <p:nvPr/>
        </p:nvSpPr>
        <p:spPr>
          <a:xfrm>
            <a:off x="2588348" y="6440029"/>
            <a:ext cx="1072658" cy="246221"/>
          </a:xfrm>
          <a:prstGeom prst="rect">
            <a:avLst/>
          </a:prstGeom>
          <a:noFill/>
        </p:spPr>
        <p:txBody>
          <a:bodyPr wrap="square" rtlCol="0">
            <a:spAutoFit/>
          </a:bodyPr>
          <a:lstStyle/>
          <a:p>
            <a:r>
              <a:rPr lang="fr-BE" sz="1000" b="1" dirty="0"/>
              <a:t>Institution </a:t>
            </a:r>
          </a:p>
        </p:txBody>
      </p:sp>
      <p:pic>
        <p:nvPicPr>
          <p:cNvPr id="77" name="Picture 76"/>
          <p:cNvPicPr>
            <a:picLocks noChangeAspect="1"/>
          </p:cNvPicPr>
          <p:nvPr/>
        </p:nvPicPr>
        <p:blipFill>
          <a:blip r:embed="rId2"/>
          <a:stretch>
            <a:fillRect/>
          </a:stretch>
        </p:blipFill>
        <p:spPr>
          <a:xfrm>
            <a:off x="3703265" y="6398569"/>
            <a:ext cx="253836" cy="287681"/>
          </a:xfrm>
          <a:prstGeom prst="rect">
            <a:avLst/>
          </a:prstGeom>
        </p:spPr>
      </p:pic>
      <p:sp>
        <p:nvSpPr>
          <p:cNvPr id="78" name="TextBox 77"/>
          <p:cNvSpPr txBox="1"/>
          <p:nvPr/>
        </p:nvSpPr>
        <p:spPr>
          <a:xfrm>
            <a:off x="4130544" y="6419298"/>
            <a:ext cx="1392905" cy="246221"/>
          </a:xfrm>
          <a:prstGeom prst="rect">
            <a:avLst/>
          </a:prstGeom>
          <a:noFill/>
        </p:spPr>
        <p:txBody>
          <a:bodyPr wrap="square" rtlCol="0">
            <a:spAutoFit/>
          </a:bodyPr>
          <a:lstStyle/>
          <a:p>
            <a:r>
              <a:rPr lang="fr-BE" sz="1000" b="1" dirty="0"/>
              <a:t>European Commission</a:t>
            </a:r>
          </a:p>
        </p:txBody>
      </p:sp>
      <p:pic>
        <p:nvPicPr>
          <p:cNvPr id="79" name="Picture 78"/>
          <p:cNvPicPr>
            <a:picLocks noChangeAspect="1"/>
          </p:cNvPicPr>
          <p:nvPr/>
        </p:nvPicPr>
        <p:blipFill>
          <a:blip r:embed="rId3"/>
          <a:stretch>
            <a:fillRect/>
          </a:stretch>
        </p:blipFill>
        <p:spPr>
          <a:xfrm>
            <a:off x="6006006" y="6430235"/>
            <a:ext cx="276521" cy="241956"/>
          </a:xfrm>
          <a:prstGeom prst="rect">
            <a:avLst/>
          </a:prstGeom>
        </p:spPr>
      </p:pic>
      <p:sp>
        <p:nvSpPr>
          <p:cNvPr id="80" name="TextBox 79"/>
          <p:cNvSpPr txBox="1"/>
          <p:nvPr/>
        </p:nvSpPr>
        <p:spPr>
          <a:xfrm>
            <a:off x="6487776" y="6391988"/>
            <a:ext cx="1072658" cy="246221"/>
          </a:xfrm>
          <a:prstGeom prst="rect">
            <a:avLst/>
          </a:prstGeom>
          <a:noFill/>
        </p:spPr>
        <p:txBody>
          <a:bodyPr wrap="square" rtlCol="0">
            <a:spAutoFit/>
          </a:bodyPr>
          <a:lstStyle/>
          <a:p>
            <a:r>
              <a:rPr lang="fr-BE" sz="1000" b="1" dirty="0"/>
              <a:t>External Experts  </a:t>
            </a:r>
          </a:p>
        </p:txBody>
      </p:sp>
    </p:spTree>
    <p:extLst>
      <p:ext uri="{BB962C8B-B14F-4D97-AF65-F5344CB8AC3E}">
        <p14:creationId xmlns:p14="http://schemas.microsoft.com/office/powerpoint/2010/main" val="267400824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4DDBAF-D952-9BF3-17E5-C7AF75D62A58}"/>
              </a:ext>
            </a:extLst>
          </p:cNvPr>
          <p:cNvSpPr>
            <a:spLocks noGrp="1"/>
          </p:cNvSpPr>
          <p:nvPr>
            <p:ph type="title"/>
          </p:nvPr>
        </p:nvSpPr>
        <p:spPr>
          <a:xfrm>
            <a:off x="758348" y="302494"/>
            <a:ext cx="7467600" cy="778098"/>
          </a:xfrm>
        </p:spPr>
        <p:txBody>
          <a:bodyPr anchor="t"/>
          <a:lstStyle/>
          <a:p>
            <a:pPr algn="ctr"/>
            <a:r>
              <a:rPr lang="en-GB" sz="2400" dirty="0" err="1">
                <a:solidFill>
                  <a:schemeClr val="accent1">
                    <a:lumMod val="20000"/>
                    <a:lumOff val="80000"/>
                  </a:schemeClr>
                </a:solidFill>
              </a:rPr>
              <a:t>Kluczowe</a:t>
            </a:r>
            <a:r>
              <a:rPr lang="en-GB" sz="2400" dirty="0">
                <a:solidFill>
                  <a:schemeClr val="accent1">
                    <a:lumMod val="20000"/>
                    <a:lumOff val="80000"/>
                  </a:schemeClr>
                </a:solidFill>
              </a:rPr>
              <a:t> </a:t>
            </a:r>
            <a:r>
              <a:rPr lang="en-GB" sz="2400" dirty="0" err="1">
                <a:solidFill>
                  <a:schemeClr val="accent1">
                    <a:lumMod val="20000"/>
                    <a:lumOff val="80000"/>
                  </a:schemeClr>
                </a:solidFill>
              </a:rPr>
              <a:t>pytania</a:t>
            </a:r>
            <a:endParaRPr lang="en-GB" sz="2400" dirty="0">
              <a:solidFill>
                <a:schemeClr val="accent1">
                  <a:lumMod val="20000"/>
                  <a:lumOff val="80000"/>
                </a:schemeClr>
              </a:solidFill>
            </a:endParaRPr>
          </a:p>
        </p:txBody>
      </p:sp>
      <p:grpSp>
        <p:nvGrpSpPr>
          <p:cNvPr id="5" name="Grupa 4">
            <a:extLst>
              <a:ext uri="{FF2B5EF4-FFF2-40B4-BE49-F238E27FC236}">
                <a16:creationId xmlns:a16="http://schemas.microsoft.com/office/drawing/2014/main" id="{136E450D-BD8D-B3FC-93D3-56F0E5F5BD50}"/>
              </a:ext>
            </a:extLst>
          </p:cNvPr>
          <p:cNvGrpSpPr/>
          <p:nvPr/>
        </p:nvGrpSpPr>
        <p:grpSpPr>
          <a:xfrm>
            <a:off x="611560" y="1268760"/>
            <a:ext cx="7638020" cy="4536504"/>
            <a:chOff x="1643936" y="1846996"/>
            <a:chExt cx="5856126" cy="3496959"/>
          </a:xfrm>
        </p:grpSpPr>
        <p:sp>
          <p:nvSpPr>
            <p:cNvPr id="6" name="Dowolny kształt 5">
              <a:extLst>
                <a:ext uri="{FF2B5EF4-FFF2-40B4-BE49-F238E27FC236}">
                  <a16:creationId xmlns:a16="http://schemas.microsoft.com/office/drawing/2014/main" id="{7C558BE0-BB5B-E15B-BBA3-91B4CC08BA5F}"/>
                </a:ext>
              </a:extLst>
            </p:cNvPr>
            <p:cNvSpPr/>
            <p:nvPr/>
          </p:nvSpPr>
          <p:spPr>
            <a:xfrm>
              <a:off x="2130028" y="1846996"/>
              <a:ext cx="5370034" cy="972185"/>
            </a:xfrm>
            <a:custGeom>
              <a:avLst/>
              <a:gdLst>
                <a:gd name="connsiteX0" fmla="*/ 0 w 5370034"/>
                <a:gd name="connsiteY0" fmla="*/ 0 h 972183"/>
                <a:gd name="connsiteX1" fmla="*/ 4883943 w 5370034"/>
                <a:gd name="connsiteY1" fmla="*/ 0 h 972183"/>
                <a:gd name="connsiteX2" fmla="*/ 5370034 w 5370034"/>
                <a:gd name="connsiteY2" fmla="*/ 486092 h 972183"/>
                <a:gd name="connsiteX3" fmla="*/ 4883943 w 5370034"/>
                <a:gd name="connsiteY3" fmla="*/ 972183 h 972183"/>
                <a:gd name="connsiteX4" fmla="*/ 0 w 5370034"/>
                <a:gd name="connsiteY4" fmla="*/ 972183 h 972183"/>
                <a:gd name="connsiteX5" fmla="*/ 0 w 5370034"/>
                <a:gd name="connsiteY5" fmla="*/ 0 h 97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0034" h="972183">
                  <a:moveTo>
                    <a:pt x="5370034" y="972182"/>
                  </a:moveTo>
                  <a:lnTo>
                    <a:pt x="486091" y="972182"/>
                  </a:lnTo>
                  <a:lnTo>
                    <a:pt x="0" y="486091"/>
                  </a:lnTo>
                  <a:lnTo>
                    <a:pt x="486091" y="1"/>
                  </a:lnTo>
                  <a:lnTo>
                    <a:pt x="5370034" y="1"/>
                  </a:lnTo>
                  <a:lnTo>
                    <a:pt x="5370034" y="972182"/>
                  </a:lnTo>
                  <a:close/>
                </a:path>
              </a:pathLst>
            </a:custGeom>
            <a:no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1752" tIns="72391" rIns="135128" bIns="72390" numCol="1" spcCol="1270" anchor="ctr" anchorCtr="0">
              <a:noAutofit/>
            </a:bodyPr>
            <a:lstStyle/>
            <a:p>
              <a:pPr marL="0" lvl="0" indent="0" algn="ctr" defTabSz="844550">
                <a:lnSpc>
                  <a:spcPct val="90000"/>
                </a:lnSpc>
                <a:spcBef>
                  <a:spcPct val="0"/>
                </a:spcBef>
                <a:spcAft>
                  <a:spcPct val="35000"/>
                </a:spcAft>
                <a:buNone/>
              </a:pPr>
              <a:r>
                <a:rPr lang="en-GB" sz="2400" b="1" kern="1200" dirty="0" err="1">
                  <a:solidFill>
                    <a:srgbClr val="FFC000"/>
                  </a:solidFill>
                </a:rPr>
                <a:t>Dlaczego</a:t>
              </a:r>
              <a:r>
                <a:rPr lang="en-GB" sz="1900" kern="1200" dirty="0">
                  <a:solidFill>
                    <a:srgbClr val="0070C0"/>
                  </a:solidFill>
                </a:rPr>
                <a:t> </a:t>
              </a:r>
              <a:r>
                <a:rPr lang="en-GB" sz="1900" kern="1200" dirty="0" err="1">
                  <a:solidFill>
                    <a:srgbClr val="0070C0"/>
                  </a:solidFill>
                </a:rPr>
                <a:t>konieczne</a:t>
              </a:r>
              <a:r>
                <a:rPr lang="en-GB" sz="1900" kern="1200" dirty="0">
                  <a:solidFill>
                    <a:srgbClr val="0070C0"/>
                  </a:solidFill>
                </a:rPr>
                <a:t> jest </a:t>
              </a:r>
              <a:r>
                <a:rPr lang="en-GB" sz="1900" kern="1200" dirty="0" err="1">
                  <a:solidFill>
                    <a:srgbClr val="0070C0"/>
                  </a:solidFill>
                </a:rPr>
                <a:t>przyjęcie</a:t>
              </a:r>
              <a:r>
                <a:rPr lang="en-GB" sz="1900" kern="1200" dirty="0">
                  <a:solidFill>
                    <a:srgbClr val="0070C0"/>
                  </a:solidFill>
                </a:rPr>
                <a:t> </a:t>
              </a:r>
              <a:r>
                <a:rPr lang="en-GB" sz="1900" kern="1200" dirty="0" err="1">
                  <a:solidFill>
                    <a:srgbClr val="0070C0"/>
                  </a:solidFill>
                </a:rPr>
                <a:t>Planu</a:t>
              </a:r>
              <a:r>
                <a:rPr lang="en-GB" sz="1900" kern="1200" dirty="0">
                  <a:solidFill>
                    <a:srgbClr val="0070C0"/>
                  </a:solidFill>
                </a:rPr>
                <a:t> </a:t>
              </a:r>
              <a:r>
                <a:rPr lang="en-GB" sz="1900" kern="1200" dirty="0" err="1">
                  <a:solidFill>
                    <a:srgbClr val="0070C0"/>
                  </a:solidFill>
                </a:rPr>
                <a:t>Równości</a:t>
              </a:r>
              <a:r>
                <a:rPr lang="en-GB" sz="1900" kern="1200" dirty="0">
                  <a:solidFill>
                    <a:srgbClr val="0070C0"/>
                  </a:solidFill>
                </a:rPr>
                <a:t> </a:t>
              </a:r>
              <a:r>
                <a:rPr lang="en-GB" sz="1900" kern="1200" dirty="0" err="1">
                  <a:solidFill>
                    <a:srgbClr val="0070C0"/>
                  </a:solidFill>
                </a:rPr>
                <a:t>Płci</a:t>
              </a:r>
              <a:r>
                <a:rPr lang="en-GB" sz="1900" kern="1200" dirty="0">
                  <a:solidFill>
                    <a:srgbClr val="0070C0"/>
                  </a:solidFill>
                </a:rPr>
                <a:t> (GEP)? </a:t>
              </a:r>
              <a:endParaRPr lang="pl-PL" sz="1900" kern="1200" dirty="0">
                <a:solidFill>
                  <a:srgbClr val="0070C0"/>
                </a:solidFill>
              </a:endParaRPr>
            </a:p>
          </p:txBody>
        </p:sp>
        <p:sp>
          <p:nvSpPr>
            <p:cNvPr id="7" name="Owal 6">
              <a:extLst>
                <a:ext uri="{FF2B5EF4-FFF2-40B4-BE49-F238E27FC236}">
                  <a16:creationId xmlns:a16="http://schemas.microsoft.com/office/drawing/2014/main" id="{005177FD-3D00-6C28-F83E-67CE6B897353}"/>
                </a:ext>
              </a:extLst>
            </p:cNvPr>
            <p:cNvSpPr/>
            <p:nvPr/>
          </p:nvSpPr>
          <p:spPr>
            <a:xfrm>
              <a:off x="1643936" y="1846997"/>
              <a:ext cx="972183" cy="972183"/>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2000" b="1" dirty="0">
                  <a:solidFill>
                    <a:srgbClr val="FFC000"/>
                  </a:solidFill>
                </a:rPr>
                <a:t>Why?</a:t>
              </a:r>
            </a:p>
          </p:txBody>
        </p:sp>
        <p:sp>
          <p:nvSpPr>
            <p:cNvPr id="8" name="Dowolny kształt 7">
              <a:extLst>
                <a:ext uri="{FF2B5EF4-FFF2-40B4-BE49-F238E27FC236}">
                  <a16:creationId xmlns:a16="http://schemas.microsoft.com/office/drawing/2014/main" id="{75D0C1A3-C7B2-56AD-A40F-D470DECC52DA}"/>
                </a:ext>
              </a:extLst>
            </p:cNvPr>
            <p:cNvSpPr/>
            <p:nvPr/>
          </p:nvSpPr>
          <p:spPr>
            <a:xfrm rot="21600000">
              <a:off x="2130028" y="3109383"/>
              <a:ext cx="5370034" cy="972184"/>
            </a:xfrm>
            <a:custGeom>
              <a:avLst/>
              <a:gdLst>
                <a:gd name="connsiteX0" fmla="*/ 0 w 5370034"/>
                <a:gd name="connsiteY0" fmla="*/ 0 h 972183"/>
                <a:gd name="connsiteX1" fmla="*/ 4883943 w 5370034"/>
                <a:gd name="connsiteY1" fmla="*/ 0 h 972183"/>
                <a:gd name="connsiteX2" fmla="*/ 5370034 w 5370034"/>
                <a:gd name="connsiteY2" fmla="*/ 486092 h 972183"/>
                <a:gd name="connsiteX3" fmla="*/ 4883943 w 5370034"/>
                <a:gd name="connsiteY3" fmla="*/ 972183 h 972183"/>
                <a:gd name="connsiteX4" fmla="*/ 0 w 5370034"/>
                <a:gd name="connsiteY4" fmla="*/ 972183 h 972183"/>
                <a:gd name="connsiteX5" fmla="*/ 0 w 5370034"/>
                <a:gd name="connsiteY5" fmla="*/ 0 h 97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0034" h="972183">
                  <a:moveTo>
                    <a:pt x="5370034" y="972182"/>
                  </a:moveTo>
                  <a:lnTo>
                    <a:pt x="486091" y="972182"/>
                  </a:lnTo>
                  <a:lnTo>
                    <a:pt x="0" y="486091"/>
                  </a:lnTo>
                  <a:lnTo>
                    <a:pt x="486091" y="1"/>
                  </a:lnTo>
                  <a:lnTo>
                    <a:pt x="5370034" y="1"/>
                  </a:lnTo>
                  <a:lnTo>
                    <a:pt x="5370034" y="972182"/>
                  </a:lnTo>
                  <a:close/>
                </a:path>
              </a:pathLst>
            </a:custGeom>
            <a:no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1752" tIns="72391" rIns="135128" bIns="72390" numCol="1" spcCol="1270" anchor="ctr" anchorCtr="0">
              <a:noAutofit/>
            </a:bodyPr>
            <a:lstStyle/>
            <a:p>
              <a:pPr marL="0" lvl="0" indent="0" algn="ctr" defTabSz="844550">
                <a:lnSpc>
                  <a:spcPct val="90000"/>
                </a:lnSpc>
                <a:spcBef>
                  <a:spcPct val="0"/>
                </a:spcBef>
                <a:spcAft>
                  <a:spcPct val="35000"/>
                </a:spcAft>
                <a:buNone/>
              </a:pPr>
              <a:r>
                <a:rPr lang="en-GB" sz="2400" b="1" kern="1200" dirty="0" err="1">
                  <a:solidFill>
                    <a:srgbClr val="FFC000"/>
                  </a:solidFill>
                </a:rPr>
                <a:t>Jakie</a:t>
              </a:r>
              <a:r>
                <a:rPr lang="en-GB" sz="1900" kern="1200" dirty="0">
                  <a:solidFill>
                    <a:srgbClr val="0070C0"/>
                  </a:solidFill>
                </a:rPr>
                <a:t> </a:t>
              </a:r>
              <a:r>
                <a:rPr lang="en-GB" sz="1900" kern="1200" dirty="0" err="1">
                  <a:solidFill>
                    <a:srgbClr val="0070C0"/>
                  </a:solidFill>
                </a:rPr>
                <a:t>są</a:t>
              </a:r>
              <a:r>
                <a:rPr lang="en-GB" sz="1900" kern="1200" dirty="0">
                  <a:solidFill>
                    <a:srgbClr val="0070C0"/>
                  </a:solidFill>
                </a:rPr>
                <a:t> </a:t>
              </a:r>
              <a:r>
                <a:rPr lang="en-GB" sz="1900" kern="1200" dirty="0" err="1">
                  <a:solidFill>
                    <a:srgbClr val="0070C0"/>
                  </a:solidFill>
                </a:rPr>
                <a:t>niezbędne</a:t>
              </a:r>
              <a:r>
                <a:rPr lang="en-GB" sz="1900" kern="1200" dirty="0">
                  <a:solidFill>
                    <a:srgbClr val="0070C0"/>
                  </a:solidFill>
                </a:rPr>
                <a:t> </a:t>
              </a:r>
              <a:r>
                <a:rPr lang="en-GB" sz="1900" kern="1200" dirty="0" err="1">
                  <a:solidFill>
                    <a:srgbClr val="0070C0"/>
                  </a:solidFill>
                </a:rPr>
                <a:t>warunki</a:t>
              </a:r>
              <a:r>
                <a:rPr lang="en-GB" sz="1900" kern="1200" dirty="0">
                  <a:solidFill>
                    <a:srgbClr val="0070C0"/>
                  </a:solidFill>
                </a:rPr>
                <a:t> </a:t>
              </a:r>
              <a:r>
                <a:rPr lang="en-GB" sz="1900" kern="1200" dirty="0" err="1">
                  <a:solidFill>
                    <a:srgbClr val="0070C0"/>
                  </a:solidFill>
                </a:rPr>
                <a:t>realizacji</a:t>
              </a:r>
              <a:r>
                <a:rPr lang="en-GB" sz="1900" kern="1200" dirty="0">
                  <a:solidFill>
                    <a:srgbClr val="0070C0"/>
                  </a:solidFill>
                </a:rPr>
                <a:t> GEP </a:t>
              </a:r>
              <a:r>
                <a:rPr lang="en-GB" sz="1900" dirty="0" err="1">
                  <a:solidFill>
                    <a:srgbClr val="0070C0"/>
                  </a:solidFill>
                </a:rPr>
                <a:t>i</a:t>
              </a:r>
              <a:r>
                <a:rPr lang="en-GB" sz="1900" dirty="0">
                  <a:solidFill>
                    <a:srgbClr val="0070C0"/>
                  </a:solidFill>
                </a:rPr>
                <a:t> </a:t>
              </a:r>
              <a:r>
                <a:rPr lang="en-GB" sz="1900" kern="1200" dirty="0">
                  <a:solidFill>
                    <a:srgbClr val="0070C0"/>
                  </a:solidFill>
                </a:rPr>
                <a:t>jak </a:t>
              </a:r>
              <a:r>
                <a:rPr lang="en-GB" sz="1900" kern="1200" dirty="0" err="1">
                  <a:solidFill>
                    <a:srgbClr val="0070C0"/>
                  </a:solidFill>
                </a:rPr>
                <a:t>powstał</a:t>
              </a:r>
              <a:r>
                <a:rPr lang="en-GB" sz="1900" kern="1200" dirty="0">
                  <a:solidFill>
                    <a:srgbClr val="0070C0"/>
                  </a:solidFill>
                </a:rPr>
                <a:t> </a:t>
              </a:r>
              <a:r>
                <a:rPr lang="en-GB" sz="1900" kern="1200" dirty="0" err="1">
                  <a:solidFill>
                    <a:srgbClr val="0070C0"/>
                  </a:solidFill>
                </a:rPr>
                <a:t>obecny</a:t>
              </a:r>
              <a:r>
                <a:rPr lang="en-GB" sz="1900" kern="1200" dirty="0">
                  <a:solidFill>
                    <a:srgbClr val="0070C0"/>
                  </a:solidFill>
                </a:rPr>
                <a:t> Plan?</a:t>
              </a:r>
            </a:p>
          </p:txBody>
        </p:sp>
        <p:sp>
          <p:nvSpPr>
            <p:cNvPr id="9" name="Owal 8">
              <a:extLst>
                <a:ext uri="{FF2B5EF4-FFF2-40B4-BE49-F238E27FC236}">
                  <a16:creationId xmlns:a16="http://schemas.microsoft.com/office/drawing/2014/main" id="{9D83EC79-8619-7AE2-3D4C-E63B2E82406A}"/>
                </a:ext>
              </a:extLst>
            </p:cNvPr>
            <p:cNvSpPr/>
            <p:nvPr/>
          </p:nvSpPr>
          <p:spPr>
            <a:xfrm>
              <a:off x="1643936" y="3109384"/>
              <a:ext cx="972183" cy="972183"/>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2000" b="1" dirty="0">
                  <a:solidFill>
                    <a:srgbClr val="FFC000"/>
                  </a:solidFill>
                </a:rPr>
                <a:t>How?</a:t>
              </a:r>
            </a:p>
          </p:txBody>
        </p:sp>
        <p:sp>
          <p:nvSpPr>
            <p:cNvPr id="10" name="Dowolny kształt 9">
              <a:extLst>
                <a:ext uri="{FF2B5EF4-FFF2-40B4-BE49-F238E27FC236}">
                  <a16:creationId xmlns:a16="http://schemas.microsoft.com/office/drawing/2014/main" id="{D01C9BBA-BCBE-E260-23A6-C0576078A47D}"/>
                </a:ext>
              </a:extLst>
            </p:cNvPr>
            <p:cNvSpPr/>
            <p:nvPr/>
          </p:nvSpPr>
          <p:spPr>
            <a:xfrm rot="21600000">
              <a:off x="2130028" y="4371771"/>
              <a:ext cx="5370034" cy="972184"/>
            </a:xfrm>
            <a:custGeom>
              <a:avLst/>
              <a:gdLst>
                <a:gd name="connsiteX0" fmla="*/ 0 w 5370034"/>
                <a:gd name="connsiteY0" fmla="*/ 0 h 972183"/>
                <a:gd name="connsiteX1" fmla="*/ 4883943 w 5370034"/>
                <a:gd name="connsiteY1" fmla="*/ 0 h 972183"/>
                <a:gd name="connsiteX2" fmla="*/ 5370034 w 5370034"/>
                <a:gd name="connsiteY2" fmla="*/ 486092 h 972183"/>
                <a:gd name="connsiteX3" fmla="*/ 4883943 w 5370034"/>
                <a:gd name="connsiteY3" fmla="*/ 972183 h 972183"/>
                <a:gd name="connsiteX4" fmla="*/ 0 w 5370034"/>
                <a:gd name="connsiteY4" fmla="*/ 972183 h 972183"/>
                <a:gd name="connsiteX5" fmla="*/ 0 w 5370034"/>
                <a:gd name="connsiteY5" fmla="*/ 0 h 97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0034" h="972183">
                  <a:moveTo>
                    <a:pt x="5370034" y="972182"/>
                  </a:moveTo>
                  <a:lnTo>
                    <a:pt x="486091" y="972182"/>
                  </a:lnTo>
                  <a:lnTo>
                    <a:pt x="0" y="486091"/>
                  </a:lnTo>
                  <a:lnTo>
                    <a:pt x="486091" y="1"/>
                  </a:lnTo>
                  <a:lnTo>
                    <a:pt x="5370034" y="1"/>
                  </a:lnTo>
                  <a:lnTo>
                    <a:pt x="5370034" y="972182"/>
                  </a:lnTo>
                  <a:close/>
                </a:path>
              </a:pathLst>
            </a:custGeom>
            <a:no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1752" tIns="72391" rIns="135128" bIns="72390" numCol="1" spcCol="1270" anchor="ctr" anchorCtr="0">
              <a:noAutofit/>
            </a:bodyPr>
            <a:lstStyle/>
            <a:p>
              <a:pPr marL="0" lvl="0" indent="0" algn="ctr" defTabSz="844550">
                <a:lnSpc>
                  <a:spcPct val="90000"/>
                </a:lnSpc>
                <a:spcBef>
                  <a:spcPct val="0"/>
                </a:spcBef>
                <a:spcAft>
                  <a:spcPct val="35000"/>
                </a:spcAft>
                <a:buNone/>
              </a:pPr>
              <a:r>
                <a:rPr lang="en-GB" sz="2400" b="1" kern="1200" dirty="0">
                  <a:solidFill>
                    <a:srgbClr val="FFC000"/>
                  </a:solidFill>
                </a:rPr>
                <a:t>Co</a:t>
              </a:r>
              <a:r>
                <a:rPr lang="en-GB" sz="1900" kern="1200" dirty="0">
                  <a:solidFill>
                    <a:srgbClr val="0070C0"/>
                  </a:solidFill>
                </a:rPr>
                <a:t> </a:t>
              </a:r>
              <a:r>
                <a:rPr lang="en-GB" sz="1900" kern="1200" dirty="0" err="1">
                  <a:solidFill>
                    <a:srgbClr val="0070C0"/>
                  </a:solidFill>
                </a:rPr>
                <a:t>zawiera</a:t>
              </a:r>
              <a:r>
                <a:rPr lang="en-GB" sz="1900" kern="1200" dirty="0">
                  <a:solidFill>
                    <a:srgbClr val="0070C0"/>
                  </a:solidFill>
                </a:rPr>
                <a:t> </a:t>
              </a:r>
              <a:r>
                <a:rPr lang="en-GB" sz="1900" dirty="0">
                  <a:solidFill>
                    <a:srgbClr val="0070C0"/>
                  </a:solidFill>
                </a:rPr>
                <a:t>Plan </a:t>
              </a:r>
              <a:r>
                <a:rPr lang="en-GB" sz="1900" dirty="0" err="1">
                  <a:solidFill>
                    <a:srgbClr val="0070C0"/>
                  </a:solidFill>
                </a:rPr>
                <a:t>Równości</a:t>
              </a:r>
              <a:r>
                <a:rPr lang="en-GB" sz="1900" dirty="0">
                  <a:solidFill>
                    <a:srgbClr val="0070C0"/>
                  </a:solidFill>
                </a:rPr>
                <a:t> </a:t>
              </a:r>
              <a:r>
                <a:rPr lang="en-GB" sz="1900" dirty="0" err="1">
                  <a:solidFill>
                    <a:srgbClr val="0070C0"/>
                  </a:solidFill>
                </a:rPr>
                <a:t>Płci</a:t>
              </a:r>
              <a:r>
                <a:rPr lang="en-GB" sz="1900" dirty="0">
                  <a:solidFill>
                    <a:srgbClr val="0070C0"/>
                  </a:solidFill>
                </a:rPr>
                <a:t> </a:t>
              </a:r>
              <a:r>
                <a:rPr lang="en-GB" sz="1900" dirty="0" err="1">
                  <a:solidFill>
                    <a:srgbClr val="0070C0"/>
                  </a:solidFill>
                </a:rPr>
                <a:t>dla</a:t>
              </a:r>
              <a:r>
                <a:rPr lang="en-GB" sz="1900" dirty="0">
                  <a:solidFill>
                    <a:srgbClr val="0070C0"/>
                  </a:solidFill>
                </a:rPr>
                <a:t> </a:t>
              </a:r>
              <a:r>
                <a:rPr lang="en-GB" sz="1900" dirty="0" err="1">
                  <a:solidFill>
                    <a:srgbClr val="0070C0"/>
                  </a:solidFill>
                </a:rPr>
                <a:t>Akademii</a:t>
              </a:r>
              <a:r>
                <a:rPr lang="en-GB" sz="1900" dirty="0">
                  <a:solidFill>
                    <a:srgbClr val="0070C0"/>
                  </a:solidFill>
                </a:rPr>
                <a:t> </a:t>
              </a:r>
              <a:r>
                <a:rPr lang="en-GB" sz="1900" dirty="0" err="1">
                  <a:solidFill>
                    <a:srgbClr val="0070C0"/>
                  </a:solidFill>
                </a:rPr>
                <a:t>Techniczno-Humanistycznej</a:t>
              </a:r>
              <a:r>
                <a:rPr lang="en-GB" sz="1900" dirty="0">
                  <a:solidFill>
                    <a:srgbClr val="0070C0"/>
                  </a:solidFill>
                </a:rPr>
                <a:t>? </a:t>
              </a:r>
              <a:endParaRPr lang="pl-PL" sz="1900" kern="1200" dirty="0">
                <a:solidFill>
                  <a:srgbClr val="0070C0"/>
                </a:solidFill>
              </a:endParaRPr>
            </a:p>
          </p:txBody>
        </p:sp>
        <p:sp>
          <p:nvSpPr>
            <p:cNvPr id="11" name="Owal 10">
              <a:extLst>
                <a:ext uri="{FF2B5EF4-FFF2-40B4-BE49-F238E27FC236}">
                  <a16:creationId xmlns:a16="http://schemas.microsoft.com/office/drawing/2014/main" id="{B683F665-4EDD-8A48-419B-34673C227510}"/>
                </a:ext>
              </a:extLst>
            </p:cNvPr>
            <p:cNvSpPr/>
            <p:nvPr/>
          </p:nvSpPr>
          <p:spPr>
            <a:xfrm>
              <a:off x="1643936" y="4371772"/>
              <a:ext cx="972183" cy="972183"/>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2000" b="1" dirty="0">
                  <a:solidFill>
                    <a:srgbClr val="FFC000"/>
                  </a:solidFill>
                </a:rPr>
                <a:t>What?</a:t>
              </a:r>
            </a:p>
          </p:txBody>
        </p:sp>
      </p:grpSp>
    </p:spTree>
    <p:extLst>
      <p:ext uri="{BB962C8B-B14F-4D97-AF65-F5344CB8AC3E}">
        <p14:creationId xmlns:p14="http://schemas.microsoft.com/office/powerpoint/2010/main" val="389942880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F574DB-07E0-F1C2-777F-ABF8367062D2}"/>
              </a:ext>
            </a:extLst>
          </p:cNvPr>
          <p:cNvSpPr>
            <a:spLocks noGrp="1"/>
          </p:cNvSpPr>
          <p:nvPr>
            <p:ph type="title"/>
          </p:nvPr>
        </p:nvSpPr>
        <p:spPr>
          <a:xfrm>
            <a:off x="457200" y="274638"/>
            <a:ext cx="7467600" cy="1143000"/>
          </a:xfrm>
        </p:spPr>
        <p:txBody>
          <a:bodyPr wrap="square" anchor="t">
            <a:normAutofit/>
          </a:bodyPr>
          <a:lstStyle/>
          <a:p>
            <a:pPr algn="ctr">
              <a:lnSpc>
                <a:spcPct val="90000"/>
              </a:lnSpc>
            </a:pPr>
            <a:r>
              <a:rPr lang="en-GB" sz="2400" dirty="0" err="1">
                <a:solidFill>
                  <a:schemeClr val="accent1">
                    <a:lumMod val="20000"/>
                    <a:lumOff val="80000"/>
                  </a:schemeClr>
                </a:solidFill>
              </a:rPr>
              <a:t>Dlaczego</a:t>
            </a:r>
            <a:r>
              <a:rPr lang="en-GB" sz="2400" dirty="0">
                <a:solidFill>
                  <a:schemeClr val="accent1">
                    <a:lumMod val="20000"/>
                    <a:lumOff val="80000"/>
                  </a:schemeClr>
                </a:solidFill>
              </a:rPr>
              <a:t>? –</a:t>
            </a:r>
            <a:r>
              <a:rPr lang="en-GB" sz="2400" dirty="0" err="1">
                <a:solidFill>
                  <a:schemeClr val="accent1">
                    <a:lumMod val="20000"/>
                    <a:lumOff val="80000"/>
                  </a:schemeClr>
                </a:solidFill>
              </a:rPr>
              <a:t>Horyzont</a:t>
            </a:r>
            <a:r>
              <a:rPr lang="en-GB" sz="2400" dirty="0">
                <a:solidFill>
                  <a:schemeClr val="accent1">
                    <a:lumMod val="20000"/>
                    <a:lumOff val="80000"/>
                  </a:schemeClr>
                </a:solidFill>
              </a:rPr>
              <a:t> Europa 2021-2027</a:t>
            </a:r>
          </a:p>
        </p:txBody>
      </p:sp>
      <p:graphicFrame>
        <p:nvGraphicFramePr>
          <p:cNvPr id="5" name="Symbol zastępczy zawartości 2">
            <a:extLst>
              <a:ext uri="{FF2B5EF4-FFF2-40B4-BE49-F238E27FC236}">
                <a16:creationId xmlns:a16="http://schemas.microsoft.com/office/drawing/2014/main" id="{DF4FC120-73E1-2E8A-4745-59E12A15635C}"/>
              </a:ext>
            </a:extLst>
          </p:cNvPr>
          <p:cNvGraphicFramePr>
            <a:graphicFrameLocks noGrp="1"/>
          </p:cNvGraphicFramePr>
          <p:nvPr>
            <p:ph idx="1"/>
            <p:extLst>
              <p:ext uri="{D42A27DB-BD31-4B8C-83A1-F6EECF244321}">
                <p14:modId xmlns:p14="http://schemas.microsoft.com/office/powerpoint/2010/main" val="1379230879"/>
              </p:ext>
            </p:extLst>
          </p:nvPr>
        </p:nvGraphicFramePr>
        <p:xfrm>
          <a:off x="457200" y="1340768"/>
          <a:ext cx="8229600"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trzałka w dół 3">
            <a:extLst>
              <a:ext uri="{FF2B5EF4-FFF2-40B4-BE49-F238E27FC236}">
                <a16:creationId xmlns:a16="http://schemas.microsoft.com/office/drawing/2014/main" id="{D53EA5BB-19EA-66D9-09FE-617134A5C238}"/>
              </a:ext>
            </a:extLst>
          </p:cNvPr>
          <p:cNvSpPr/>
          <p:nvPr/>
        </p:nvSpPr>
        <p:spPr>
          <a:xfrm>
            <a:off x="1475656" y="2636912"/>
            <a:ext cx="484632" cy="978408"/>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rzałka w dół 12">
            <a:extLst>
              <a:ext uri="{FF2B5EF4-FFF2-40B4-BE49-F238E27FC236}">
                <a16:creationId xmlns:a16="http://schemas.microsoft.com/office/drawing/2014/main" id="{95AB742A-22EC-EF07-EB30-664D2892F824}"/>
              </a:ext>
            </a:extLst>
          </p:cNvPr>
          <p:cNvSpPr/>
          <p:nvPr/>
        </p:nvSpPr>
        <p:spPr>
          <a:xfrm>
            <a:off x="4329684" y="2639695"/>
            <a:ext cx="484632" cy="978408"/>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rzałka w dół 13">
            <a:extLst>
              <a:ext uri="{FF2B5EF4-FFF2-40B4-BE49-F238E27FC236}">
                <a16:creationId xmlns:a16="http://schemas.microsoft.com/office/drawing/2014/main" id="{48284865-BAB9-1A99-9EB1-0787A7A745F8}"/>
              </a:ext>
            </a:extLst>
          </p:cNvPr>
          <p:cNvSpPr/>
          <p:nvPr/>
        </p:nvSpPr>
        <p:spPr>
          <a:xfrm>
            <a:off x="7092280" y="2636912"/>
            <a:ext cx="484632" cy="978408"/>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744579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6FF24E-5B1E-475D-E0D6-203548319F15}"/>
              </a:ext>
            </a:extLst>
          </p:cNvPr>
          <p:cNvSpPr>
            <a:spLocks noGrp="1"/>
          </p:cNvSpPr>
          <p:nvPr>
            <p:ph type="title"/>
          </p:nvPr>
        </p:nvSpPr>
        <p:spPr>
          <a:xfrm>
            <a:off x="1619672" y="320752"/>
            <a:ext cx="5040560" cy="730250"/>
          </a:xfrm>
        </p:spPr>
        <p:txBody>
          <a:bodyPr wrap="square" anchor="t">
            <a:normAutofit/>
          </a:bodyPr>
          <a:lstStyle/>
          <a:p>
            <a:pPr algn="ctr"/>
            <a:r>
              <a:rPr lang="en-GB" sz="2400" b="0" dirty="0" err="1">
                <a:solidFill>
                  <a:schemeClr val="accent1">
                    <a:lumMod val="20000"/>
                    <a:lumOff val="80000"/>
                  </a:schemeClr>
                </a:solidFill>
              </a:rPr>
              <a:t>Dlaczego</a:t>
            </a:r>
            <a:r>
              <a:rPr lang="en-GB" sz="2400" b="0" dirty="0">
                <a:solidFill>
                  <a:schemeClr val="accent1">
                    <a:lumMod val="20000"/>
                    <a:lumOff val="80000"/>
                  </a:schemeClr>
                </a:solidFill>
              </a:rPr>
              <a:t>? –</a:t>
            </a:r>
            <a:r>
              <a:rPr lang="en-GB" sz="2400" b="0" dirty="0" err="1">
                <a:solidFill>
                  <a:schemeClr val="accent1">
                    <a:lumMod val="20000"/>
                    <a:lumOff val="80000"/>
                  </a:schemeClr>
                </a:solidFill>
              </a:rPr>
              <a:t>Horyzont</a:t>
            </a:r>
            <a:r>
              <a:rPr lang="en-GB" sz="2400" b="0" dirty="0">
                <a:solidFill>
                  <a:schemeClr val="accent1">
                    <a:lumMod val="20000"/>
                    <a:lumOff val="80000"/>
                  </a:schemeClr>
                </a:solidFill>
              </a:rPr>
              <a:t> Europa 2021-2027 </a:t>
            </a:r>
          </a:p>
        </p:txBody>
      </p:sp>
      <p:graphicFrame>
        <p:nvGraphicFramePr>
          <p:cNvPr id="5" name="Symbol zastępczy zawartości 2">
            <a:extLst>
              <a:ext uri="{FF2B5EF4-FFF2-40B4-BE49-F238E27FC236}">
                <a16:creationId xmlns:a16="http://schemas.microsoft.com/office/drawing/2014/main" id="{E9232C2C-B5F3-93B6-C841-5E1ECC7A1A7D}"/>
              </a:ext>
            </a:extLst>
          </p:cNvPr>
          <p:cNvGraphicFramePr>
            <a:graphicFrameLocks noGrp="1"/>
          </p:cNvGraphicFramePr>
          <p:nvPr>
            <p:ph sz="half" idx="1"/>
            <p:extLst>
              <p:ext uri="{D42A27DB-BD31-4B8C-83A1-F6EECF244321}">
                <p14:modId xmlns:p14="http://schemas.microsoft.com/office/powerpoint/2010/main" val="1186203463"/>
              </p:ext>
            </p:extLst>
          </p:nvPr>
        </p:nvGraphicFramePr>
        <p:xfrm>
          <a:off x="683568" y="764704"/>
          <a:ext cx="7848872" cy="438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633454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7ED19F-A500-9D8F-CF95-D4AF9F48AD40}"/>
              </a:ext>
            </a:extLst>
          </p:cNvPr>
          <p:cNvSpPr>
            <a:spLocks noGrp="1"/>
          </p:cNvSpPr>
          <p:nvPr>
            <p:ph type="title"/>
          </p:nvPr>
        </p:nvSpPr>
        <p:spPr>
          <a:xfrm>
            <a:off x="457200" y="274638"/>
            <a:ext cx="7467600" cy="1143000"/>
          </a:xfrm>
        </p:spPr>
        <p:txBody>
          <a:bodyPr wrap="square" anchor="t">
            <a:normAutofit/>
          </a:bodyPr>
          <a:lstStyle/>
          <a:p>
            <a:pPr algn="ctr">
              <a:lnSpc>
                <a:spcPct val="90000"/>
              </a:lnSpc>
            </a:pPr>
            <a:r>
              <a:rPr lang="en-GB" sz="2400" dirty="0">
                <a:solidFill>
                  <a:schemeClr val="accent1">
                    <a:lumMod val="20000"/>
                    <a:lumOff val="80000"/>
                  </a:schemeClr>
                </a:solidFill>
              </a:rPr>
              <a:t>Jak?- </a:t>
            </a:r>
            <a:r>
              <a:rPr lang="en-GB" sz="2400" dirty="0" err="1">
                <a:solidFill>
                  <a:schemeClr val="accent1">
                    <a:lumMod val="20000"/>
                    <a:lumOff val="80000"/>
                  </a:schemeClr>
                </a:solidFill>
              </a:rPr>
              <a:t>cztery</a:t>
            </a:r>
            <a:r>
              <a:rPr lang="en-GB" sz="2400" dirty="0">
                <a:solidFill>
                  <a:schemeClr val="accent1">
                    <a:lumMod val="20000"/>
                    <a:lumOff val="80000"/>
                  </a:schemeClr>
                </a:solidFill>
              </a:rPr>
              <a:t> </a:t>
            </a:r>
            <a:r>
              <a:rPr lang="en-GB" sz="2400" dirty="0" err="1">
                <a:solidFill>
                  <a:schemeClr val="accent1">
                    <a:lumMod val="20000"/>
                    <a:lumOff val="80000"/>
                  </a:schemeClr>
                </a:solidFill>
              </a:rPr>
              <a:t>obowiązkowe</a:t>
            </a:r>
            <a:r>
              <a:rPr lang="en-GB" sz="2400" dirty="0">
                <a:solidFill>
                  <a:schemeClr val="accent1">
                    <a:lumMod val="20000"/>
                    <a:lumOff val="80000"/>
                  </a:schemeClr>
                </a:solidFill>
              </a:rPr>
              <a:t> </a:t>
            </a:r>
            <a:r>
              <a:rPr lang="en-GB" sz="2400" dirty="0" err="1">
                <a:solidFill>
                  <a:schemeClr val="accent1">
                    <a:lumMod val="20000"/>
                    <a:lumOff val="80000"/>
                  </a:schemeClr>
                </a:solidFill>
              </a:rPr>
              <a:t>elementy</a:t>
            </a:r>
            <a:endParaRPr lang="en-GB" sz="2400" dirty="0">
              <a:solidFill>
                <a:schemeClr val="accent1">
                  <a:lumMod val="20000"/>
                  <a:lumOff val="80000"/>
                </a:schemeClr>
              </a:solidFill>
            </a:endParaRPr>
          </a:p>
        </p:txBody>
      </p:sp>
      <p:graphicFrame>
        <p:nvGraphicFramePr>
          <p:cNvPr id="5" name="Symbol zastępczy zawartości 2">
            <a:extLst>
              <a:ext uri="{FF2B5EF4-FFF2-40B4-BE49-F238E27FC236}">
                <a16:creationId xmlns:a16="http://schemas.microsoft.com/office/drawing/2014/main" id="{1A71F193-6741-1113-BD9C-9A28CE808967}"/>
              </a:ext>
            </a:extLst>
          </p:cNvPr>
          <p:cNvGraphicFramePr>
            <a:graphicFrameLocks noGrp="1"/>
          </p:cNvGraphicFramePr>
          <p:nvPr>
            <p:ph idx="1"/>
            <p:extLst>
              <p:ext uri="{D42A27DB-BD31-4B8C-83A1-F6EECF244321}">
                <p14:modId xmlns:p14="http://schemas.microsoft.com/office/powerpoint/2010/main" val="3822196389"/>
              </p:ext>
            </p:extLst>
          </p:nvPr>
        </p:nvGraphicFramePr>
        <p:xfrm>
          <a:off x="611560" y="846138"/>
          <a:ext cx="821925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797162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08913F-2389-8CEF-59CE-E0C37C5F5173}"/>
              </a:ext>
            </a:extLst>
          </p:cNvPr>
          <p:cNvSpPr>
            <a:spLocks noGrp="1"/>
          </p:cNvSpPr>
          <p:nvPr>
            <p:ph type="title"/>
          </p:nvPr>
        </p:nvSpPr>
        <p:spPr>
          <a:xfrm>
            <a:off x="457200" y="273050"/>
            <a:ext cx="8229600" cy="1143000"/>
          </a:xfrm>
        </p:spPr>
        <p:txBody>
          <a:bodyPr wrap="square" anchor="t">
            <a:normAutofit/>
          </a:bodyPr>
          <a:lstStyle/>
          <a:p>
            <a:pPr algn="ctr"/>
            <a:r>
              <a:rPr lang="en-GB" sz="2400" dirty="0">
                <a:solidFill>
                  <a:schemeClr val="accent1">
                    <a:lumMod val="20000"/>
                    <a:lumOff val="80000"/>
                  </a:schemeClr>
                </a:solidFill>
              </a:rPr>
              <a:t>Jak?- co </a:t>
            </a:r>
            <a:r>
              <a:rPr lang="en-GB" sz="2400" dirty="0" err="1">
                <a:solidFill>
                  <a:schemeClr val="accent1">
                    <a:lumMod val="20000"/>
                    <a:lumOff val="80000"/>
                  </a:schemeClr>
                </a:solidFill>
              </a:rPr>
              <a:t>oznacza</a:t>
            </a:r>
            <a:r>
              <a:rPr lang="en-GB" sz="2400" dirty="0">
                <a:solidFill>
                  <a:schemeClr val="accent1">
                    <a:lumMod val="20000"/>
                    <a:lumOff val="80000"/>
                  </a:schemeClr>
                </a:solidFill>
              </a:rPr>
              <a:t> “</a:t>
            </a:r>
            <a:r>
              <a:rPr lang="en-GB" sz="2400" dirty="0" err="1">
                <a:solidFill>
                  <a:schemeClr val="accent1">
                    <a:lumMod val="20000"/>
                    <a:lumOff val="80000"/>
                  </a:schemeClr>
                </a:solidFill>
              </a:rPr>
              <a:t>upublicznienie</a:t>
            </a:r>
            <a:r>
              <a:rPr lang="en-GB" sz="2400" dirty="0">
                <a:solidFill>
                  <a:schemeClr val="accent1">
                    <a:lumMod val="20000"/>
                    <a:lumOff val="80000"/>
                  </a:schemeClr>
                </a:solidFill>
              </a:rPr>
              <a:t>”?</a:t>
            </a:r>
          </a:p>
        </p:txBody>
      </p:sp>
      <p:graphicFrame>
        <p:nvGraphicFramePr>
          <p:cNvPr id="5" name="Symbol zastępczy zawartości 2">
            <a:extLst>
              <a:ext uri="{FF2B5EF4-FFF2-40B4-BE49-F238E27FC236}">
                <a16:creationId xmlns:a16="http://schemas.microsoft.com/office/drawing/2014/main" id="{02FFC4D0-00FF-0575-595F-900C678281B8}"/>
              </a:ext>
            </a:extLst>
          </p:cNvPr>
          <p:cNvGraphicFramePr>
            <a:graphicFrameLocks noGrp="1"/>
          </p:cNvGraphicFramePr>
          <p:nvPr>
            <p:ph sz="quarter" idx="4"/>
            <p:extLst>
              <p:ext uri="{D42A27DB-BD31-4B8C-83A1-F6EECF244321}">
                <p14:modId xmlns:p14="http://schemas.microsoft.com/office/powerpoint/2010/main" val="3073138907"/>
              </p:ext>
            </p:extLst>
          </p:nvPr>
        </p:nvGraphicFramePr>
        <p:xfrm>
          <a:off x="395536" y="1268760"/>
          <a:ext cx="7920880" cy="39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2856469"/>
      </p:ext>
    </p:extLst>
  </p:cSld>
  <p:clrMapOvr>
    <a:masterClrMapping/>
  </p:clrMapOvr>
  <p:transition spd="slow">
    <p:fade/>
  </p:transition>
</p:sld>
</file>

<file path=ppt/theme/theme1.xml><?xml version="1.0" encoding="utf-8"?>
<a:theme xmlns:a="http://schemas.openxmlformats.org/drawingml/2006/main" name="szablon_4_niebieski">
  <a:themeElements>
    <a:clrScheme name="Niestandardowy 6">
      <a:dk1>
        <a:sysClr val="windowText" lastClr="000000"/>
      </a:dk1>
      <a:lt1>
        <a:sysClr val="window" lastClr="FFFFFF"/>
      </a:lt1>
      <a:dk2>
        <a:srgbClr val="9A2035"/>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5273</TotalTime>
  <Words>3558</Words>
  <Application>Microsoft Macintosh PowerPoint</Application>
  <PresentationFormat>Pokaz na ekranie (4:3)</PresentationFormat>
  <Paragraphs>345</Paragraphs>
  <Slides>49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49</vt:i4>
      </vt:variant>
    </vt:vector>
  </HeadingPairs>
  <TitlesOfParts>
    <vt:vector size="55" baseType="lpstr">
      <vt:lpstr>Arial</vt:lpstr>
      <vt:lpstr>Calibri</vt:lpstr>
      <vt:lpstr>Cambria</vt:lpstr>
      <vt:lpstr>Times New Roman</vt:lpstr>
      <vt:lpstr>Wingdings</vt:lpstr>
      <vt:lpstr>szablon_4_niebieski</vt:lpstr>
      <vt:lpstr>PLAN RÓWNOŚCI PŁCI  DLA AKADEMII  TECHNICZNO-HUMANISTYCZNEJ  NA LATA 2023-2024</vt:lpstr>
      <vt:lpstr>Prezentacja programu PowerPoint</vt:lpstr>
      <vt:lpstr>Równość płci</vt:lpstr>
      <vt:lpstr>Indeks równości płci 2021  (Europejski Instytut Równości Płci –EIGE)</vt:lpstr>
      <vt:lpstr>Kluczowe pytania</vt:lpstr>
      <vt:lpstr>Dlaczego? –Horyzont Europa 2021-2027</vt:lpstr>
      <vt:lpstr>Dlaczego? –Horyzont Europa 2021-2027 </vt:lpstr>
      <vt:lpstr>Jak?- cztery obowiązkowe elementy</vt:lpstr>
      <vt:lpstr>Jak?- co oznacza “upublicznienie”?</vt:lpstr>
      <vt:lpstr>Jak?- co oznaczają zasoby?</vt:lpstr>
      <vt:lpstr>Jak?- co oznacza analiza danych?</vt:lpstr>
      <vt:lpstr>Jak?- co oznaczają szkolenia?</vt:lpstr>
      <vt:lpstr>Jak?  5 rekomendowanych obszarów</vt:lpstr>
      <vt:lpstr>Jak?- jak powstawał GEP dla ATH</vt:lpstr>
      <vt:lpstr>Co?- Cel GEP dla ATH</vt:lpstr>
      <vt:lpstr>Co? –Struktura GEP dla ATH</vt:lpstr>
      <vt:lpstr>Podstawy prawne – wybrane regulacje krajowe I międzynarodowe</vt:lpstr>
      <vt:lpstr>Podstawy prawne –wybrane regulacje i organy wewnętrzne</vt:lpstr>
      <vt:lpstr>Analiza instytucjonalna zatrudnienie ogółem</vt:lpstr>
      <vt:lpstr>Grupy pracowników (31.12.2021)</vt:lpstr>
      <vt:lpstr>Struktura procentowa zatrudnienia w grupach pracowniczych z uwzględnieniem płci</vt:lpstr>
      <vt:lpstr>Grupy stanowisk</vt:lpstr>
      <vt:lpstr>Awans zawodowy- grupa NA</vt:lpstr>
      <vt:lpstr>Władze ATH</vt:lpstr>
      <vt:lpstr>Senat, Rada Uczelni, Rady Dyscyplin, Komisje Senackie, Szkoła Doktorska</vt:lpstr>
      <vt:lpstr>Pracownicy GW</vt:lpstr>
      <vt:lpstr>Studentki/ci, doktorantki/ci (31.12.2021) –udział kobiet</vt:lpstr>
      <vt:lpstr>Analiza instytucjonalna- wnioski</vt:lpstr>
      <vt:lpstr>Analiza instytucjonalna- wnioski –cd.</vt:lpstr>
      <vt:lpstr>Analiza instytucjonalna- wnioski –cd.</vt:lpstr>
      <vt:lpstr>Analiza społeczna- badania ankietowe</vt:lpstr>
      <vt:lpstr>Badanie ankietowe- problemy</vt:lpstr>
      <vt:lpstr>Prezentacja programu PowerPoint</vt:lpstr>
      <vt:lpstr>Badania ankietowe- rekomendacje</vt:lpstr>
      <vt:lpstr>Badania ankietowe- rekomendacje</vt:lpstr>
      <vt:lpstr>Cele w 5 rekomendowanych obszarach</vt:lpstr>
      <vt:lpstr>Elementy struktury Planu Działania</vt:lpstr>
      <vt:lpstr>Cele -Kultura organizacyjna oraz równowaga między życiem zawodowym i prywatnym </vt:lpstr>
      <vt:lpstr>Działania - Kultura organizacyjna oraz równowaga między życiem zawodowym i prywatnym </vt:lpstr>
      <vt:lpstr>Działania - Kultura organizacyjna oraz równowaga między życiem zawodowym i prywatnym –cd.</vt:lpstr>
      <vt:lpstr>Cel i działania -Równowaga płci na szczeblu kierowniczym i decyzyjnym </vt:lpstr>
      <vt:lpstr>Cel i działania - Równowaga płci w procesie rekrutacji i rozwoju kariery zawodowej </vt:lpstr>
      <vt:lpstr>Cel i działania - Włączenie wymiaru płci do treści badawczych i dydaktycznych </vt:lpstr>
      <vt:lpstr>Cel i działania - Przeciwdziałanie przemocy ze względu na płeć, w tym w szczególności przeciwdziałanie molestowaniu seksualnemu </vt:lpstr>
      <vt:lpstr>Human Resources STRATEGY FOR RESEARCHERS (HRS4R)  LOGO HR EXCELLENCE IN RESEARCH (HRE–R)</vt:lpstr>
      <vt:lpstr>HRE-R – Instytucje w poszczególnych krajach</vt:lpstr>
      <vt:lpstr>HRS4R I LOGO HR EXCELLENCE IN RESEARCH (HRE–R) - KROKI</vt:lpstr>
      <vt:lpstr>HRS4R I LOGO HR EXCELLENCE IN RESEARCH (HRE–R) -DZIAŁANIA</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mlukaszuk</dc:creator>
  <cp:lastModifiedBy>Beata Bieńkowska</cp:lastModifiedBy>
  <cp:revision>48</cp:revision>
  <dcterms:created xsi:type="dcterms:W3CDTF">2013-01-30T09:57:22Z</dcterms:created>
  <dcterms:modified xsi:type="dcterms:W3CDTF">2023-02-15T10:00:30Z</dcterms:modified>
</cp:coreProperties>
</file>